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2" r:id="rId1"/>
  </p:sldMasterIdLst>
  <p:sldIdLst>
    <p:sldId id="256" r:id="rId2"/>
    <p:sldId id="257" r:id="rId3"/>
    <p:sldId id="270" r:id="rId4"/>
    <p:sldId id="269" r:id="rId5"/>
    <p:sldId id="258" r:id="rId6"/>
    <p:sldId id="259" r:id="rId7"/>
    <p:sldId id="260" r:id="rId8"/>
    <p:sldId id="273" r:id="rId9"/>
    <p:sldId id="274" r:id="rId10"/>
    <p:sldId id="278" r:id="rId11"/>
    <p:sldId id="275" r:id="rId12"/>
    <p:sldId id="276" r:id="rId13"/>
    <p:sldId id="263" r:id="rId14"/>
    <p:sldId id="277" r:id="rId15"/>
    <p:sldId id="271" r:id="rId16"/>
    <p:sldId id="265" r:id="rId17"/>
    <p:sldId id="266" r:id="rId18"/>
    <p:sldId id="272" r:id="rId19"/>
    <p:sldId id="267" r:id="rId20"/>
    <p:sldId id="268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72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53" r:id="rId1"/>
    <p:sldLayoutId id="2147484154" r:id="rId2"/>
    <p:sldLayoutId id="2147484155" r:id="rId3"/>
    <p:sldLayoutId id="2147484156" r:id="rId4"/>
    <p:sldLayoutId id="2147484157" r:id="rId5"/>
    <p:sldLayoutId id="2147484158" r:id="rId6"/>
    <p:sldLayoutId id="2147484159" r:id="rId7"/>
    <p:sldLayoutId id="2147484160" r:id="rId8"/>
    <p:sldLayoutId id="2147484161" r:id="rId9"/>
    <p:sldLayoutId id="2147484162" r:id="rId10"/>
    <p:sldLayoutId id="214748416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304856" cy="1752600"/>
          </a:xfr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>
            <a:normAutofit fontScale="92500" lnSpcReduction="10000"/>
            <a:scene3d>
              <a:camera prst="perspectiveHeroicExtremeLeftFacing"/>
              <a:lightRig rig="threePt" dir="t"/>
            </a:scene3d>
          </a:bodyPr>
          <a:lstStyle/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Разживина Нина Ивановна, 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заместитель директора, 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учитель начальных классов 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высшей квалификационной категории </a:t>
            </a:r>
          </a:p>
          <a:p>
            <a:pPr algn="r"/>
            <a:r>
              <a:rPr lang="ru-RU" sz="2000" dirty="0" smtClean="0">
                <a:solidFill>
                  <a:schemeClr val="bg1"/>
                </a:solidFill>
              </a:rPr>
              <a:t>МБОУ СОШ №89 г. Челябинска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440159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20688"/>
            <a:ext cx="8372587" cy="1938992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ПОГОВОРИМ </a:t>
            </a:r>
          </a:p>
          <a:p>
            <a:pPr algn="ctr"/>
            <a:r>
              <a:rPr lang="ru-RU" sz="6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 ДРУЖБЕ</a:t>
            </a:r>
            <a:endParaRPr lang="ru-RU" sz="6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2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352839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 человеке, с которым время от времени обсуждаете детали матча, фильм, какие-то события, вы скажете</a:t>
            </a:r>
            <a:r>
              <a:rPr lang="ru-RU" dirty="0" smtClean="0"/>
              <a:t> </a:t>
            </a:r>
            <a:r>
              <a:rPr lang="ru-RU" b="1" dirty="0" smtClean="0"/>
              <a:t>приятель.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Омут памя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356992"/>
            <a:ext cx="3240360" cy="324036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Об однокласснике,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 которым за 4 года съеден пуд соли, скажете…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25922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Об однокласснике,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с которым за 4 года съеден пуд соли, скажете  </a:t>
            </a:r>
            <a:r>
              <a:rPr lang="ru-RU" b="1" dirty="0" smtClean="0"/>
              <a:t>товарищ</a:t>
            </a:r>
            <a:r>
              <a:rPr lang="ru-RU" dirty="0" smtClean="0"/>
              <a:t>. 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Притча. Завидная дружба. Магнитиза"/>
          <p:cNvPicPr/>
          <p:nvPr/>
        </p:nvPicPr>
        <p:blipFill>
          <a:blip r:embed="rId2" cstate="print"/>
          <a:srcRect l="4818" t="4466" r="3908" b="21553"/>
          <a:stretch>
            <a:fillRect/>
          </a:stretch>
        </p:blipFill>
        <p:spPr bwMode="auto">
          <a:xfrm>
            <a:off x="3275856" y="3284984"/>
            <a:ext cx="5417473" cy="3167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8063" y="152400"/>
            <a:ext cx="8135937" cy="270033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 человеке, которому доверяете свои тайны, с которым делите радости и печали, скажете...</a:t>
            </a: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08063" y="152400"/>
            <a:ext cx="8135937" cy="270033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 человеке, которому доверяете свои тайны, с которым делите радости и печали, скажете  </a:t>
            </a:r>
            <a:r>
              <a:rPr lang="ru-RU" b="1" dirty="0" smtClean="0"/>
              <a:t>друг</a:t>
            </a:r>
            <a:r>
              <a:rPr lang="ru-RU" dirty="0" smtClean="0"/>
              <a:t>.  </a:t>
            </a:r>
            <a:endParaRPr lang="ru-RU" dirty="0"/>
          </a:p>
        </p:txBody>
      </p:sp>
      <p:pic>
        <p:nvPicPr>
          <p:cNvPr id="3" name="Рисунок 2" descr="Эффект Капитошки - Главком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717032"/>
            <a:ext cx="350747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МОЛОДЕЖНОЕ ДВИЖЕНИЕ&quot;НЕБО ЗА НАС!&quot; ВКонтакт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764704"/>
            <a:ext cx="6667500" cy="5067301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WordArt 10"/>
          <p:cNvSpPr>
            <a:spLocks noChangeArrowheads="1" noChangeShapeType="1" noTextEdit="1"/>
          </p:cNvSpPr>
          <p:nvPr/>
        </p:nvSpPr>
        <p:spPr bwMode="auto">
          <a:xfrm>
            <a:off x="1187624" y="381000"/>
            <a:ext cx="7727776" cy="1247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41097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"/>
                <a:cs typeface="Arial"/>
              </a:rPr>
              <a:t>НАСТОЯЩИЙ ДРУГ </a:t>
            </a:r>
          </a:p>
        </p:txBody>
      </p:sp>
      <p:sp>
        <p:nvSpPr>
          <p:cNvPr id="6150" name="WordArt 11"/>
          <p:cNvSpPr>
            <a:spLocks noChangeArrowheads="1" noChangeShapeType="1" noTextEdit="1"/>
          </p:cNvSpPr>
          <p:nvPr/>
        </p:nvSpPr>
        <p:spPr bwMode="auto">
          <a:xfrm>
            <a:off x="4932040" y="1600200"/>
            <a:ext cx="324036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скромный</a:t>
            </a:r>
          </a:p>
        </p:txBody>
      </p:sp>
      <p:sp>
        <p:nvSpPr>
          <p:cNvPr id="6151" name="WordArt 12"/>
          <p:cNvSpPr>
            <a:spLocks noChangeArrowheads="1" noChangeShapeType="1" noTextEdit="1"/>
          </p:cNvSpPr>
          <p:nvPr/>
        </p:nvSpPr>
        <p:spPr bwMode="auto">
          <a:xfrm>
            <a:off x="323528" y="3352800"/>
            <a:ext cx="3888432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доброжелательный</a:t>
            </a:r>
          </a:p>
        </p:txBody>
      </p:sp>
      <p:sp>
        <p:nvSpPr>
          <p:cNvPr id="6152" name="WordArt 13"/>
          <p:cNvSpPr>
            <a:spLocks noChangeArrowheads="1" noChangeShapeType="1" noTextEdit="1"/>
          </p:cNvSpPr>
          <p:nvPr/>
        </p:nvSpPr>
        <p:spPr bwMode="auto">
          <a:xfrm>
            <a:off x="5334000" y="4191000"/>
            <a:ext cx="34337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общительный</a:t>
            </a:r>
          </a:p>
        </p:txBody>
      </p:sp>
      <p:sp>
        <p:nvSpPr>
          <p:cNvPr id="6153" name="WordArt 14"/>
          <p:cNvSpPr>
            <a:spLocks noChangeArrowheads="1" noChangeShapeType="1" noTextEdit="1"/>
          </p:cNvSpPr>
          <p:nvPr/>
        </p:nvSpPr>
        <p:spPr bwMode="auto">
          <a:xfrm>
            <a:off x="5181600" y="5029200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отзывчивый</a:t>
            </a:r>
          </a:p>
        </p:txBody>
      </p:sp>
      <p:sp>
        <p:nvSpPr>
          <p:cNvPr id="4111" name="WordArt 15"/>
          <p:cNvSpPr>
            <a:spLocks noChangeArrowheads="1" noChangeShapeType="1" noTextEdit="1"/>
          </p:cNvSpPr>
          <p:nvPr/>
        </p:nvSpPr>
        <p:spPr bwMode="auto">
          <a:xfrm>
            <a:off x="5220072" y="3356992"/>
            <a:ext cx="3456384" cy="504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2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завистливый</a:t>
            </a:r>
          </a:p>
        </p:txBody>
      </p:sp>
      <p:sp>
        <p:nvSpPr>
          <p:cNvPr id="4112" name="WordArt 16"/>
          <p:cNvSpPr>
            <a:spLocks noChangeArrowheads="1" noChangeShapeType="1" noTextEdit="1"/>
          </p:cNvSpPr>
          <p:nvPr/>
        </p:nvSpPr>
        <p:spPr bwMode="auto">
          <a:xfrm>
            <a:off x="304800" y="4267200"/>
            <a:ext cx="34337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равнодушный</a:t>
            </a:r>
          </a:p>
        </p:txBody>
      </p:sp>
      <p:sp>
        <p:nvSpPr>
          <p:cNvPr id="4113" name="WordArt 17"/>
          <p:cNvSpPr>
            <a:spLocks noChangeArrowheads="1" noChangeShapeType="1" noTextEdit="1"/>
          </p:cNvSpPr>
          <p:nvPr/>
        </p:nvSpPr>
        <p:spPr bwMode="auto">
          <a:xfrm>
            <a:off x="685800" y="5029200"/>
            <a:ext cx="3276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хвастливый</a:t>
            </a:r>
          </a:p>
        </p:txBody>
      </p:sp>
      <p:sp>
        <p:nvSpPr>
          <p:cNvPr id="4114" name="WordArt 18"/>
          <p:cNvSpPr>
            <a:spLocks noChangeArrowheads="1" noChangeShapeType="1" noTextEdit="1"/>
          </p:cNvSpPr>
          <p:nvPr/>
        </p:nvSpPr>
        <p:spPr bwMode="auto">
          <a:xfrm>
            <a:off x="5940152" y="2514600"/>
            <a:ext cx="216024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злой</a:t>
            </a:r>
          </a:p>
        </p:txBody>
      </p:sp>
      <p:sp>
        <p:nvSpPr>
          <p:cNvPr id="6158" name="WordArt 19"/>
          <p:cNvSpPr>
            <a:spLocks noChangeArrowheads="1" noChangeShapeType="1" noTextEdit="1"/>
          </p:cNvSpPr>
          <p:nvPr/>
        </p:nvSpPr>
        <p:spPr bwMode="auto">
          <a:xfrm>
            <a:off x="1828800" y="5943600"/>
            <a:ext cx="1981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добрый</a:t>
            </a:r>
          </a:p>
        </p:txBody>
      </p:sp>
      <p:sp>
        <p:nvSpPr>
          <p:cNvPr id="4116" name="WordArt 20"/>
          <p:cNvSpPr>
            <a:spLocks noChangeArrowheads="1" noChangeShapeType="1" noTextEdit="1"/>
          </p:cNvSpPr>
          <p:nvPr/>
        </p:nvSpPr>
        <p:spPr bwMode="auto">
          <a:xfrm>
            <a:off x="5715000" y="5943600"/>
            <a:ext cx="2209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жадный</a:t>
            </a:r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2743200" y="19050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9" name="Рисунок 18" descr="Дружба - понятие круглосуточное. - Форум"/>
          <p:cNvPicPr/>
          <p:nvPr/>
        </p:nvPicPr>
        <p:blipFill>
          <a:blip r:embed="rId2" cstate="print"/>
          <a:srcRect l="6539" t="18571" r="6986" b="20536"/>
          <a:stretch>
            <a:fillRect/>
          </a:stretch>
        </p:blipFill>
        <p:spPr bwMode="auto">
          <a:xfrm>
            <a:off x="827584" y="1412776"/>
            <a:ext cx="381642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 animBg="1"/>
      <p:bldP spid="4112" grpId="0" animBg="1"/>
      <p:bldP spid="4113" grpId="0" animBg="1"/>
      <p:bldP spid="4114" grpId="0" animBg="1"/>
      <p:bldP spid="4116" grpId="0" animBg="1"/>
      <p:bldP spid="41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WordArt 10"/>
          <p:cNvSpPr>
            <a:spLocks noChangeArrowheads="1" noChangeShapeType="1" noTextEdit="1"/>
          </p:cNvSpPr>
          <p:nvPr/>
        </p:nvSpPr>
        <p:spPr bwMode="auto">
          <a:xfrm>
            <a:off x="1187624" y="381000"/>
            <a:ext cx="7727776" cy="1247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41097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rgbClr val="CC0066"/>
                  </a:solidFill>
                  <a:round/>
                  <a:headEnd/>
                  <a:tailEnd/>
                </a:ln>
                <a:solidFill>
                  <a:srgbClr val="CC6600"/>
                </a:solidFill>
                <a:latin typeface="Arial"/>
                <a:cs typeface="Arial"/>
              </a:rPr>
              <a:t>НАСТОЯЩИЙ ДРУГ </a:t>
            </a:r>
          </a:p>
        </p:txBody>
      </p:sp>
      <p:sp>
        <p:nvSpPr>
          <p:cNvPr id="6150" name="WordArt 11"/>
          <p:cNvSpPr>
            <a:spLocks noChangeArrowheads="1" noChangeShapeType="1" noTextEdit="1"/>
          </p:cNvSpPr>
          <p:nvPr/>
        </p:nvSpPr>
        <p:spPr bwMode="auto">
          <a:xfrm>
            <a:off x="4932040" y="1600200"/>
            <a:ext cx="324036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скромный</a:t>
            </a:r>
          </a:p>
        </p:txBody>
      </p:sp>
      <p:sp>
        <p:nvSpPr>
          <p:cNvPr id="6151" name="WordArt 12"/>
          <p:cNvSpPr>
            <a:spLocks noChangeArrowheads="1" noChangeShapeType="1" noTextEdit="1"/>
          </p:cNvSpPr>
          <p:nvPr/>
        </p:nvSpPr>
        <p:spPr bwMode="auto">
          <a:xfrm>
            <a:off x="323528" y="3352800"/>
            <a:ext cx="3888432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доброжелательный</a:t>
            </a:r>
          </a:p>
        </p:txBody>
      </p:sp>
      <p:sp>
        <p:nvSpPr>
          <p:cNvPr id="6152" name="WordArt 13"/>
          <p:cNvSpPr>
            <a:spLocks noChangeArrowheads="1" noChangeShapeType="1" noTextEdit="1"/>
          </p:cNvSpPr>
          <p:nvPr/>
        </p:nvSpPr>
        <p:spPr bwMode="auto">
          <a:xfrm>
            <a:off x="5334000" y="4191000"/>
            <a:ext cx="34337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общительный</a:t>
            </a:r>
          </a:p>
        </p:txBody>
      </p:sp>
      <p:sp>
        <p:nvSpPr>
          <p:cNvPr id="6153" name="WordArt 14"/>
          <p:cNvSpPr>
            <a:spLocks noChangeArrowheads="1" noChangeShapeType="1" noTextEdit="1"/>
          </p:cNvSpPr>
          <p:nvPr/>
        </p:nvSpPr>
        <p:spPr bwMode="auto">
          <a:xfrm>
            <a:off x="5181600" y="5029200"/>
            <a:ext cx="33528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отзывчивый</a:t>
            </a:r>
          </a:p>
        </p:txBody>
      </p:sp>
      <p:sp>
        <p:nvSpPr>
          <p:cNvPr id="4111" name="WordArt 15"/>
          <p:cNvSpPr>
            <a:spLocks noChangeArrowheads="1" noChangeShapeType="1" noTextEdit="1"/>
          </p:cNvSpPr>
          <p:nvPr/>
        </p:nvSpPr>
        <p:spPr bwMode="auto">
          <a:xfrm>
            <a:off x="5220072" y="3356992"/>
            <a:ext cx="3456384" cy="50405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2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folHlink"/>
              </a:solidFill>
              <a:latin typeface="Arial"/>
              <a:cs typeface="Arial"/>
            </a:endParaRPr>
          </a:p>
        </p:txBody>
      </p:sp>
      <p:sp>
        <p:nvSpPr>
          <p:cNvPr id="4112" name="WordArt 16"/>
          <p:cNvSpPr>
            <a:spLocks noChangeArrowheads="1" noChangeShapeType="1" noTextEdit="1"/>
          </p:cNvSpPr>
          <p:nvPr/>
        </p:nvSpPr>
        <p:spPr bwMode="auto">
          <a:xfrm>
            <a:off x="304800" y="4267200"/>
            <a:ext cx="3433763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folHlink"/>
              </a:solidFill>
              <a:latin typeface="Arial"/>
              <a:cs typeface="Arial"/>
            </a:endParaRPr>
          </a:p>
        </p:txBody>
      </p:sp>
      <p:sp>
        <p:nvSpPr>
          <p:cNvPr id="4113" name="WordArt 17"/>
          <p:cNvSpPr>
            <a:spLocks noChangeArrowheads="1" noChangeShapeType="1" noTextEdit="1"/>
          </p:cNvSpPr>
          <p:nvPr/>
        </p:nvSpPr>
        <p:spPr bwMode="auto">
          <a:xfrm>
            <a:off x="685800" y="5029200"/>
            <a:ext cx="3276600" cy="457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folHlink"/>
              </a:solidFill>
              <a:latin typeface="Arial"/>
              <a:cs typeface="Arial"/>
            </a:endParaRPr>
          </a:p>
        </p:txBody>
      </p:sp>
      <p:sp>
        <p:nvSpPr>
          <p:cNvPr id="4114" name="WordArt 18"/>
          <p:cNvSpPr>
            <a:spLocks noChangeArrowheads="1" noChangeShapeType="1" noTextEdit="1"/>
          </p:cNvSpPr>
          <p:nvPr/>
        </p:nvSpPr>
        <p:spPr bwMode="auto">
          <a:xfrm>
            <a:off x="6156176" y="2348880"/>
            <a:ext cx="2520280" cy="5509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folHlink"/>
              </a:solidFill>
              <a:latin typeface="Arial"/>
              <a:cs typeface="Arial"/>
            </a:endParaRPr>
          </a:p>
        </p:txBody>
      </p:sp>
      <p:sp>
        <p:nvSpPr>
          <p:cNvPr id="6158" name="WordArt 19"/>
          <p:cNvSpPr>
            <a:spLocks noChangeArrowheads="1" noChangeShapeType="1" noTextEdit="1"/>
          </p:cNvSpPr>
          <p:nvPr/>
        </p:nvSpPr>
        <p:spPr bwMode="auto">
          <a:xfrm>
            <a:off x="1828800" y="5943600"/>
            <a:ext cx="19812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folHlink"/>
                </a:solidFill>
                <a:latin typeface="Arial"/>
                <a:cs typeface="Arial"/>
              </a:rPr>
              <a:t>добрый</a:t>
            </a:r>
          </a:p>
        </p:txBody>
      </p:sp>
      <p:sp>
        <p:nvSpPr>
          <p:cNvPr id="4116" name="WordArt 20"/>
          <p:cNvSpPr>
            <a:spLocks noChangeArrowheads="1" noChangeShapeType="1" noTextEdit="1"/>
          </p:cNvSpPr>
          <p:nvPr/>
        </p:nvSpPr>
        <p:spPr bwMode="auto">
          <a:xfrm>
            <a:off x="5715000" y="5943600"/>
            <a:ext cx="22098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endParaRPr lang="ru-RU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chemeClr val="folHlink"/>
              </a:solidFill>
              <a:latin typeface="Arial"/>
              <a:cs typeface="Arial"/>
            </a:endParaRPr>
          </a:p>
        </p:txBody>
      </p:sp>
      <p:sp>
        <p:nvSpPr>
          <p:cNvPr id="4117" name="Line 21"/>
          <p:cNvSpPr>
            <a:spLocks noChangeShapeType="1"/>
          </p:cNvSpPr>
          <p:nvPr/>
        </p:nvSpPr>
        <p:spPr bwMode="auto">
          <a:xfrm flipH="1">
            <a:off x="2743200" y="1905000"/>
            <a:ext cx="1219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19" name="Рисунок 18" descr="Дружба - понятие круглосуточное. - Форум"/>
          <p:cNvPicPr/>
          <p:nvPr/>
        </p:nvPicPr>
        <p:blipFill>
          <a:blip r:embed="rId2" cstate="print"/>
          <a:srcRect l="6539" t="18571" r="6986" b="20536"/>
          <a:stretch>
            <a:fillRect/>
          </a:stretch>
        </p:blipFill>
        <p:spPr bwMode="auto">
          <a:xfrm>
            <a:off x="827584" y="1412776"/>
            <a:ext cx="3816424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4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0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5"/>
                                    </p:cond>
                                  </p:end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 animBg="1"/>
      <p:bldP spid="4112" grpId="0" animBg="1"/>
      <p:bldP spid="4113" grpId="0" animBg="1"/>
      <p:bldP spid="4114" grpId="0" animBg="1"/>
      <p:bldP spid="4116" grpId="0" animBg="1"/>
      <p:bldP spid="411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457200"/>
            <a:ext cx="8003232" cy="955576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Работа в группах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4" name="Рисунок 3"/>
          <p:cNvSpPr>
            <a:spLocks noGrp="1"/>
          </p:cNvSpPr>
          <p:nvPr>
            <p:ph type="pic" idx="1"/>
          </p:nvPr>
        </p:nvSpPr>
        <p:spPr>
          <a:xfrm>
            <a:off x="457200" y="2276872"/>
            <a:ext cx="3898776" cy="3742928"/>
          </a:xfrm>
        </p:spPr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860032" y="1844824"/>
            <a:ext cx="3826768" cy="4174976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chemeClr val="bg1"/>
                </a:solidFill>
              </a:rPr>
              <a:t>Опираясь на собственный опыт и мудрость русских пословиц,  вывести несколько законов дружбы. </a:t>
            </a:r>
            <a:endParaRPr lang="ru-RU" sz="3200" dirty="0">
              <a:solidFill>
                <a:schemeClr val="bg1"/>
              </a:solidFill>
            </a:endParaRPr>
          </a:p>
        </p:txBody>
      </p:sp>
      <p:pic>
        <p:nvPicPr>
          <p:cNvPr id="3" name="Picture 2" descr="http://im2-tub-ru.yandex.net/i?id=e3ba43d9da776ee48fe772d59821a043-11-144&amp;n=21"/>
          <p:cNvPicPr>
            <a:picLocks noChangeAspect="1" noChangeArrowheads="1"/>
          </p:cNvPicPr>
          <p:nvPr/>
        </p:nvPicPr>
        <p:blipFill>
          <a:blip r:embed="rId2" cstate="print"/>
          <a:srcRect l="13927" r="13927"/>
          <a:stretch>
            <a:fillRect/>
          </a:stretch>
        </p:blipFill>
        <p:spPr bwMode="auto">
          <a:xfrm>
            <a:off x="395536" y="2132856"/>
            <a:ext cx="4363882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4704"/>
            <a:ext cx="7924800" cy="79208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Законы дружбы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628800"/>
            <a:ext cx="7924800" cy="4314800"/>
          </a:xfrm>
        </p:spPr>
        <p:txBody>
          <a:bodyPr>
            <a:normAutofit fontScale="25000" lnSpcReduction="20000"/>
          </a:bodyPr>
          <a:lstStyle/>
          <a:p>
            <a:r>
              <a:rPr lang="ru-RU" sz="9600" dirty="0" smtClean="0">
                <a:solidFill>
                  <a:schemeClr val="bg1"/>
                </a:solidFill>
              </a:rPr>
              <a:t>1. Доверять другу.</a:t>
            </a:r>
          </a:p>
          <a:p>
            <a:r>
              <a:rPr lang="ru-RU" sz="9600" dirty="0" smtClean="0">
                <a:solidFill>
                  <a:schemeClr val="bg1"/>
                </a:solidFill>
              </a:rPr>
              <a:t>2. Делиться новостями, успехами и неудачами.</a:t>
            </a:r>
          </a:p>
          <a:p>
            <a:r>
              <a:rPr lang="ru-RU" sz="9600" dirty="0" smtClean="0">
                <a:solidFill>
                  <a:schemeClr val="bg1"/>
                </a:solidFill>
              </a:rPr>
              <a:t>3. Уметь хранить чужие секреты.</a:t>
            </a:r>
          </a:p>
          <a:p>
            <a:r>
              <a:rPr lang="ru-RU" sz="9600" dirty="0" smtClean="0">
                <a:solidFill>
                  <a:schemeClr val="bg1"/>
                </a:solidFill>
              </a:rPr>
              <a:t>4. Радоваться вместе с другом его успехам.</a:t>
            </a:r>
          </a:p>
          <a:p>
            <a:r>
              <a:rPr lang="ru-RU" sz="9600" dirty="0" smtClean="0">
                <a:solidFill>
                  <a:schemeClr val="bg1"/>
                </a:solidFill>
              </a:rPr>
              <a:t>5. Предлагать свою помощь, а не ждать просьбы о помощи.</a:t>
            </a:r>
          </a:p>
          <a:p>
            <a:r>
              <a:rPr lang="ru-RU" sz="9600" dirty="0" smtClean="0">
                <a:solidFill>
                  <a:schemeClr val="bg1"/>
                </a:solidFill>
              </a:rPr>
              <a:t>6. Стараться, чтобы другу было приятно в твоем обществе, не создавать неловких ситуаций.</a:t>
            </a:r>
          </a:p>
          <a:p>
            <a:r>
              <a:rPr lang="ru-RU" sz="9600" dirty="0" smtClean="0">
                <a:solidFill>
                  <a:schemeClr val="bg1"/>
                </a:solidFill>
              </a:rPr>
              <a:t>7. Защищать друга.</a:t>
            </a:r>
          </a:p>
          <a:p>
            <a:r>
              <a:rPr lang="ru-RU" sz="9600" dirty="0" smtClean="0">
                <a:solidFill>
                  <a:schemeClr val="bg1"/>
                </a:solidFill>
              </a:rPr>
              <a:t>8. Не критиковать друга в присутствии других людей.</a:t>
            </a:r>
          </a:p>
          <a:p>
            <a:r>
              <a:rPr lang="ru-RU" sz="9600" dirty="0" smtClean="0">
                <a:solidFill>
                  <a:schemeClr val="bg1"/>
                </a:solidFill>
              </a:rPr>
              <a:t>9. Уважать право друга иметь других друзей, кроме тебя.</a:t>
            </a:r>
          </a:p>
          <a:p>
            <a:r>
              <a:rPr lang="ru-RU" sz="9600" dirty="0" smtClean="0">
                <a:solidFill>
                  <a:schemeClr val="bg1"/>
                </a:solidFill>
              </a:rPr>
              <a:t>10. Всегда выполнять свои обещания.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Блог.ру - grey-mouse"/>
          <p:cNvPicPr/>
          <p:nvPr/>
        </p:nvPicPr>
        <p:blipFill>
          <a:blip r:embed="rId2" cstate="print"/>
          <a:srcRect l="926" t="1299" r="1852" b="10390"/>
          <a:stretch>
            <a:fillRect/>
          </a:stretch>
        </p:blipFill>
        <p:spPr bwMode="auto">
          <a:xfrm>
            <a:off x="683568" y="620688"/>
            <a:ext cx="777686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Рисунок 5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3178696" cy="5562600"/>
          </a:xfrm>
        </p:spPr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>
          <a:xfrm>
            <a:off x="4283968" y="260648"/>
            <a:ext cx="4176464" cy="6336704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Хороший друг – как ветер.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При несчастье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Он унесет и горе и беду.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Как листья, 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Что осыпались в ненастье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В осеннем холодеющем саду.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А в радости – 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Он мощный вал, стоящий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Надежно на пути врагов твоих.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Люблю друзей, надежных, настоящих.</a:t>
            </a:r>
            <a:endParaRPr lang="ru-RU" sz="2000" dirty="0" smtClean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</a:pPr>
            <a:r>
              <a:rPr lang="ru-RU" sz="2000" i="1" dirty="0" smtClean="0">
                <a:solidFill>
                  <a:schemeClr val="bg1"/>
                </a:solidFill>
              </a:rPr>
              <a:t>Ценю и воспеваю их!</a:t>
            </a:r>
          </a:p>
          <a:p>
            <a:pPr algn="r">
              <a:lnSpc>
                <a:spcPct val="100000"/>
              </a:lnSpc>
            </a:pPr>
            <a:r>
              <a:rPr lang="ru-RU" sz="2000" dirty="0" err="1" smtClean="0">
                <a:solidFill>
                  <a:schemeClr val="bg1"/>
                </a:solidFill>
              </a:rPr>
              <a:t>Файзиль</a:t>
            </a:r>
            <a:r>
              <a:rPr lang="ru-RU" sz="2000" dirty="0" smtClean="0">
                <a:solidFill>
                  <a:schemeClr val="bg1"/>
                </a:solidFill>
              </a:rPr>
              <a:t> Алиев</a:t>
            </a:r>
          </a:p>
          <a:p>
            <a:pPr>
              <a:lnSpc>
                <a:spcPct val="100000"/>
              </a:lnSpc>
            </a:pPr>
            <a:endParaRPr lang="ru-RU" sz="2000" dirty="0"/>
          </a:p>
        </p:txBody>
      </p:sp>
      <p:pic>
        <p:nvPicPr>
          <p:cNvPr id="4" name="Рисунок 3" descr="Читать онлайн - Алир А.. Песенки из мультиков Электронная библиотека e-libra.ru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620688"/>
            <a:ext cx="3097783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8003232" cy="1224136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Работа в группах</a:t>
            </a:r>
            <a:br>
              <a:rPr lang="ru-RU" sz="3600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lang="ru-RU" sz="2400" b="0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b="0" dirty="0" smtClean="0">
                <a:ln>
                  <a:noFill/>
                </a:ln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endParaRPr lang="ru-RU" dirty="0"/>
          </a:p>
        </p:txBody>
      </p:sp>
      <p:pic>
        <p:nvPicPr>
          <p:cNvPr id="28674" name="Picture 2" descr="http://im2-tub-ru.yandex.net/i?id=e3ba43d9da776ee48fe772d59821a043-11-144&amp;n=21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print"/>
          <a:srcRect l="13927" r="13927"/>
          <a:stretch>
            <a:fillRect/>
          </a:stretch>
        </p:blipFill>
        <p:spPr bwMode="auto">
          <a:xfrm>
            <a:off x="457200" y="1916832"/>
            <a:ext cx="4440198" cy="4102968"/>
          </a:xfrm>
          <a:prstGeom prst="rect">
            <a:avLst/>
          </a:prstGeom>
          <a:noFill/>
        </p:spPr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292080" y="1600200"/>
            <a:ext cx="3394720" cy="4419600"/>
          </a:xfrm>
        </p:spPr>
        <p:txBody>
          <a:bodyPr>
            <a:normAutofit fontScale="92500"/>
          </a:bodyPr>
          <a:lstStyle/>
          <a:p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Найти в словарях значение слова «дружба».</a:t>
            </a:r>
          </a:p>
          <a:p>
            <a:r>
              <a:rPr lang="ru-RU" sz="3200" dirty="0" smtClean="0">
                <a:solidFill>
                  <a:schemeClr val="bg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Выделить слова, которые характеризуют слово «дружба» </a:t>
            </a:r>
            <a:endParaRPr lang="ru-RU" sz="32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11560" y="692696"/>
          <a:ext cx="8064896" cy="4248472"/>
        </p:xfrm>
        <a:graphic>
          <a:graphicData uri="http://schemas.openxmlformats.org/drawingml/2006/table">
            <a:tbl>
              <a:tblPr/>
              <a:tblGrid>
                <a:gridCol w="2520280"/>
                <a:gridCol w="2808312"/>
                <a:gridCol w="2736304"/>
              </a:tblGrid>
              <a:tr h="479552">
                <a:tc>
                  <a:txBody>
                    <a:bodyPr/>
                    <a:lstStyle/>
                    <a:p>
                      <a:pPr marR="89535" algn="ctr"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</a:rPr>
                        <a:t>1 группа</a:t>
                      </a:r>
                      <a:endParaRPr lang="ru-RU" sz="2000" dirty="0">
                        <a:solidFill>
                          <a:schemeClr val="bg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6236" marR="66236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ctr"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</a:rPr>
                        <a:t>2 группа</a:t>
                      </a:r>
                      <a:endParaRPr lang="ru-RU" sz="2000" dirty="0">
                        <a:solidFill>
                          <a:schemeClr val="bg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6236" marR="66236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ctr">
                        <a:spcAft>
                          <a:spcPts val="0"/>
                        </a:spcAft>
                      </a:pPr>
                      <a:r>
                        <a:rPr lang="ru-RU" sz="2000" i="1" dirty="0">
                          <a:solidFill>
                            <a:schemeClr val="bg1"/>
                          </a:solidFill>
                          <a:latin typeface="Calibri"/>
                          <a:ea typeface="Times New Roman"/>
                        </a:rPr>
                        <a:t>3 группа</a:t>
                      </a:r>
                      <a:endParaRPr lang="ru-RU" sz="2000" dirty="0">
                        <a:solidFill>
                          <a:schemeClr val="bg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6236" marR="66236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68920">
                <a:tc>
                  <a:txBody>
                    <a:bodyPr/>
                    <a:lstStyle/>
                    <a:p>
                      <a:pPr marR="89535" algn="just">
                        <a:spcAft>
                          <a:spcPts val="0"/>
                        </a:spcAft>
                      </a:pPr>
                      <a:endParaRPr lang="ru-RU" sz="1000" dirty="0">
                        <a:solidFill>
                          <a:schemeClr val="bg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66236" marR="66236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marL="66236" marR="66236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66236" marR="66236" marT="0" marB="0">
                    <a:lnL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4" name="Рисунок 3" descr="http://www.slovarius.ru/userfiles/image/slovar_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340768"/>
            <a:ext cx="93610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im1-tub-ru.yandex.net/i?id=014602457b34ab01bb1d1df552a96679-129-144&amp;n=21"/>
          <p:cNvPicPr/>
          <p:nvPr/>
        </p:nvPicPr>
        <p:blipFill>
          <a:blip r:embed="rId3" cstate="print"/>
          <a:srcRect l="15896" t="4681" r="15220" b="-355"/>
          <a:stretch>
            <a:fillRect/>
          </a:stretch>
        </p:blipFill>
        <p:spPr bwMode="auto">
          <a:xfrm>
            <a:off x="1979712" y="3212976"/>
            <a:ext cx="93610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Рисунок 5" descr="http://www.alleng.ru/d_images/psy/013_small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8" y="1988840"/>
            <a:ext cx="1296144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6" descr="Энциклопедия Брокгауза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84168" y="1412776"/>
            <a:ext cx="1022350" cy="1430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7" name="Picture 3" descr="Бесплатно скачать электронные книги. Литература. Книги без регистрации скачать бесплатно. Электронные книги бесплатно. Книги без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308304" y="3140968"/>
            <a:ext cx="1029866" cy="1460803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4608512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bg1"/>
                </a:solidFill>
              </a:rPr>
              <a:t>Не имей сто рублей,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а имей сто друзей.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Дружба дороже золота.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Друзья познаются в беде.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6" name="Рисунок 5" descr="Филипченко М.П. Мудрость еврейского народа в пословицах и поговорках. - Вкорзинку.ру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2369185" cy="2377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5544616"/>
          </a:xfrm>
        </p:spPr>
        <p:txBody>
          <a:bodyPr>
            <a:noAutofit/>
          </a:bodyPr>
          <a:lstStyle/>
          <a:p>
            <a:pPr>
              <a:buFont typeface="Arial" pitchFamily="34" charset="0"/>
              <a:buChar char="•"/>
            </a:pP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200" dirty="0" smtClean="0">
                <a:solidFill>
                  <a:schemeClr val="bg1"/>
                </a:solidFill>
              </a:rPr>
              <a:t>Друг – человек, близкий вам по духу, по убеждениям, на которого можно во всем положиться. 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 Товарищ – человек, близкий вам по роду занятий, деятельности, по условиям жизни. 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Приятель – человек, с которым у вас сложились хорошие, простые, но не совсем близкие отношения. </a:t>
            </a:r>
            <a:br>
              <a:rPr lang="ru-RU" sz="3200" dirty="0" smtClean="0">
                <a:solidFill>
                  <a:schemeClr val="bg1"/>
                </a:solidFill>
              </a:rPr>
            </a:br>
            <a:r>
              <a:rPr lang="ru-RU" sz="3200" dirty="0" smtClean="0">
                <a:solidFill>
                  <a:schemeClr val="bg1"/>
                </a:solidFill>
              </a:rPr>
              <a:t>Знакомый – это человек, с которым вы общаетесь, которого вы знаете. 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1500188" y="4221163"/>
            <a:ext cx="7643812" cy="1798637"/>
          </a:xfrm>
        </p:spPr>
        <p:txBody>
          <a:bodyPr>
            <a:normAutofit/>
          </a:bodyPr>
          <a:lstStyle/>
          <a:p>
            <a:r>
              <a:rPr lang="ru-RU" sz="4600" dirty="0" smtClean="0"/>
              <a:t/>
            </a:r>
            <a:br>
              <a:rPr lang="ru-RU" sz="4600" dirty="0" smtClean="0"/>
            </a:br>
            <a:endParaRPr lang="ru-RU" sz="4600" dirty="0" smtClean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539552" y="692150"/>
            <a:ext cx="7139186" cy="1584325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О человеке, с которым вы просто здороваетесь во дворе, вы можете сказать ...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1500188" y="4221163"/>
            <a:ext cx="7643812" cy="1798637"/>
          </a:xfrm>
        </p:spPr>
        <p:txBody>
          <a:bodyPr>
            <a:normAutofit/>
          </a:bodyPr>
          <a:lstStyle/>
          <a:p>
            <a:r>
              <a:rPr lang="ru-RU" sz="4600" dirty="0" smtClean="0"/>
              <a:t/>
            </a:r>
            <a:br>
              <a:rPr lang="ru-RU" sz="4600" dirty="0" smtClean="0"/>
            </a:br>
            <a:endParaRPr lang="ru-RU" sz="4600" dirty="0" smtClean="0"/>
          </a:p>
          <a:p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 idx="4294967295"/>
          </p:nvPr>
        </p:nvSpPr>
        <p:spPr>
          <a:xfrm>
            <a:off x="683568" y="692150"/>
            <a:ext cx="7344816" cy="1584325"/>
          </a:xfrm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О человеке, с которым вы просто здороваетесь во дворе, вы можете сказать  </a:t>
            </a:r>
            <a:r>
              <a:rPr lang="ru-RU" sz="3600" b="1" dirty="0" smtClean="0"/>
              <a:t>знакомый</a:t>
            </a:r>
            <a:endParaRPr lang="ru-RU" sz="3600" b="1" dirty="0"/>
          </a:p>
        </p:txBody>
      </p:sp>
      <p:pic>
        <p:nvPicPr>
          <p:cNvPr id="5" name="Рисунок 4" descr="Fast-Post-Forum - Программа для добавления новостей на форум…"/>
          <p:cNvPicPr/>
          <p:nvPr/>
        </p:nvPicPr>
        <p:blipFill>
          <a:blip r:embed="rId2" cstate="print"/>
          <a:srcRect t="41667" r="7127"/>
          <a:stretch>
            <a:fillRect/>
          </a:stretch>
        </p:blipFill>
        <p:spPr bwMode="auto">
          <a:xfrm>
            <a:off x="611560" y="2924944"/>
            <a:ext cx="3397321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352839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О человеке, с которым время от времени обсуждаете детали матча, фильм, какие-то события, вы скажете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bg1"/>
                </a:solidFill>
              </a:rPr>
              <a:t>…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 descr="Омут памят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356992"/>
            <a:ext cx="3240360" cy="3240360"/>
          </a:xfrm>
          <a:prstGeom prst="rect">
            <a:avLst/>
          </a:prstGeom>
          <a:noFill/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123</TotalTime>
  <Words>354</Words>
  <Application>Microsoft Office PowerPoint</Application>
  <PresentationFormat>Экран (4:3)</PresentationFormat>
  <Paragraphs>67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Бумажная</vt:lpstr>
      <vt:lpstr>Слайд 1</vt:lpstr>
      <vt:lpstr>Слайд 2</vt:lpstr>
      <vt:lpstr>Работа в группах  </vt:lpstr>
      <vt:lpstr>Слайд 4</vt:lpstr>
      <vt:lpstr>Не имей сто рублей,  а имей сто друзей.  Дружба дороже золота.  Друзья познаются в беде.</vt:lpstr>
      <vt:lpstr>  Друг – человек, близкий вам по духу, по убеждениям, на которого можно во всем положиться.   Товарищ – человек, близкий вам по роду занятий, деятельности, по условиям жизни.  Приятель – человек, с которым у вас сложились хорошие, простые, но не совсем близкие отношения.  Знакомый – это человек, с которым вы общаетесь, которого вы знаете.  </vt:lpstr>
      <vt:lpstr>О человеке, с которым вы просто здороваетесь во дворе, вы можете сказать ...</vt:lpstr>
      <vt:lpstr>О человеке, с которым вы просто здороваетесь во дворе, вы можете сказать  знакомый</vt:lpstr>
      <vt:lpstr>О человеке, с которым время от времени обсуждаете детали матча, фильм, какие-то события, вы скажете … </vt:lpstr>
      <vt:lpstr>О человеке, с которым время от времени обсуждаете детали матча, фильм, какие-то события, вы скажете приятель. </vt:lpstr>
      <vt:lpstr>Об однокласснике,  с которым за 4 года съеден пуд соли, скажете… </vt:lpstr>
      <vt:lpstr>Об однокласснике,  с которым за 4 года съеден пуд соли, скажете  товарищ.  </vt:lpstr>
      <vt:lpstr>О человеке, которому доверяете свои тайны, с которым делите радости и печали, скажете...</vt:lpstr>
      <vt:lpstr>О человеке, которому доверяете свои тайны, с которым делите радости и печали, скажете  друг.  </vt:lpstr>
      <vt:lpstr>Слайд 15</vt:lpstr>
      <vt:lpstr>Слайд 16</vt:lpstr>
      <vt:lpstr>Слайд 17</vt:lpstr>
      <vt:lpstr>Работа в группах</vt:lpstr>
      <vt:lpstr>Законы дружбы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16</cp:revision>
  <dcterms:created xsi:type="dcterms:W3CDTF">2014-11-14T16:06:03Z</dcterms:created>
  <dcterms:modified xsi:type="dcterms:W3CDTF">2014-11-15T12:24:22Z</dcterms:modified>
</cp:coreProperties>
</file>