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5" r:id="rId2"/>
    <p:sldMasterId id="2147483873" r:id="rId3"/>
  </p:sldMasterIdLst>
  <p:sldIdLst>
    <p:sldId id="272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B40F6"/>
    <a:srgbClr val="000000"/>
    <a:srgbClr val="00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2.wmf"/><Relationship Id="rId1" Type="http://schemas.openxmlformats.org/officeDocument/2006/relationships/image" Target="../media/image37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87AA4C-9733-427A-A320-992E736BF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6E074-407D-45D2-B754-C249FA6B8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4A50-A682-47C2-9606-FE7AEAF36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3C173-8C6B-412D-B48F-CACDCC482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F3D77-D176-4E4C-B2A6-281C96F23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8E50-F4F3-48DD-8155-327EE6EAD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396BB-6BA9-4BB0-A06E-4A035C709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27EB1-CBE7-40D6-B9D9-207E5FCC0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38B02-FC76-4932-BCDF-37DBA34DC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ABEC-D44D-4DA2-86A8-782054F4F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4471C-4726-488D-9331-1992F4540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5952-9AF3-4DC9-AD5D-E8C93D835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5A89-EA62-4265-A467-F82D84776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DDE0-9F8F-4771-8326-64F4BFC2A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A4F25-FA4F-45BC-893A-C01996DB1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8F878-526B-4910-926D-89B7815DE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712DE-C19B-42EC-8B66-59917F48F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24668A-123E-4AAD-93FF-5C6777123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510A-A140-41E9-86C2-CF8921D2A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CCD2DF-B72C-486A-9DC7-1B41C817D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8465-06BD-4F20-B0CB-10FB899CF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7ABC0-602E-4E96-A98A-85C18AB60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D5332-1501-43E0-AE26-FF1220639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ACC1D-5FBC-4DB3-8F87-1D4D51E71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532895-494D-42B9-AAC8-D4C3B609D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7039A5-17F9-4E24-A687-84A4F4DFD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D067EE-CB44-4BF8-952C-F436251DE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07DC-609E-449F-83F1-B9EB6A0D0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B0B1-D1F6-49C5-A7B1-93360254A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B47E9-0CEC-4FEF-A5DD-388678D43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07E4D-68F7-4188-9455-402F69FD1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8C96-3F50-4D54-B4A8-2645AD11F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D84FB-6F57-4E7A-9190-ED2FF337F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FA288-6F76-495D-BE1C-21A2845C4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26F05-F5A9-45A1-9DE2-43389B7EB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EFF6E-493C-469B-BF1E-3B40BBD2B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AD3B3-38C6-48EC-8429-F827EB35A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686D-CD4B-489C-9FF0-878F02C0F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A6A15D08-5946-4219-97C5-BA24003E6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CF71320A-8F03-4E31-8A1D-AA983D65A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5BAA87F-C80E-47CE-9778-B9E72D00E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2" r:id="rId2"/>
    <p:sldLayoutId id="2147483929" r:id="rId3"/>
    <p:sldLayoutId id="2147483923" r:id="rId4"/>
    <p:sldLayoutId id="2147483930" r:id="rId5"/>
    <p:sldLayoutId id="2147483924" r:id="rId6"/>
    <p:sldLayoutId id="2147483931" r:id="rId7"/>
    <p:sldLayoutId id="2147483932" r:id="rId8"/>
    <p:sldLayoutId id="2147483933" r:id="rId9"/>
    <p:sldLayoutId id="2147483925" r:id="rId10"/>
    <p:sldLayoutId id="2147483926" r:id="rId11"/>
    <p:sldLayoutId id="2147483934" r:id="rId12"/>
    <p:sldLayoutId id="2147483935" r:id="rId13"/>
    <p:sldLayoutId id="2147483936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Сопровождающая презентация к уроку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58000" cy="2971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folHlink"/>
                </a:solidFill>
              </a:rPr>
              <a:t>Корпусова Т.С. учитель </a:t>
            </a:r>
            <a:r>
              <a:rPr lang="ru-RU" b="1" i="1" dirty="0" err="1" smtClean="0">
                <a:solidFill>
                  <a:schemeClr val="folHlink"/>
                </a:solidFill>
              </a:rPr>
              <a:t>Локотской</a:t>
            </a:r>
            <a:r>
              <a:rPr lang="ru-RU" b="1" i="1" dirty="0" smtClean="0">
                <a:solidFill>
                  <a:schemeClr val="folHlink"/>
                </a:solidFill>
              </a:rPr>
              <a:t> СОШ № 2 </a:t>
            </a:r>
            <a:r>
              <a:rPr lang="ru-RU" b="1" i="1" dirty="0" err="1" smtClean="0">
                <a:solidFill>
                  <a:schemeClr val="folHlink"/>
                </a:solidFill>
              </a:rPr>
              <a:t>Брасовского</a:t>
            </a:r>
            <a:r>
              <a:rPr lang="ru-RU" b="1" i="1" dirty="0" smtClean="0">
                <a:solidFill>
                  <a:schemeClr val="folHlink"/>
                </a:solidFill>
              </a:rPr>
              <a:t> р-на Брянской области</a:t>
            </a:r>
            <a:endParaRPr lang="ru-RU" b="1" i="1" dirty="0">
              <a:solidFill>
                <a:schemeClr val="folHlink"/>
              </a:solidFill>
            </a:endParaRPr>
          </a:p>
        </p:txBody>
      </p:sp>
      <p:sp>
        <p:nvSpPr>
          <p:cNvPr id="126983" name="WordArt 7"/>
          <p:cNvSpPr>
            <a:spLocks noChangeArrowheads="1" noChangeShapeType="1" noTextEdit="1"/>
          </p:cNvSpPr>
          <p:nvPr/>
        </p:nvSpPr>
        <p:spPr bwMode="auto">
          <a:xfrm>
            <a:off x="1066800" y="1905000"/>
            <a:ext cx="6629400" cy="2590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/>
                <a:solidFill>
                  <a:schemeClr val="accent3"/>
                </a:solidFill>
                <a:latin typeface="Impact"/>
              </a:rPr>
              <a:t>ОТНОШЕНИЯ   и   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</a:t>
            </a:r>
            <a:r>
              <a:rPr lang="en-US" smtClean="0">
                <a:solidFill>
                  <a:srgbClr val="6B40F6"/>
                </a:solidFill>
              </a:rPr>
              <a:t>- </a:t>
            </a:r>
            <a:r>
              <a:rPr lang="ru-RU" smtClean="0">
                <a:solidFill>
                  <a:srgbClr val="6B40F6"/>
                </a:solidFill>
              </a:rPr>
              <a:t>частное</a:t>
            </a:r>
            <a:r>
              <a:rPr lang="ru-RU" smtClean="0"/>
              <a:t> ,</a:t>
            </a:r>
            <a:r>
              <a:rPr lang="ru-RU" smtClean="0">
                <a:solidFill>
                  <a:srgbClr val="FF0000"/>
                </a:solidFill>
              </a:rPr>
              <a:t>отношение</a:t>
            </a:r>
          </a:p>
        </p:txBody>
      </p:sp>
      <p:sp>
        <p:nvSpPr>
          <p:cNvPr id="71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6B40F6"/>
                </a:solidFill>
              </a:rPr>
              <a:t>Пусть  </a:t>
            </a:r>
            <a:r>
              <a:rPr lang="en-US" sz="2600" i="1" smtClean="0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lang="en-US" sz="2600" smtClean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sz="2600" i="1" smtClean="0">
                <a:solidFill>
                  <a:srgbClr val="000000"/>
                </a:solidFill>
                <a:latin typeface="Comic Sans MS" pitchFamily="66" charset="0"/>
              </a:rPr>
              <a:t> b</a:t>
            </a:r>
            <a:r>
              <a:rPr lang="ru-RU" sz="2600" smtClean="0">
                <a:solidFill>
                  <a:srgbClr val="6B40F6"/>
                </a:solidFill>
              </a:rPr>
              <a:t> , тогда      показывает , во сколько 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solidFill>
                <a:srgbClr val="6B40F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6B40F6"/>
                </a:solidFill>
              </a:rPr>
              <a:t> раз </a:t>
            </a:r>
            <a:r>
              <a:rPr lang="en-US" sz="2600" i="1" smtClean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i="1" smtClean="0">
                <a:solidFill>
                  <a:srgbClr val="000000"/>
                </a:solidFill>
              </a:rPr>
              <a:t> </a:t>
            </a:r>
            <a:r>
              <a:rPr lang="ru-RU" sz="2600" smtClean="0">
                <a:solidFill>
                  <a:srgbClr val="6B40F6"/>
                </a:solidFill>
              </a:rPr>
              <a:t>больше </a:t>
            </a:r>
            <a:r>
              <a:rPr lang="en-US" sz="2600" i="1" smtClean="0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sz="2600" smtClean="0">
                <a:solidFill>
                  <a:srgbClr val="6B40F6"/>
                </a:solidFill>
              </a:rPr>
              <a:t> </a:t>
            </a:r>
            <a:r>
              <a:rPr lang="ru-RU" sz="2600" smtClean="0">
                <a:solidFill>
                  <a:srgbClr val="6B40F6"/>
                </a:solidFill>
              </a:rPr>
              <a:t>(</a:t>
            </a:r>
            <a:r>
              <a:rPr lang="en-US" sz="2600" i="1" smtClean="0">
                <a:solidFill>
                  <a:srgbClr val="000000"/>
                </a:solidFill>
              </a:rPr>
              <a:t>b</a:t>
            </a:r>
            <a:r>
              <a:rPr lang="ru-RU" sz="2600" smtClean="0">
                <a:solidFill>
                  <a:srgbClr val="6B40F6"/>
                </a:solidFill>
              </a:rPr>
              <a:t> меньше </a:t>
            </a:r>
            <a:r>
              <a:rPr lang="en-US" sz="2600" i="1" smtClean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ru-RU" sz="2600" smtClean="0">
                <a:solidFill>
                  <a:srgbClr val="6B40F6"/>
                </a:solidFill>
              </a:rPr>
              <a:t>).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solidFill>
                <a:srgbClr val="6B40F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6B40F6"/>
                </a:solidFill>
              </a:rPr>
              <a:t>     показывает, какую часть</a:t>
            </a:r>
            <a:r>
              <a:rPr lang="ru-RU" sz="2600" smtClean="0">
                <a:solidFill>
                  <a:srgbClr val="000000"/>
                </a:solidFill>
              </a:rPr>
              <a:t> </a:t>
            </a:r>
            <a:r>
              <a:rPr lang="en-US" sz="2600" i="1" smtClean="0">
                <a:solidFill>
                  <a:srgbClr val="000000"/>
                </a:solidFill>
              </a:rPr>
              <a:t>b</a:t>
            </a:r>
            <a:r>
              <a:rPr lang="en-US" sz="2600" smtClean="0">
                <a:solidFill>
                  <a:srgbClr val="6B40F6"/>
                </a:solidFill>
              </a:rPr>
              <a:t> </a:t>
            </a:r>
            <a:r>
              <a:rPr lang="ru-RU" sz="2600" smtClean="0">
                <a:solidFill>
                  <a:srgbClr val="6B40F6"/>
                </a:solidFill>
              </a:rPr>
              <a:t>составляет от </a:t>
            </a:r>
            <a:r>
              <a:rPr lang="en-US" sz="2600" i="1" smtClean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ru-RU" sz="2600" smtClean="0">
                <a:solidFill>
                  <a:srgbClr val="6B40F6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6B40F6"/>
                </a:solidFill>
              </a:rPr>
              <a:t>    </a:t>
            </a:r>
            <a:endParaRPr lang="ru-RU" sz="2600" smtClean="0">
              <a:solidFill>
                <a:srgbClr val="6B40F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6B40F6"/>
                </a:solidFill>
              </a:rPr>
              <a:t>         </a:t>
            </a:r>
            <a:r>
              <a:rPr lang="en-US" sz="2600" smtClean="0">
                <a:solidFill>
                  <a:srgbClr val="6B40F6"/>
                </a:solidFill>
              </a:rPr>
              <a:t>      </a:t>
            </a:r>
            <a:r>
              <a:rPr lang="ru-RU" sz="2600" smtClean="0">
                <a:solidFill>
                  <a:srgbClr val="6B40F6"/>
                </a:solidFill>
              </a:rPr>
              <a:t>и     </a:t>
            </a:r>
            <a:r>
              <a:rPr lang="en-US" sz="2600" smtClean="0">
                <a:solidFill>
                  <a:srgbClr val="6B40F6"/>
                </a:solidFill>
              </a:rPr>
              <a:t>      </a:t>
            </a:r>
            <a:r>
              <a:rPr lang="ru-RU" sz="2600" smtClean="0">
                <a:solidFill>
                  <a:srgbClr val="6B40F6"/>
                </a:solidFill>
              </a:rPr>
              <a:t>взаимно обратные отношения.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0"/>
          <a:ext cx="725488" cy="1873250"/>
        </p:xfrm>
        <a:graphic>
          <a:graphicData uri="http://schemas.openxmlformats.org/presentationml/2006/ole">
            <p:oleObj spid="_x0000_s717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7171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81400" y="1600200"/>
          <a:ext cx="411163" cy="1173163"/>
        </p:xfrm>
        <a:graphic>
          <a:graphicData uri="http://schemas.openxmlformats.org/presentationml/2006/ole">
            <p:oleObj spid="_x0000_s717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304800" y="3429000"/>
          <a:ext cx="530225" cy="1371600"/>
        </p:xfrm>
        <a:graphic>
          <a:graphicData uri="http://schemas.openxmlformats.org/presentationml/2006/ole">
            <p:oleObj spid="_x0000_s717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7173" name="Object 13"/>
          <p:cNvGraphicFramePr>
            <a:graphicFrameLocks noChangeAspect="1"/>
          </p:cNvGraphicFramePr>
          <p:nvPr/>
        </p:nvGraphicFramePr>
        <p:xfrm>
          <a:off x="2362200" y="4572000"/>
          <a:ext cx="441325" cy="1143000"/>
        </p:xfrm>
        <a:graphic>
          <a:graphicData uri="http://schemas.openxmlformats.org/presentationml/2006/ole">
            <p:oleObj spid="_x0000_s7173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7174" name="Object 14"/>
          <p:cNvGraphicFramePr>
            <a:graphicFrameLocks noChangeAspect="1"/>
          </p:cNvGraphicFramePr>
          <p:nvPr/>
        </p:nvGraphicFramePr>
        <p:xfrm>
          <a:off x="1143000" y="4495800"/>
          <a:ext cx="473075" cy="1219200"/>
        </p:xfrm>
        <a:graphic>
          <a:graphicData uri="http://schemas.openxmlformats.org/presentationml/2006/ole">
            <p:oleObj spid="_x0000_s7174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57200"/>
            <a:ext cx="8382000" cy="25146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Задача №3</a:t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3600" smtClean="0">
                <a:solidFill>
                  <a:schemeClr val="accent2"/>
                </a:solidFill>
              </a:rPr>
              <a:t>Один турист из 15 км  прошёл  10 км.</a:t>
            </a:r>
            <a:br>
              <a:rPr lang="ru-RU" sz="3600" smtClean="0">
                <a:solidFill>
                  <a:schemeClr val="accent2"/>
                </a:solidFill>
              </a:rPr>
            </a:br>
            <a:r>
              <a:rPr lang="ru-RU" sz="3600" smtClean="0">
                <a:solidFill>
                  <a:schemeClr val="accent2"/>
                </a:solidFill>
              </a:rPr>
              <a:t>Другой турист из 12 км прошел 8 км.</a:t>
            </a:r>
            <a:r>
              <a:rPr lang="ru-RU" sz="4000" smtClean="0">
                <a:solidFill>
                  <a:schemeClr val="accent2"/>
                </a:solidFill>
              </a:rPr>
              <a:t/>
            </a:r>
            <a:br>
              <a:rPr lang="ru-RU" sz="4000" smtClean="0">
                <a:solidFill>
                  <a:schemeClr val="accent2"/>
                </a:solidFill>
              </a:rPr>
            </a:br>
            <a:r>
              <a:rPr lang="ru-RU" sz="4000" smtClean="0">
                <a:solidFill>
                  <a:schemeClr val="accent2"/>
                </a:solidFill>
              </a:rPr>
              <a:t>Какой из них прошел большую часть пути?</a:t>
            </a:r>
          </a:p>
        </p:txBody>
      </p:sp>
      <p:graphicFrame>
        <p:nvGraphicFramePr>
          <p:cNvPr id="57358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2133600" y="3503613"/>
          <a:ext cx="1828800" cy="1522412"/>
        </p:xfrm>
        <a:graphic>
          <a:graphicData uri="http://schemas.openxmlformats.org/presentationml/2006/ole">
            <p:oleObj spid="_x0000_s8194" name="Формула" r:id="rId3" imgW="520560" imgH="393480" progId="Equation.3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570163"/>
          <a:ext cx="114300" cy="238125"/>
        </p:xfrm>
        <a:graphic>
          <a:graphicData uri="http://schemas.openxmlformats.org/presentationml/2006/ole">
            <p:oleObj spid="_x0000_s8195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419350" y="4918075"/>
          <a:ext cx="114300" cy="238125"/>
        </p:xfrm>
        <a:graphic>
          <a:graphicData uri="http://schemas.openxmlformats.org/presentationml/2006/ole">
            <p:oleObj spid="_x0000_s8196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57360" name="Object 16"/>
          <p:cNvGraphicFramePr>
            <a:graphicFrameLocks noChangeAspect="1"/>
          </p:cNvGraphicFramePr>
          <p:nvPr>
            <p:ph sz="quarter" idx="4"/>
          </p:nvPr>
        </p:nvGraphicFramePr>
        <p:xfrm>
          <a:off x="4648200" y="3444875"/>
          <a:ext cx="1752600" cy="1457325"/>
        </p:xfrm>
        <a:graphic>
          <a:graphicData uri="http://schemas.openxmlformats.org/presentationml/2006/ole">
            <p:oleObj spid="_x0000_s8197" name="Формула" r:id="rId6" imgW="520560" imgH="393480" progId="Equation.3">
              <p:embed/>
            </p:oleObj>
          </a:graphicData>
        </a:graphic>
      </p:graphicFrame>
      <p:graphicFrame>
        <p:nvGraphicFramePr>
          <p:cNvPr id="57362" name="Object 18"/>
          <p:cNvGraphicFramePr>
            <a:graphicFrameLocks noChangeAspect="1"/>
          </p:cNvGraphicFramePr>
          <p:nvPr/>
        </p:nvGraphicFramePr>
        <p:xfrm>
          <a:off x="2971800" y="4956175"/>
          <a:ext cx="2514600" cy="1901825"/>
        </p:xfrm>
        <a:graphic>
          <a:graphicData uri="http://schemas.openxmlformats.org/presentationml/2006/ole">
            <p:oleObj spid="_x0000_s8198" name="Формула" r:id="rId7" imgW="520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3810000"/>
            <a:ext cx="9144000" cy="762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</a:rPr>
              <a:t>Пропорция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/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ru-RU" sz="4000" smtClean="0"/>
              <a:t>   </a:t>
            </a:r>
            <a:br>
              <a:rPr lang="ru-RU" sz="4000" smtClean="0"/>
            </a:br>
            <a:r>
              <a:rPr lang="en-US" sz="6600" smtClean="0">
                <a:solidFill>
                  <a:srgbClr val="FF0000"/>
                </a:solidFill>
              </a:rPr>
              <a:t>a</a:t>
            </a:r>
            <a:r>
              <a:rPr lang="en-US" sz="6600" smtClean="0">
                <a:solidFill>
                  <a:srgbClr val="000000"/>
                </a:solidFill>
              </a:rPr>
              <a:t> : </a:t>
            </a:r>
            <a:r>
              <a:rPr lang="en-US" sz="6600" smtClean="0">
                <a:solidFill>
                  <a:srgbClr val="00B050"/>
                </a:solidFill>
              </a:rPr>
              <a:t>b</a:t>
            </a:r>
            <a:r>
              <a:rPr lang="en-US" sz="6600" smtClean="0">
                <a:solidFill>
                  <a:srgbClr val="000000"/>
                </a:solidFill>
              </a:rPr>
              <a:t> = </a:t>
            </a:r>
            <a:r>
              <a:rPr lang="en-US" sz="6600" smtClean="0">
                <a:solidFill>
                  <a:srgbClr val="00B050"/>
                </a:solidFill>
              </a:rPr>
              <a:t>c</a:t>
            </a:r>
            <a:r>
              <a:rPr lang="en-US" sz="6600" smtClean="0">
                <a:solidFill>
                  <a:srgbClr val="000000"/>
                </a:solidFill>
              </a:rPr>
              <a:t> : </a:t>
            </a:r>
            <a:r>
              <a:rPr lang="en-US" sz="6600" smtClean="0">
                <a:solidFill>
                  <a:srgbClr val="FF0000"/>
                </a:solidFill>
              </a:rPr>
              <a:t>d</a:t>
            </a:r>
            <a:r>
              <a:rPr lang="ru-RU" sz="6600" smtClean="0">
                <a:solidFill>
                  <a:srgbClr val="FF0000"/>
                </a:solidFill>
              </a:rPr>
              <a:t/>
            </a:r>
            <a:br>
              <a:rPr lang="ru-RU" sz="6600" smtClean="0">
                <a:solidFill>
                  <a:srgbClr val="FF0000"/>
                </a:solidFill>
              </a:rPr>
            </a:br>
            <a:r>
              <a:rPr lang="en-US" sz="4800" i="1" smtClean="0">
                <a:solidFill>
                  <a:srgbClr val="FF0000"/>
                </a:solidFill>
              </a:rPr>
              <a:t>a</a:t>
            </a:r>
            <a:r>
              <a:rPr lang="ru-RU" sz="4800" i="1" smtClean="0">
                <a:solidFill>
                  <a:srgbClr val="FF0000"/>
                </a:solidFill>
              </a:rPr>
              <a:t> </a:t>
            </a:r>
            <a:r>
              <a:rPr lang="ru-RU" sz="4000" i="1" smtClean="0">
                <a:solidFill>
                  <a:srgbClr val="FF0000"/>
                </a:solidFill>
              </a:rPr>
              <a:t>и</a:t>
            </a:r>
            <a:r>
              <a:rPr lang="en-US" sz="4800" i="1" smtClean="0">
                <a:solidFill>
                  <a:srgbClr val="FF0000"/>
                </a:solidFill>
              </a:rPr>
              <a:t> d</a:t>
            </a:r>
            <a:r>
              <a:rPr lang="ru-RU" sz="4800" i="1" smtClean="0"/>
              <a:t> </a:t>
            </a:r>
            <a:r>
              <a:rPr lang="ru-RU" sz="4000" smtClean="0"/>
              <a:t>–крайние члены</a:t>
            </a:r>
            <a:br>
              <a:rPr lang="ru-RU" sz="4000" smtClean="0"/>
            </a:br>
            <a:r>
              <a:rPr lang="en-US" sz="4800" i="1" smtClean="0">
                <a:solidFill>
                  <a:srgbClr val="00B050"/>
                </a:solidFill>
              </a:rPr>
              <a:t>b </a:t>
            </a:r>
            <a:r>
              <a:rPr lang="ru-RU" sz="4000" i="1" smtClean="0">
                <a:solidFill>
                  <a:srgbClr val="00B050"/>
                </a:solidFill>
              </a:rPr>
              <a:t>и</a:t>
            </a:r>
            <a:r>
              <a:rPr lang="en-US" sz="4800" i="1" smtClean="0">
                <a:solidFill>
                  <a:srgbClr val="00B050"/>
                </a:solidFill>
              </a:rPr>
              <a:t> c </a:t>
            </a:r>
            <a:r>
              <a:rPr lang="en-US" sz="4000" smtClean="0"/>
              <a:t>–</a:t>
            </a:r>
            <a:r>
              <a:rPr lang="ru-RU" sz="4000" smtClean="0"/>
              <a:t>средние члены</a:t>
            </a:r>
            <a:br>
              <a:rPr lang="ru-RU" sz="4000" smtClean="0"/>
            </a:br>
            <a:r>
              <a:rPr lang="ru-RU" sz="4000" smtClean="0"/>
              <a:t>                    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3352800" y="1752600"/>
          <a:ext cx="2895600" cy="1603375"/>
        </p:xfrm>
        <a:graphic>
          <a:graphicData uri="http://schemas.openxmlformats.org/presentationml/2006/ole">
            <p:oleObj spid="_x0000_s9218" name="Формула" r:id="rId3" imgW="419040" imgH="393480" progId="Equation.3">
              <p:embed/>
            </p:oleObj>
          </a:graphicData>
        </a:graphic>
      </p:graphicFrame>
      <p:sp>
        <p:nvSpPr>
          <p:cNvPr id="9221" name="Содержимое 6"/>
          <p:cNvSpPr>
            <a:spLocks noGrp="1"/>
          </p:cNvSpPr>
          <p:nvPr>
            <p:ph sz="half" idx="2"/>
          </p:nvPr>
        </p:nvSpPr>
        <p:spPr>
          <a:xfrm>
            <a:off x="7696200" y="4876800"/>
            <a:ext cx="990600" cy="12493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472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000">
                <a:solidFill>
                  <a:srgbClr val="FF0000"/>
                </a:solidFill>
              </a:rPr>
              <a:t>Золотое сечение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– это такое пропорциональное деление отрезка на неравные части, при котором весь отрезок так относится к большей части, как сама большая часть относится к меньшей; или другими словами, меньший отрезок так относится к большему, как больший ко всему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000" i="1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a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: 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b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= 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b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: 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c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или 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с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: 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b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= 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b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 : </a:t>
            </a:r>
            <a:r>
              <a:rPr lang="ru-RU" sz="3000" i="1">
                <a:solidFill>
                  <a:schemeClr val="tx2">
                    <a:satMod val="130000"/>
                  </a:schemeClr>
                </a:solidFill>
              </a:rPr>
              <a:t>а</a:t>
            </a:r>
            <a:r>
              <a:rPr lang="ru-RU" sz="3000">
                <a:solidFill>
                  <a:schemeClr val="tx2">
                    <a:satMod val="130000"/>
                  </a:schemeClr>
                </a:solidFill>
              </a:rPr>
              <a:t>.</a:t>
            </a:r>
          </a:p>
        </p:txBody>
      </p:sp>
      <p:pic>
        <p:nvPicPr>
          <p:cNvPr id="27651" name="Picture 4" descr="zs_p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60763" y="3476625"/>
            <a:ext cx="3248025" cy="742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28600" y="457200"/>
          <a:ext cx="3324225" cy="4114800"/>
        </p:xfrm>
        <a:graphic>
          <a:graphicData uri="http://schemas.openxmlformats.org/presentationml/2006/ole">
            <p:oleObj spid="_x0000_s10242" name="Точечный рисунок" r:id="rId3" imgW="6287378" imgH="7780952" progId="PBrush">
              <p:embed/>
            </p:oleObj>
          </a:graphicData>
        </a:graphic>
      </p:graphicFrame>
      <p:pic>
        <p:nvPicPr>
          <p:cNvPr id="67594" name="Picture 10" descr="zs_p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914400" y="4724400"/>
            <a:ext cx="7010400" cy="1449388"/>
          </a:xfrm>
          <a:noFill/>
          <a:ln>
            <a:solidFill>
              <a:srgbClr val="FF0000"/>
            </a:solidFill>
          </a:ln>
        </p:spPr>
      </p:pic>
      <p:pic>
        <p:nvPicPr>
          <p:cNvPr id="67597" name="Picture 13" descr="zs_p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3657600" y="2590800"/>
            <a:ext cx="4953000" cy="1987550"/>
          </a:xfr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2209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i="1" dirty="0">
                <a:solidFill>
                  <a:srgbClr val="FF0000"/>
                </a:solidFill>
              </a:rPr>
              <a:t>1. Выполнить деление 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дробей        и       .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19400"/>
            <a:ext cx="1447800" cy="38100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3).    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4). </a:t>
            </a:r>
          </a:p>
        </p:txBody>
      </p:sp>
      <p:graphicFrame>
        <p:nvGraphicFramePr>
          <p:cNvPr id="102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Формула" r:id="rId3" imgW="0" imgH="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447800" y="5715000"/>
          <a:ext cx="384175" cy="990600"/>
        </p:xfrm>
        <a:graphic>
          <a:graphicData uri="http://schemas.openxmlformats.org/presentationml/2006/ole">
            <p:oleObj spid="_x0000_s102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1524000" y="2743200"/>
          <a:ext cx="312738" cy="806450"/>
        </p:xfrm>
        <a:graphic>
          <a:graphicData uri="http://schemas.openxmlformats.org/presentationml/2006/ole">
            <p:oleObj spid="_x0000_s1028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1371600" y="3733800"/>
          <a:ext cx="542925" cy="990600"/>
        </p:xfrm>
        <a:graphic>
          <a:graphicData uri="http://schemas.openxmlformats.org/presentationml/2006/ole">
            <p:oleObj spid="_x0000_s1029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1447800" y="4953000"/>
          <a:ext cx="334963" cy="469900"/>
        </p:xfrm>
        <a:graphic>
          <a:graphicData uri="http://schemas.openxmlformats.org/presentationml/2006/ole">
            <p:oleObj spid="_x0000_s1030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4419600" y="1295400"/>
          <a:ext cx="412750" cy="1066800"/>
        </p:xfrm>
        <a:graphic>
          <a:graphicData uri="http://schemas.openxmlformats.org/presentationml/2006/ole">
            <p:oleObj spid="_x0000_s1031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1032" name="Rectangle 1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32" name="Формула" r:id="rId9" imgW="0" imgH="0" progId="Equation.3">
              <p:embed/>
            </p:oleObj>
          </a:graphicData>
        </a:graphic>
      </p:graphicFrame>
      <p:graphicFrame>
        <p:nvGraphicFramePr>
          <p:cNvPr id="1033" name="Object 14"/>
          <p:cNvGraphicFramePr>
            <a:graphicFrameLocks noChangeAspect="1"/>
          </p:cNvGraphicFramePr>
          <p:nvPr/>
        </p:nvGraphicFramePr>
        <p:xfrm>
          <a:off x="5562600" y="1295400"/>
          <a:ext cx="511175" cy="990600"/>
        </p:xfrm>
        <a:graphic>
          <a:graphicData uri="http://schemas.openxmlformats.org/presentationml/2006/ole">
            <p:oleObj spid="_x0000_s1033" name="Формула" r:id="rId10" imgW="203040" imgH="393480" progId="Equation.3">
              <p:embed/>
            </p:oleObj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2971800" y="3125788"/>
          <a:ext cx="5181600" cy="1708150"/>
        </p:xfrm>
        <a:graphic>
          <a:graphicData uri="http://schemas.openxmlformats.org/presentationml/2006/ole">
            <p:oleObj spid="_x0000_s1034" name="Формула" r:id="rId11" imgW="1193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2. Найти частное чисел     </a:t>
            </a:r>
            <a:r>
              <a:rPr lang="ru-RU" b="1" i="1" dirty="0" smtClean="0">
                <a:solidFill>
                  <a:srgbClr val="FF0000"/>
                </a:solidFill>
              </a:rPr>
              <a:t>и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19400"/>
            <a:ext cx="6400800" cy="38100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4). </a:t>
            </a:r>
          </a:p>
        </p:txBody>
      </p:sp>
      <p:graphicFrame>
        <p:nvGraphicFramePr>
          <p:cNvPr id="2050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Формула" r:id="rId3" imgW="0" imgH="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858000" y="1066800"/>
          <a:ext cx="420688" cy="1187450"/>
        </p:xfrm>
        <a:graphic>
          <a:graphicData uri="http://schemas.openxmlformats.org/presentationml/2006/ole">
            <p:oleObj spid="_x0000_s2051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524000" y="2514600"/>
          <a:ext cx="371475" cy="958850"/>
        </p:xfrm>
        <a:graphic>
          <a:graphicData uri="http://schemas.openxmlformats.org/presentationml/2006/ole">
            <p:oleObj spid="_x0000_s205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2053" name="Rectangle 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3" name="Формула" r:id="rId6" imgW="0" imgH="0" progId="Equation.3">
              <p:embed/>
            </p:oleObj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1447800" y="3733800"/>
          <a:ext cx="484188" cy="882650"/>
        </p:xfrm>
        <a:graphic>
          <a:graphicData uri="http://schemas.openxmlformats.org/presentationml/2006/ole">
            <p:oleObj spid="_x0000_s2054" name="Формула" r:id="rId7" imgW="215640" imgH="393480" progId="Equation.3">
              <p:embed/>
            </p:oleObj>
          </a:graphicData>
        </a:graphic>
      </p:graphicFrame>
      <p:graphicFrame>
        <p:nvGraphicFramePr>
          <p:cNvPr id="2055" name="Rectangle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5" name="Формула" r:id="rId8" imgW="0" imgH="0" progId="Equation.3">
              <p:embed/>
            </p:oleObj>
          </a:graphicData>
        </a:graphic>
      </p:graphicFrame>
      <p:graphicFrame>
        <p:nvGraphicFramePr>
          <p:cNvPr id="2056" name="Object 12"/>
          <p:cNvGraphicFramePr>
            <a:graphicFrameLocks noChangeAspect="1"/>
          </p:cNvGraphicFramePr>
          <p:nvPr/>
        </p:nvGraphicFramePr>
        <p:xfrm>
          <a:off x="1447800" y="4800600"/>
          <a:ext cx="442913" cy="806450"/>
        </p:xfrm>
        <a:graphic>
          <a:graphicData uri="http://schemas.openxmlformats.org/presentationml/2006/ole">
            <p:oleObj spid="_x0000_s2056" name="Формула" r:id="rId9" imgW="215640" imgH="393480" progId="Equation.3">
              <p:embed/>
            </p:oleObj>
          </a:graphicData>
        </a:graphic>
      </p:graphicFrame>
      <p:graphicFrame>
        <p:nvGraphicFramePr>
          <p:cNvPr id="2057" name="Rectangle 1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7" name="Формула" r:id="rId10" imgW="0" imgH="0" progId="Equation.3">
              <p:embed/>
            </p:oleObj>
          </a:graphicData>
        </a:graphic>
      </p:graphicFrame>
      <p:graphicFrame>
        <p:nvGraphicFramePr>
          <p:cNvPr id="2058" name="Object 14"/>
          <p:cNvGraphicFramePr>
            <a:graphicFrameLocks noChangeAspect="1"/>
          </p:cNvGraphicFramePr>
          <p:nvPr/>
        </p:nvGraphicFramePr>
        <p:xfrm>
          <a:off x="7848600" y="1219200"/>
          <a:ext cx="469900" cy="609600"/>
        </p:xfrm>
        <a:graphic>
          <a:graphicData uri="http://schemas.openxmlformats.org/presentationml/2006/ole">
            <p:oleObj spid="_x0000_s2058" name="Формула" r:id="rId11" imgW="126720" imgH="164880" progId="Equation.3">
              <p:embed/>
            </p:oleObj>
          </a:graphicData>
        </a:graphic>
      </p:graphicFrame>
      <p:graphicFrame>
        <p:nvGraphicFramePr>
          <p:cNvPr id="2059" name="Object 16"/>
          <p:cNvGraphicFramePr>
            <a:graphicFrameLocks noChangeAspect="1"/>
          </p:cNvGraphicFramePr>
          <p:nvPr/>
        </p:nvGraphicFramePr>
        <p:xfrm>
          <a:off x="1371600" y="5715000"/>
          <a:ext cx="587375" cy="958850"/>
        </p:xfrm>
        <a:graphic>
          <a:graphicData uri="http://schemas.openxmlformats.org/presentationml/2006/ole">
            <p:oleObj spid="_x0000_s2059" name="Формула" r:id="rId12" imgW="241200" imgH="393480" progId="Equation.3">
              <p:embed/>
            </p:oleObj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3124200" y="3124200"/>
          <a:ext cx="4343400" cy="1584325"/>
        </p:xfrm>
        <a:graphic>
          <a:graphicData uri="http://schemas.openxmlformats.org/presentationml/2006/ole">
            <p:oleObj spid="_x0000_s2060" name="Формула" r:id="rId13" imgW="1079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i="1">
                <a:solidFill>
                  <a:srgbClr val="FF0000"/>
                </a:solidFill>
              </a:rPr>
              <a:t>3. Найти значение выражения</a:t>
            </a: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000">
                <a:solidFill>
                  <a:schemeClr val="tx2">
                    <a:satMod val="130000"/>
                  </a:schemeClr>
                </a:solidFill>
              </a:rPr>
            </a:br>
            <a:endParaRPr lang="ru-RU" sz="40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19400"/>
            <a:ext cx="6400800" cy="38100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4).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447800" y="2667000"/>
          <a:ext cx="511175" cy="990600"/>
        </p:xfrm>
        <a:graphic>
          <a:graphicData uri="http://schemas.openxmlformats.org/presentationml/2006/ole">
            <p:oleObj spid="_x0000_s3074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1371600" y="3657600"/>
          <a:ext cx="585788" cy="1066800"/>
        </p:xfrm>
        <a:graphic>
          <a:graphicData uri="http://schemas.openxmlformats.org/presentationml/2006/ole">
            <p:oleObj spid="_x0000_s3075" name="Формула" r:id="rId4" imgW="215640" imgH="393480" progId="Equation.3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1371600" y="4800600"/>
          <a:ext cx="525463" cy="958850"/>
        </p:xfrm>
        <a:graphic>
          <a:graphicData uri="http://schemas.openxmlformats.org/presentationml/2006/ole">
            <p:oleObj spid="_x0000_s3076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1371600" y="5791200"/>
          <a:ext cx="541338" cy="882650"/>
        </p:xfrm>
        <a:graphic>
          <a:graphicData uri="http://schemas.openxmlformats.org/presentationml/2006/ole">
            <p:oleObj spid="_x0000_s3077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2667000" y="3124200"/>
          <a:ext cx="5689600" cy="1520825"/>
        </p:xfrm>
        <a:graphic>
          <a:graphicData uri="http://schemas.openxmlformats.org/presentationml/2006/ole">
            <p:oleObj spid="_x0000_s3078" name="Формула" r:id="rId7" imgW="1473120" imgH="393480" progId="Equation.3">
              <p:embed/>
            </p:oleObj>
          </a:graphicData>
        </a:graphic>
      </p:graphicFrame>
      <p:graphicFrame>
        <p:nvGraphicFramePr>
          <p:cNvPr id="3079" name="Object 15"/>
          <p:cNvGraphicFramePr>
            <a:graphicFrameLocks noChangeAspect="1"/>
          </p:cNvGraphicFramePr>
          <p:nvPr/>
        </p:nvGraphicFramePr>
        <p:xfrm>
          <a:off x="3886200" y="1447800"/>
          <a:ext cx="1211263" cy="1295400"/>
        </p:xfrm>
        <a:graphic>
          <a:graphicData uri="http://schemas.openxmlformats.org/presentationml/2006/ole">
            <p:oleObj spid="_x0000_s3079" name="Формула" r:id="rId8" imgW="368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676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>
                <a:solidFill>
                  <a:srgbClr val="FF0000"/>
                </a:solidFill>
              </a:rPr>
              <a:t>4. Указать пару взаимно обратных чисел</a:t>
            </a:r>
            <a:r>
              <a:rPr lang="ru-RU" sz="400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6400800" cy="44958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1).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0,4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2).     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и 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3).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4).   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 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057400" y="1905000"/>
          <a:ext cx="430213" cy="838200"/>
        </p:xfrm>
        <a:graphic>
          <a:graphicData uri="http://schemas.openxmlformats.org/presentationml/2006/ole">
            <p:oleObj spid="_x0000_s4098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981200" y="2819400"/>
          <a:ext cx="509588" cy="927100"/>
        </p:xfrm>
        <a:graphic>
          <a:graphicData uri="http://schemas.openxmlformats.org/presentationml/2006/ole">
            <p:oleObj spid="_x0000_s4099" name="Формула" r:id="rId4" imgW="215640" imgH="393480" progId="Equation.3">
              <p:embed/>
            </p:oleObj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1143000" y="2743200"/>
          <a:ext cx="457200" cy="1003300"/>
        </p:xfrm>
        <a:graphic>
          <a:graphicData uri="http://schemas.openxmlformats.org/presentationml/2006/ole">
            <p:oleObj spid="_x0000_s4100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1143000" y="4495800"/>
          <a:ext cx="371475" cy="958850"/>
        </p:xfrm>
        <a:graphic>
          <a:graphicData uri="http://schemas.openxmlformats.org/presentationml/2006/ole">
            <p:oleObj spid="_x0000_s4101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4102" name="Object 12"/>
          <p:cNvGraphicFramePr>
            <a:graphicFrameLocks noChangeAspect="1"/>
          </p:cNvGraphicFramePr>
          <p:nvPr/>
        </p:nvGraphicFramePr>
        <p:xfrm>
          <a:off x="1981200" y="4419600"/>
          <a:ext cx="511175" cy="990600"/>
        </p:xfrm>
        <a:graphic>
          <a:graphicData uri="http://schemas.openxmlformats.org/presentationml/2006/ole">
            <p:oleObj spid="_x0000_s4102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3505200" y="3429000"/>
          <a:ext cx="4940300" cy="1444625"/>
        </p:xfrm>
        <a:graphic>
          <a:graphicData uri="http://schemas.openxmlformats.org/presentationml/2006/ole">
            <p:oleObj spid="_x0000_s4103" name="Формула" r:id="rId8" imgW="1346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FF0000"/>
                </a:solidFill>
              </a:rPr>
              <a:t>5.  </a:t>
            </a:r>
            <a:r>
              <a:rPr lang="ru-RU" sz="4000" b="1" i="1" dirty="0" smtClean="0">
                <a:solidFill>
                  <a:srgbClr val="FF0000"/>
                </a:solidFill>
              </a:rPr>
              <a:t>Укажите неверное равенство</a:t>
            </a:r>
            <a:endParaRPr lang="ru-RU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1).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2). </a:t>
            </a:r>
            <a:endParaRPr lang="ru-RU" sz="2800"/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/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3).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4). </a:t>
            </a:r>
            <a:endParaRPr lang="ru-RU" sz="280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19200" y="1676400"/>
          <a:ext cx="1295400" cy="1116013"/>
        </p:xfrm>
        <a:graphic>
          <a:graphicData uri="http://schemas.openxmlformats.org/presentationml/2006/ole">
            <p:oleObj spid="_x0000_s5122" name="Формула" r:id="rId3" imgW="457200" imgH="3934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2743200"/>
          <a:ext cx="1600200" cy="1033463"/>
        </p:xfrm>
        <a:graphic>
          <a:graphicData uri="http://schemas.openxmlformats.org/presentationml/2006/ole">
            <p:oleObj spid="_x0000_s5123" name="Формула" r:id="rId4" imgW="609480" imgH="393480" progId="Equation.3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143000" y="3886200"/>
          <a:ext cx="1454150" cy="979488"/>
        </p:xfrm>
        <a:graphic>
          <a:graphicData uri="http://schemas.openxmlformats.org/presentationml/2006/ole">
            <p:oleObj spid="_x0000_s5124" name="Формула" r:id="rId5" imgW="622080" imgH="419040" progId="Equation.3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1219200" y="4876800"/>
          <a:ext cx="1295400" cy="979488"/>
        </p:xfrm>
        <a:graphic>
          <a:graphicData uri="http://schemas.openxmlformats.org/presentationml/2006/ole">
            <p:oleObj spid="_x0000_s5125" name="Формула" r:id="rId6" imgW="520560" imgH="393480" progId="Equation.3">
              <p:embed/>
            </p:oleObj>
          </a:graphicData>
        </a:graphic>
      </p:graphicFrame>
      <p:graphicFrame>
        <p:nvGraphicFramePr>
          <p:cNvPr id="5126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6" name="Формула" r:id="rId7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i="1" dirty="0">
                <a:solidFill>
                  <a:srgbClr val="FF0000"/>
                </a:solidFill>
              </a:rPr>
              <a:t>6. При каком значении буквы верно равенство </a:t>
            </a:r>
            <a:r>
              <a:rPr lang="ru-RU" sz="4000" b="1" i="1" dirty="0" smtClean="0">
                <a:solidFill>
                  <a:srgbClr val="FF0000"/>
                </a:solidFill>
              </a:rPr>
              <a:t>       =       </a:t>
            </a:r>
            <a:r>
              <a:rPr lang="ru-RU" sz="4000" b="1" i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1). Х= 5    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2). Х = 25  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3). Х = 8 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4). Ни при каком</a:t>
            </a:r>
          </a:p>
        </p:txBody>
      </p:sp>
      <p:graphicFrame>
        <p:nvGraphicFramePr>
          <p:cNvPr id="6146" name="Rectangle 4"/>
          <p:cNvGraphicFramePr>
            <a:graphicFrameLocks/>
          </p:cNvGraphicFramePr>
          <p:nvPr>
            <p:ph sz="quarter" idx="2"/>
          </p:nvPr>
        </p:nvGraphicFramePr>
        <p:xfrm>
          <a:off x="6667500" y="2971800"/>
          <a:ext cx="0" cy="0"/>
        </p:xfrm>
        <a:graphic>
          <a:graphicData uri="http://schemas.openxmlformats.org/presentationml/2006/ole">
            <p:oleObj spid="_x0000_s6146" name="Формула" r:id="rId3" imgW="0" imgH="0" progId="Equation.3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715000" y="990600"/>
          <a:ext cx="377825" cy="1143000"/>
        </p:xfrm>
        <a:graphic>
          <a:graphicData uri="http://schemas.openxmlformats.org/presentationml/2006/ole">
            <p:oleObj spid="_x0000_s6147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4495800" y="1066800"/>
          <a:ext cx="574675" cy="990600"/>
        </p:xfrm>
        <a:graphic>
          <a:graphicData uri="http://schemas.openxmlformats.org/presentationml/2006/ole">
            <p:oleObj spid="_x0000_s6148" name="Формула" r:id="rId5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3227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</a:rPr>
              <a:t>Задача №1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Ученик решал задачи 15 минут, а примеры 10 минут. Во </a:t>
            </a: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сколько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раз дольше ученик решал задачи? </a:t>
            </a:r>
            <a:endParaRPr lang="ru-RU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4038600"/>
            <a:ext cx="8229600" cy="2092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5400" smtClean="0"/>
              <a:t>      </a:t>
            </a:r>
          </a:p>
          <a:p>
            <a:pPr>
              <a:buFont typeface="Wingdings" pitchFamily="2" charset="2"/>
              <a:buNone/>
            </a:pPr>
            <a:r>
              <a:rPr lang="en-US" sz="5400" smtClean="0"/>
              <a:t>  </a:t>
            </a:r>
            <a:r>
              <a:rPr lang="en-US" sz="5400" i="1" smtClean="0">
                <a:solidFill>
                  <a:srgbClr val="FF0000"/>
                </a:solidFill>
              </a:rPr>
              <a:t>15</a:t>
            </a:r>
            <a:r>
              <a:rPr lang="ru-RU" sz="5400" i="1" smtClean="0">
                <a:solidFill>
                  <a:srgbClr val="FF0000"/>
                </a:solidFill>
              </a:rPr>
              <a:t>мин </a:t>
            </a:r>
            <a:r>
              <a:rPr lang="en-US" sz="5400" i="1" smtClean="0">
                <a:solidFill>
                  <a:srgbClr val="FF0000"/>
                </a:solidFill>
              </a:rPr>
              <a:t>:10</a:t>
            </a:r>
            <a:r>
              <a:rPr lang="ru-RU" sz="5400" i="1" smtClean="0">
                <a:solidFill>
                  <a:srgbClr val="FF0000"/>
                </a:solidFill>
              </a:rPr>
              <a:t>мин</a:t>
            </a:r>
            <a:r>
              <a:rPr lang="en-US" sz="5400" i="1" smtClean="0">
                <a:solidFill>
                  <a:srgbClr val="FF0000"/>
                </a:solidFill>
              </a:rPr>
              <a:t> = 1</a:t>
            </a:r>
            <a:r>
              <a:rPr lang="ru-RU" sz="5400" i="1" smtClean="0">
                <a:solidFill>
                  <a:srgbClr val="FF0000"/>
                </a:solidFill>
              </a:rPr>
              <a:t>,</a:t>
            </a:r>
            <a:r>
              <a:rPr lang="en-US" sz="5400" i="1" smtClean="0">
                <a:solidFill>
                  <a:srgbClr val="FF0000"/>
                </a:solidFill>
              </a:rPr>
              <a:t>5</a:t>
            </a:r>
            <a:endParaRPr lang="ru-RU" sz="5400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7200" cy="38369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</a:rPr>
              <a:t>Задача №2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Станок-автомат делает 300 </a:t>
            </a: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деталей за 1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день, </a:t>
            </a: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а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мастер 40 деталей </a:t>
            </a: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.Во сколько раз производительность труда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мастера </a:t>
            </a: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ниже, чем у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станка-автомата? </a:t>
            </a:r>
            <a:endParaRPr lang="ru-RU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3962400"/>
            <a:ext cx="7772400" cy="2168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800" dirty="0" smtClean="0"/>
              <a:t>  </a:t>
            </a:r>
            <a:r>
              <a:rPr lang="ru-RU" sz="4800" i="1" dirty="0" smtClean="0">
                <a:solidFill>
                  <a:srgbClr val="FF0000"/>
                </a:solidFill>
              </a:rPr>
              <a:t>300</a:t>
            </a:r>
            <a:r>
              <a:rPr lang="en-US" sz="4800" i="1" dirty="0" smtClean="0">
                <a:solidFill>
                  <a:srgbClr val="FF0000"/>
                </a:solidFill>
              </a:rPr>
              <a:t> </a:t>
            </a:r>
            <a:r>
              <a:rPr lang="ru-RU" sz="4800" i="1" dirty="0" smtClean="0">
                <a:solidFill>
                  <a:srgbClr val="FF0000"/>
                </a:solidFill>
              </a:rPr>
              <a:t>дет : </a:t>
            </a:r>
            <a:r>
              <a:rPr lang="ru-RU" sz="4800" i="1" dirty="0" smtClean="0">
                <a:solidFill>
                  <a:srgbClr val="FF0000"/>
                </a:solidFill>
              </a:rPr>
              <a:t>40 </a:t>
            </a:r>
            <a:r>
              <a:rPr lang="ru-RU" sz="4800" i="1" dirty="0" smtClean="0">
                <a:solidFill>
                  <a:srgbClr val="FF0000"/>
                </a:solidFill>
              </a:rPr>
              <a:t>дет = 7,5</a:t>
            </a:r>
          </a:p>
        </p:txBody>
      </p:sp>
      <p:sp>
        <p:nvSpPr>
          <p:cNvPr id="26628" name="Содержимое 6"/>
          <p:cNvSpPr>
            <a:spLocks noGrp="1"/>
          </p:cNvSpPr>
          <p:nvPr>
            <p:ph sz="half" idx="2"/>
          </p:nvPr>
        </p:nvSpPr>
        <p:spPr>
          <a:xfrm>
            <a:off x="6858000" y="4114800"/>
            <a:ext cx="1828800" cy="20161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346</TotalTime>
  <Words>244</Words>
  <Application>Microsoft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Эхо</vt:lpstr>
      <vt:lpstr>Оформление по умолчанию</vt:lpstr>
      <vt:lpstr>Солнцестояние</vt:lpstr>
      <vt:lpstr>Формула</vt:lpstr>
      <vt:lpstr>Точечный рисунок</vt:lpstr>
      <vt:lpstr>Сопровождающая презентация к уроку</vt:lpstr>
      <vt:lpstr> 1. Выполнить деление  дробей        и       . </vt:lpstr>
      <vt:lpstr> 2. Найти частное чисел     и       </vt:lpstr>
      <vt:lpstr> 3. Найти значение выражения   </vt:lpstr>
      <vt:lpstr>4. Указать пару взаимно обратных чисел </vt:lpstr>
      <vt:lpstr>5.  Укажите неверное равенство</vt:lpstr>
      <vt:lpstr> 6. При каком значении буквы верно равенство        =       ?</vt:lpstr>
      <vt:lpstr>Задача №1 Ученик решал задачи 15 минут, а примеры 10 минут. Во сколько раз дольше ученик решал задачи? </vt:lpstr>
      <vt:lpstr>Задача №2 Станок-автомат делает 300 деталей за 1 день, а мастер 40 деталей .Во сколько раз производительность труда мастера ниже, чем у станка-автомата? </vt:lpstr>
      <vt:lpstr>          - частное ,отношение</vt:lpstr>
      <vt:lpstr>Задача №3 Один турист из 15 км  прошёл  10 км. Другой турист из 12 км прошел 8 км. Какой из них прошел большую часть пути?</vt:lpstr>
      <vt:lpstr>Пропорция        a : b = c : d a и d –крайние члены b и c –средние члены                       </vt:lpstr>
      <vt:lpstr>Золотое сечение – это такое пропорциональное деление отрезка на неравные части, при котором весь отрезок так относится к большей части, как сама большая часть относится к меньшей; или другими словами, меньший отрезок так относится к большему, как больший ко всему a : b = b : c или с : b = b : а.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Домашний</dc:creator>
  <cp:lastModifiedBy>Домашний</cp:lastModifiedBy>
  <cp:revision>20</cp:revision>
  <cp:lastPrinted>1601-01-01T00:00:00Z</cp:lastPrinted>
  <dcterms:created xsi:type="dcterms:W3CDTF">1601-01-01T00:00:00Z</dcterms:created>
  <dcterms:modified xsi:type="dcterms:W3CDTF">2014-02-07T20:02:34Z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