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4" r:id="rId3"/>
    <p:sldId id="256" r:id="rId4"/>
    <p:sldId id="257" r:id="rId5"/>
    <p:sldId id="259" r:id="rId6"/>
    <p:sldId id="263" r:id="rId7"/>
    <p:sldId id="265" r:id="rId8"/>
    <p:sldId id="266" r:id="rId9"/>
    <p:sldId id="267" r:id="rId10"/>
    <p:sldId id="270" r:id="rId11"/>
    <p:sldId id="271" r:id="rId12"/>
    <p:sldId id="272" r:id="rId13"/>
    <p:sldId id="264" r:id="rId14"/>
    <p:sldId id="261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C1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c2cc5d23ff0.jp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0" y="0"/>
            <a:ext cx="3068960" cy="3068960"/>
          </a:xfrm>
          <a:prstGeom prst="rect">
            <a:avLst/>
          </a:prstGeom>
        </p:spPr>
      </p:pic>
      <p:pic>
        <p:nvPicPr>
          <p:cNvPr id="9" name="Рисунок 8" descr="rgtaylor_csc_net_wan_cloud.pn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4067944" y="332656"/>
            <a:ext cx="2952328" cy="1549972"/>
          </a:xfrm>
          <a:prstGeom prst="rect">
            <a:avLst/>
          </a:prstGeom>
        </p:spPr>
      </p:pic>
      <p:pic>
        <p:nvPicPr>
          <p:cNvPr id="8" name="Рисунок 7" descr="rgtaylor_csc_net_wan_cloud.pn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1691680" y="0"/>
            <a:ext cx="2952328" cy="15499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elitefon.ru/pic/201211/2560x1440/elitefon.ru-2542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500174"/>
            <a:ext cx="8256936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57422" y="857232"/>
            <a:ext cx="513454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И ежели вы вежливы,</a:t>
            </a:r>
          </a:p>
          <a:p>
            <a:r>
              <a:rPr lang="ru-RU" sz="3200" b="1" smtClean="0"/>
              <a:t>Поможете </a:t>
            </a:r>
            <a:r>
              <a:rPr lang="ru-RU" sz="3200" b="1" dirty="0" smtClean="0"/>
              <a:t>вы маме,</a:t>
            </a:r>
          </a:p>
          <a:p>
            <a:r>
              <a:rPr lang="ru-RU" sz="3200" b="1" dirty="0" smtClean="0"/>
              <a:t>И помощь ей предложите</a:t>
            </a:r>
          </a:p>
          <a:p>
            <a:r>
              <a:rPr lang="ru-RU" sz="3200" b="1" dirty="0" smtClean="0"/>
              <a:t>Без просьбы – то есть сами!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3214686"/>
            <a:ext cx="3071834" cy="268959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3600450" cy="225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57422" y="857232"/>
            <a:ext cx="494096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И ежели вы вежливы,</a:t>
            </a:r>
          </a:p>
          <a:p>
            <a:r>
              <a:rPr lang="ru-RU" sz="3200" b="1" dirty="0" smtClean="0"/>
              <a:t>То в разговоре с тётей,</a:t>
            </a:r>
          </a:p>
          <a:p>
            <a:r>
              <a:rPr lang="ru-RU" sz="3200" b="1" dirty="0" smtClean="0"/>
              <a:t>И с дедушкой, и бабушкой</a:t>
            </a:r>
          </a:p>
          <a:p>
            <a:r>
              <a:rPr lang="ru-RU" sz="3200" b="1" dirty="0" smtClean="0"/>
              <a:t>Вы их не перебьёте.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143248"/>
            <a:ext cx="3747245" cy="279685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57422" y="857232"/>
            <a:ext cx="432740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И ежели вы вежливы,</a:t>
            </a:r>
          </a:p>
          <a:p>
            <a:r>
              <a:rPr lang="ru-RU" sz="3200" b="1" dirty="0" smtClean="0"/>
              <a:t>На тех, кто послабее,</a:t>
            </a:r>
          </a:p>
          <a:p>
            <a:r>
              <a:rPr lang="ru-RU" sz="3200" b="1" dirty="0" smtClean="0"/>
              <a:t>Вы нападать не будете</a:t>
            </a:r>
          </a:p>
          <a:p>
            <a:r>
              <a:rPr lang="ru-RU" sz="3200" b="1" dirty="0" smtClean="0"/>
              <a:t>Пред сильными робея.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2989657"/>
            <a:ext cx="3286148" cy="338472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  <a:solidFill>
            <a:srgbClr val="92D050"/>
          </a:solidFill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Кто поступает правильно?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95288" y="1196975"/>
            <a:ext cx="8151812" cy="5214938"/>
            <a:chOff x="249" y="754"/>
            <a:chExt cx="5135" cy="3285"/>
          </a:xfrm>
        </p:grpSpPr>
        <p:pic>
          <p:nvPicPr>
            <p:cNvPr id="35844" name="Picture 4" descr="0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9" y="754"/>
              <a:ext cx="2813" cy="1940"/>
            </a:xfrm>
            <a:prstGeom prst="rect">
              <a:avLst/>
            </a:prstGeom>
            <a:noFill/>
          </p:spPr>
        </p:pic>
        <p:pic>
          <p:nvPicPr>
            <p:cNvPr id="35845" name="Picture 5" descr="5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62" y="2069"/>
              <a:ext cx="2822" cy="1970"/>
            </a:xfrm>
            <a:prstGeom prst="rect">
              <a:avLst/>
            </a:prstGeom>
            <a:noFill/>
          </p:spPr>
        </p:pic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95288" y="1196975"/>
            <a:ext cx="8135937" cy="5213350"/>
            <a:chOff x="249" y="754"/>
            <a:chExt cx="5125" cy="3284"/>
          </a:xfrm>
        </p:grpSpPr>
        <p:pic>
          <p:nvPicPr>
            <p:cNvPr id="35848" name="Picture 8" descr="4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9" y="754"/>
              <a:ext cx="2812" cy="1938"/>
            </a:xfrm>
            <a:prstGeom prst="rect">
              <a:avLst/>
            </a:prstGeom>
            <a:noFill/>
          </p:spPr>
        </p:pic>
        <p:pic>
          <p:nvPicPr>
            <p:cNvPr id="35847" name="Picture 7" descr="1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62" y="2115"/>
              <a:ext cx="2812" cy="1923"/>
            </a:xfrm>
            <a:prstGeom prst="rect">
              <a:avLst/>
            </a:prstGeom>
            <a:noFill/>
          </p:spPr>
        </p:pic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95288" y="1196975"/>
            <a:ext cx="8137525" cy="5216525"/>
            <a:chOff x="249" y="754"/>
            <a:chExt cx="5126" cy="3286"/>
          </a:xfrm>
        </p:grpSpPr>
        <p:pic>
          <p:nvPicPr>
            <p:cNvPr id="35851" name="Picture 11" descr="2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9" y="754"/>
              <a:ext cx="2812" cy="1909"/>
            </a:xfrm>
            <a:prstGeom prst="rect">
              <a:avLst/>
            </a:prstGeom>
            <a:noFill/>
          </p:spPr>
        </p:pic>
        <p:pic>
          <p:nvPicPr>
            <p:cNvPr id="35850" name="Picture 10" descr="3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62" y="2115"/>
              <a:ext cx="2813" cy="1925"/>
            </a:xfrm>
            <a:prstGeom prst="rect">
              <a:avLst/>
            </a:prstGeom>
            <a:noFill/>
          </p:spPr>
        </p:pic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95288" y="1196975"/>
            <a:ext cx="8183562" cy="5327650"/>
            <a:chOff x="249" y="709"/>
            <a:chExt cx="5155" cy="3356"/>
          </a:xfrm>
        </p:grpSpPr>
        <p:pic>
          <p:nvPicPr>
            <p:cNvPr id="35854" name="Picture 14" descr="5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709"/>
              <a:ext cx="2826" cy="1951"/>
            </a:xfrm>
            <a:prstGeom prst="rect">
              <a:avLst/>
            </a:prstGeom>
            <a:noFill/>
          </p:spPr>
        </p:pic>
        <p:pic>
          <p:nvPicPr>
            <p:cNvPr id="35855" name="Picture 15" descr="лмил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562" y="2114"/>
              <a:ext cx="2842" cy="1951"/>
            </a:xfrm>
            <a:prstGeom prst="rect">
              <a:avLst/>
            </a:prstGeom>
            <a:noFill/>
          </p:spPr>
        </p:pic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323850" y="1250950"/>
            <a:ext cx="8272463" cy="5273675"/>
            <a:chOff x="204" y="709"/>
            <a:chExt cx="5211" cy="3322"/>
          </a:xfrm>
        </p:grpSpPr>
        <p:pic>
          <p:nvPicPr>
            <p:cNvPr id="35857" name="Picture 17" descr="47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608" y="2115"/>
              <a:ext cx="2807" cy="1916"/>
            </a:xfrm>
            <a:prstGeom prst="rect">
              <a:avLst/>
            </a:prstGeom>
            <a:noFill/>
          </p:spPr>
        </p:pic>
        <p:pic>
          <p:nvPicPr>
            <p:cNvPr id="35858" name="Picture 18" descr="06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04" y="709"/>
              <a:ext cx="2849" cy="197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2643174" y="1785926"/>
            <a:ext cx="600079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prstClr val="black"/>
                </a:solidFill>
                <a:latin typeface="Tahoma" pitchFamily="34" charset="0"/>
              </a:rPr>
              <a:t>Игра «Составь пословицу»:</a:t>
            </a:r>
          </a:p>
        </p:txBody>
      </p:sp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500034" y="2500306"/>
            <a:ext cx="63579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prstClr val="black"/>
                </a:solidFill>
                <a:latin typeface="Tahoma" pitchFamily="34" charset="0"/>
              </a:rPr>
              <a:t>Доброе слово лечит,</a:t>
            </a:r>
            <a:r>
              <a:rPr lang="ru-RU" altLang="ru-RU" sz="1800" dirty="0">
                <a:solidFill>
                  <a:prstClr val="black"/>
                </a:solidFill>
                <a:latin typeface="Tahoma" pitchFamily="34" charset="0"/>
              </a:rPr>
              <a:t>                                   </a:t>
            </a:r>
          </a:p>
        </p:txBody>
      </p:sp>
      <p:sp>
        <p:nvSpPr>
          <p:cNvPr id="18436" name="Прямоугольник 5"/>
          <p:cNvSpPr>
            <a:spLocks noChangeArrowheads="1"/>
          </p:cNvSpPr>
          <p:nvPr/>
        </p:nvSpPr>
        <p:spPr bwMode="auto">
          <a:xfrm>
            <a:off x="571472" y="4500570"/>
            <a:ext cx="6342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prstClr val="black"/>
                </a:solidFill>
                <a:latin typeface="Tahoma" pitchFamily="34" charset="0"/>
              </a:rPr>
              <a:t>Вежливости,</a:t>
            </a:r>
            <a:r>
              <a:rPr lang="ru-RU" altLang="ru-RU" sz="1800" dirty="0">
                <a:solidFill>
                  <a:prstClr val="black"/>
                </a:solidFill>
                <a:latin typeface="Tahoma" pitchFamily="34" charset="0"/>
              </a:rPr>
              <a:t>       </a:t>
            </a:r>
            <a:r>
              <a:rPr lang="ru-RU" altLang="ru-RU" sz="1800" dirty="0">
                <a:solidFill>
                  <a:srgbClr val="FF0000"/>
                </a:solidFill>
                <a:latin typeface="Tahoma" pitchFamily="34" charset="0"/>
              </a:rPr>
              <a:t>                              </a:t>
            </a:r>
            <a:r>
              <a:rPr lang="ru-RU" altLang="ru-RU" sz="1800" dirty="0">
                <a:solidFill>
                  <a:prstClr val="black"/>
                </a:solidFill>
                <a:latin typeface="Tahoma" pitchFamily="34" charset="0"/>
              </a:rPr>
              <a:t>   </a:t>
            </a:r>
          </a:p>
        </p:txBody>
      </p:sp>
      <p:sp>
        <p:nvSpPr>
          <p:cNvPr id="18437" name="Прямоугольник 6"/>
          <p:cNvSpPr>
            <a:spLocks noChangeArrowheads="1"/>
          </p:cNvSpPr>
          <p:nvPr/>
        </p:nvSpPr>
        <p:spPr bwMode="auto">
          <a:xfrm>
            <a:off x="571472" y="5429264"/>
            <a:ext cx="5081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prstClr val="black"/>
                </a:solidFill>
                <a:latin typeface="Tahoma" pitchFamily="34" charset="0"/>
              </a:rPr>
              <a:t>На добрый привет -</a:t>
            </a:r>
            <a:r>
              <a:rPr lang="ru-RU" altLang="ru-RU" sz="1800" dirty="0">
                <a:solidFill>
                  <a:prstClr val="black"/>
                </a:solidFill>
                <a:latin typeface="Tahoma" pitchFamily="34" charset="0"/>
              </a:rPr>
              <a:t>                                 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143372" y="2214554"/>
            <a:ext cx="4537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rgbClr val="FF0000"/>
                </a:solidFill>
                <a:latin typeface="Tahoma" pitchFamily="34" charset="0"/>
              </a:rPr>
              <a:t>будешь всем милее.</a:t>
            </a:r>
            <a:endParaRPr lang="ru-RU" altLang="ru-RU" sz="18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8439" name="Прямоугольник 8"/>
          <p:cNvSpPr>
            <a:spLocks noChangeArrowheads="1"/>
          </p:cNvSpPr>
          <p:nvPr/>
        </p:nvSpPr>
        <p:spPr bwMode="auto">
          <a:xfrm>
            <a:off x="571472" y="3071810"/>
            <a:ext cx="5759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prstClr val="black"/>
                </a:solidFill>
                <a:latin typeface="Tahoma" pitchFamily="34" charset="0"/>
              </a:rPr>
              <a:t>Живи добрее</a:t>
            </a:r>
            <a:r>
              <a:rPr lang="ru-RU" altLang="ru-RU" sz="1800" dirty="0">
                <a:solidFill>
                  <a:prstClr val="black"/>
                </a:solidFill>
                <a:latin typeface="Tahoma" pitchFamily="34" charset="0"/>
              </a:rPr>
              <a:t> </a:t>
            </a:r>
            <a:r>
              <a:rPr lang="ru-RU" altLang="ru-RU" sz="1800" dirty="0" smtClean="0">
                <a:solidFill>
                  <a:prstClr val="black"/>
                </a:solidFill>
                <a:latin typeface="Tahoma" pitchFamily="34" charset="0"/>
              </a:rPr>
              <a:t>,</a:t>
            </a:r>
            <a:r>
              <a:rPr lang="ru-RU" altLang="ru-RU" sz="1800" dirty="0">
                <a:solidFill>
                  <a:prstClr val="black"/>
                </a:solidFill>
                <a:latin typeface="Tahoma" pitchFamily="34" charset="0"/>
              </a:rPr>
              <a:t>                                    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929058" y="3071810"/>
            <a:ext cx="4321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rgbClr val="FF0000"/>
                </a:solidFill>
                <a:latin typeface="Tahoma" pitchFamily="34" charset="0"/>
              </a:rPr>
              <a:t>а злое </a:t>
            </a:r>
            <a:r>
              <a:rPr lang="ru-RU" altLang="ru-RU" sz="1800" b="1" dirty="0" err="1" smtClean="0">
                <a:solidFill>
                  <a:srgbClr val="FF0000"/>
                </a:solidFill>
                <a:latin typeface="Tahoma" pitchFamily="34" charset="0"/>
              </a:rPr>
              <a:t>колечит</a:t>
            </a:r>
            <a:r>
              <a:rPr lang="ru-RU" altLang="ru-RU" sz="1800" b="1" dirty="0" smtClean="0">
                <a:solidFill>
                  <a:srgbClr val="FF0000"/>
                </a:solidFill>
                <a:latin typeface="Tahoma" pitchFamily="34" charset="0"/>
              </a:rPr>
              <a:t>.</a:t>
            </a:r>
            <a:endParaRPr lang="ru-RU" altLang="ru-RU" sz="18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8441" name="Прямоугольник 10"/>
          <p:cNvSpPr>
            <a:spLocks noChangeArrowheads="1"/>
          </p:cNvSpPr>
          <p:nvPr/>
        </p:nvSpPr>
        <p:spPr bwMode="auto">
          <a:xfrm>
            <a:off x="714348" y="3857628"/>
            <a:ext cx="5453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prstClr val="black"/>
                </a:solidFill>
                <a:latin typeface="Tahoma" pitchFamily="34" charset="0"/>
              </a:rPr>
              <a:t>Жизнь дана</a:t>
            </a:r>
            <a:r>
              <a:rPr lang="ru-RU" altLang="ru-RU" sz="1800" dirty="0">
                <a:solidFill>
                  <a:prstClr val="black"/>
                </a:solidFill>
                <a:latin typeface="Tahoma" pitchFamily="34" charset="0"/>
              </a:rPr>
              <a:t>             </a:t>
            </a:r>
            <a:r>
              <a:rPr lang="ru-RU" altLang="ru-RU" sz="1800" b="1" dirty="0">
                <a:solidFill>
                  <a:srgbClr val="FF0000"/>
                </a:solidFill>
                <a:latin typeface="Tahoma" pitchFamily="34" charset="0"/>
              </a:rPr>
              <a:t>                           </a:t>
            </a:r>
            <a:r>
              <a:rPr lang="ru-RU" altLang="ru-RU" sz="1800" dirty="0">
                <a:solidFill>
                  <a:prstClr val="black"/>
                </a:solidFill>
                <a:latin typeface="Tahoma" pitchFamily="34" charset="0"/>
              </a:rPr>
              <a:t>    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571868" y="5000636"/>
            <a:ext cx="4465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rgbClr val="FF0000"/>
                </a:solidFill>
                <a:latin typeface="Tahoma" pitchFamily="34" charset="0"/>
              </a:rPr>
              <a:t>на добрые дела.</a:t>
            </a:r>
            <a:endParaRPr lang="ru-RU" altLang="ru-RU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3743325" y="5929330"/>
            <a:ext cx="540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rgbClr val="FF0000"/>
                </a:solidFill>
                <a:latin typeface="Tahoma" pitchFamily="34" charset="0"/>
              </a:rPr>
              <a:t>открываются все двери.</a:t>
            </a:r>
            <a:endParaRPr lang="ru-RU" altLang="ru-RU" sz="18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3743325" y="3500438"/>
            <a:ext cx="540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rgbClr val="FF0000"/>
                </a:solidFill>
                <a:latin typeface="Tahoma" pitchFamily="34" charset="0"/>
              </a:rPr>
              <a:t>добрый ответ.</a:t>
            </a:r>
            <a:endParaRPr lang="ru-RU" altLang="ru-RU" sz="1800" dirty="0">
              <a:solidFill>
                <a:prstClr val="blac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599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.00139 -0.09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9 0.02708 L -0.15591 0.124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L -0.13472 -0.161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-0.17327 -0.2129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72 -0.21458 L -0.07084 0.2988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uild="allAtOnce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Рисунок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142984"/>
            <a:ext cx="3630939" cy="5410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214414" y="2214554"/>
            <a:ext cx="6929486" cy="3500367"/>
            <a:chOff x="828" y="1583"/>
            <a:chExt cx="9596" cy="3137"/>
          </a:xfrm>
        </p:grpSpPr>
        <p:sp>
          <p:nvSpPr>
            <p:cNvPr id="2051" name="Text Box 3"/>
            <p:cNvSpPr txBox="1">
              <a:spLocks noChangeArrowheads="1"/>
            </p:cNvSpPr>
            <p:nvPr/>
          </p:nvSpPr>
          <p:spPr bwMode="auto">
            <a:xfrm>
              <a:off x="3685" y="2791"/>
              <a:ext cx="5615" cy="929"/>
            </a:xfrm>
            <a:prstGeom prst="rect">
              <a:avLst/>
            </a:prstGeom>
            <a:gradFill rotWithShape="1">
              <a:gsLst>
                <a:gs pos="0">
                  <a:srgbClr val="8DE58D"/>
                </a:gs>
                <a:gs pos="100000">
                  <a:srgbClr val="8DE58D">
                    <a:gamma/>
                    <a:tint val="69020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Большинство заданий я выполнил(а) , многие задания мне понравились. 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2" name="Text Box 4"/>
            <p:cNvSpPr txBox="1">
              <a:spLocks noChangeArrowheads="1"/>
            </p:cNvSpPr>
            <p:nvPr/>
          </p:nvSpPr>
          <p:spPr bwMode="auto">
            <a:xfrm>
              <a:off x="2351" y="3720"/>
              <a:ext cx="4822" cy="900"/>
            </a:xfrm>
            <a:prstGeom prst="rect">
              <a:avLst/>
            </a:prstGeom>
            <a:gradFill rotWithShape="1">
              <a:gsLst>
                <a:gs pos="0">
                  <a:srgbClr val="BFBFBF"/>
                </a:gs>
                <a:gs pos="100000">
                  <a:srgbClr val="BFBFBF">
                    <a:gamma/>
                    <a:tint val="71373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Я мало работал(а), мне было скучно.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053" name="AutoShape 5"/>
            <p:cNvCxnSpPr>
              <a:cxnSpLocks noChangeShapeType="1"/>
            </p:cNvCxnSpPr>
            <p:nvPr/>
          </p:nvCxnSpPr>
          <p:spPr bwMode="auto">
            <a:xfrm flipV="1">
              <a:off x="2124" y="2603"/>
              <a:ext cx="2280" cy="1020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2054" name="AutoShape 6"/>
            <p:cNvCxnSpPr>
              <a:cxnSpLocks noChangeShapeType="1"/>
            </p:cNvCxnSpPr>
            <p:nvPr/>
          </p:nvCxnSpPr>
          <p:spPr bwMode="auto">
            <a:xfrm flipV="1">
              <a:off x="3354" y="1583"/>
              <a:ext cx="2280" cy="1020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2055" name="AutoShape 7"/>
            <p:cNvCxnSpPr>
              <a:cxnSpLocks noChangeShapeType="1"/>
            </p:cNvCxnSpPr>
            <p:nvPr/>
          </p:nvCxnSpPr>
          <p:spPr bwMode="auto">
            <a:xfrm>
              <a:off x="2124" y="3623"/>
              <a:ext cx="0" cy="108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56" name="AutoShape 8"/>
            <p:cNvCxnSpPr>
              <a:cxnSpLocks noChangeShapeType="1"/>
            </p:cNvCxnSpPr>
            <p:nvPr/>
          </p:nvCxnSpPr>
          <p:spPr bwMode="auto">
            <a:xfrm>
              <a:off x="828" y="4703"/>
              <a:ext cx="9497" cy="17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57" name="AutoShape 9"/>
            <p:cNvCxnSpPr>
              <a:cxnSpLocks noChangeShapeType="1"/>
            </p:cNvCxnSpPr>
            <p:nvPr/>
          </p:nvCxnSpPr>
          <p:spPr bwMode="auto">
            <a:xfrm>
              <a:off x="4554" y="1583"/>
              <a:ext cx="5870" cy="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058" name="Text Box 10"/>
            <p:cNvSpPr txBox="1">
              <a:spLocks noChangeArrowheads="1"/>
            </p:cNvSpPr>
            <p:nvPr/>
          </p:nvSpPr>
          <p:spPr bwMode="auto">
            <a:xfrm>
              <a:off x="4809" y="1795"/>
              <a:ext cx="5615" cy="996"/>
            </a:xfrm>
            <a:prstGeom prst="rect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FF0066">
                    <a:gamma/>
                    <a:tint val="90588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Я активно работал(а) , мне было очень интересно</a:t>
              </a: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.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5" y="1357298"/>
            <a:ext cx="6089687" cy="4572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vashprazdnik.org/photo/4fa11c22607c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643190"/>
            <a:ext cx="4214810" cy="421481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26431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6600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857496"/>
            <a:ext cx="6586526" cy="1500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Воспитанный человек,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какой он?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3" name="AutoShape 15"/>
          <p:cNvSpPr>
            <a:spLocks noChangeArrowheads="1"/>
          </p:cNvSpPr>
          <p:nvPr/>
        </p:nvSpPr>
        <p:spPr bwMode="auto">
          <a:xfrm>
            <a:off x="2916238" y="5734050"/>
            <a:ext cx="3168650" cy="576263"/>
          </a:xfrm>
          <a:prstGeom prst="flowChartAlternateProcess">
            <a:avLst/>
          </a:prstGeom>
          <a:solidFill>
            <a:srgbClr val="00FFFF"/>
          </a:solidFill>
          <a:ln w="38100">
            <a:solidFill>
              <a:srgbClr val="0099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>
                <a:latin typeface="Comic Sans MS" pitchFamily="66" charset="0"/>
              </a:rPr>
              <a:t>Благодарность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619250" y="1628775"/>
            <a:ext cx="5761038" cy="4105275"/>
            <a:chOff x="1020" y="1026"/>
            <a:chExt cx="3629" cy="2586"/>
          </a:xfrm>
        </p:grpSpPr>
        <p:pic>
          <p:nvPicPr>
            <p:cNvPr id="7172" name="Picture 4" descr="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91" y="1026"/>
              <a:ext cx="2087" cy="2065"/>
            </a:xfrm>
            <a:prstGeom prst="rect">
              <a:avLst/>
            </a:prstGeom>
            <a:noFill/>
          </p:spPr>
        </p:pic>
        <p:sp>
          <p:nvSpPr>
            <p:cNvPr id="7185" name="Line 17"/>
            <p:cNvSpPr>
              <a:spLocks noChangeShapeType="1"/>
            </p:cNvSpPr>
            <p:nvPr/>
          </p:nvSpPr>
          <p:spPr bwMode="auto">
            <a:xfrm flipV="1">
              <a:off x="3878" y="1434"/>
              <a:ext cx="726" cy="49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86" name="Line 18"/>
            <p:cNvSpPr>
              <a:spLocks noChangeShapeType="1"/>
            </p:cNvSpPr>
            <p:nvPr/>
          </p:nvSpPr>
          <p:spPr bwMode="auto">
            <a:xfrm flipH="1" flipV="1">
              <a:off x="1020" y="1434"/>
              <a:ext cx="817" cy="45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87" name="Line 19"/>
            <p:cNvSpPr>
              <a:spLocks noChangeShapeType="1"/>
            </p:cNvSpPr>
            <p:nvPr/>
          </p:nvSpPr>
          <p:spPr bwMode="auto">
            <a:xfrm>
              <a:off x="3833" y="2387"/>
              <a:ext cx="816" cy="36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88" name="Line 20"/>
            <p:cNvSpPr>
              <a:spLocks noChangeShapeType="1"/>
            </p:cNvSpPr>
            <p:nvPr/>
          </p:nvSpPr>
          <p:spPr bwMode="auto">
            <a:xfrm flipH="1">
              <a:off x="1066" y="2387"/>
              <a:ext cx="816" cy="36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89" name="Line 21"/>
            <p:cNvSpPr>
              <a:spLocks noChangeShapeType="1"/>
            </p:cNvSpPr>
            <p:nvPr/>
          </p:nvSpPr>
          <p:spPr bwMode="auto">
            <a:xfrm>
              <a:off x="2835" y="2840"/>
              <a:ext cx="0" cy="7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82" name="AutoShape 14"/>
          <p:cNvSpPr>
            <a:spLocks noChangeArrowheads="1"/>
          </p:cNvSpPr>
          <p:nvPr/>
        </p:nvSpPr>
        <p:spPr bwMode="auto">
          <a:xfrm>
            <a:off x="6011863" y="1700213"/>
            <a:ext cx="2736850" cy="576262"/>
          </a:xfrm>
          <a:prstGeom prst="flowChartAlternateProcess">
            <a:avLst/>
          </a:prstGeom>
          <a:solidFill>
            <a:srgbClr val="66CCFF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>
                <a:latin typeface="Comic Sans MS" pitchFamily="66" charset="0"/>
              </a:rPr>
              <a:t>Прощание</a:t>
            </a:r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auto">
          <a:xfrm>
            <a:off x="6011863" y="4365625"/>
            <a:ext cx="2736850" cy="576263"/>
          </a:xfrm>
          <a:prstGeom prst="flowChartAlternateProcess">
            <a:avLst/>
          </a:prstGeom>
          <a:solidFill>
            <a:srgbClr val="FF66FF"/>
          </a:solidFill>
          <a:ln w="38100">
            <a:solidFill>
              <a:srgbClr val="CC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>
                <a:latin typeface="Comic Sans MS" pitchFamily="66" charset="0"/>
              </a:rPr>
              <a:t>Просьба</a:t>
            </a:r>
          </a:p>
        </p:txBody>
      </p:sp>
      <p:sp>
        <p:nvSpPr>
          <p:cNvPr id="7181" name="AutoShape 13"/>
          <p:cNvSpPr>
            <a:spLocks noChangeArrowheads="1"/>
          </p:cNvSpPr>
          <p:nvPr/>
        </p:nvSpPr>
        <p:spPr bwMode="auto">
          <a:xfrm>
            <a:off x="395288" y="4365625"/>
            <a:ext cx="2736850" cy="576263"/>
          </a:xfrm>
          <a:prstGeom prst="flowChartAlternateProcess">
            <a:avLst/>
          </a:prstGeom>
          <a:solidFill>
            <a:srgbClr val="00FF00"/>
          </a:solidFill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>
                <a:latin typeface="Comic Sans MS" pitchFamily="66" charset="0"/>
              </a:rPr>
              <a:t>Извинение</a:t>
            </a: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395288" y="1700213"/>
            <a:ext cx="2736850" cy="576262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>
                <a:latin typeface="Comic Sans MS" pitchFamily="66" charset="0"/>
              </a:rPr>
              <a:t>Приветствие</a:t>
            </a: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 animBg="1"/>
      <p:bldP spid="7182" grpId="0" animBg="1"/>
      <p:bldP spid="7184" grpId="0" animBg="1"/>
      <p:bldP spid="7181" grpId="0" animBg="1"/>
      <p:bldP spid="71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85786" y="428604"/>
            <a:ext cx="774430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каких случаях мы использ</a:t>
            </a:r>
            <a:r>
              <a:rPr lang="ru-RU" sz="4400" b="0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уем</a:t>
            </a:r>
          </a:p>
          <a:p>
            <a:pPr algn="ctr"/>
            <a:r>
              <a:rPr lang="ru-RU" sz="4400" b="0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эти слова?                                      </a:t>
            </a:r>
            <a:endParaRPr lang="ru-RU" sz="4400" b="0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2214554"/>
            <a:ext cx="332777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Здравствуйте!</a:t>
            </a:r>
          </a:p>
          <a:p>
            <a:r>
              <a:rPr lang="ru-RU" sz="4000" b="1" dirty="0" smtClean="0"/>
              <a:t>До свидания!</a:t>
            </a:r>
          </a:p>
          <a:p>
            <a:r>
              <a:rPr lang="ru-RU" sz="4000" b="1" dirty="0" smtClean="0"/>
              <a:t>Спасибо!</a:t>
            </a:r>
          </a:p>
          <a:p>
            <a:r>
              <a:rPr lang="ru-RU" sz="4000" b="1" dirty="0" smtClean="0"/>
              <a:t>Извините!</a:t>
            </a:r>
          </a:p>
          <a:p>
            <a:r>
              <a:rPr lang="ru-RU" sz="4000" b="1" dirty="0" smtClean="0"/>
              <a:t>Пожалуйста!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29256" y="2143116"/>
            <a:ext cx="348403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Благодарность</a:t>
            </a:r>
          </a:p>
          <a:p>
            <a:r>
              <a:rPr lang="ru-RU" sz="4000" b="1" dirty="0" smtClean="0"/>
              <a:t>Приветствие</a:t>
            </a:r>
          </a:p>
          <a:p>
            <a:r>
              <a:rPr lang="ru-RU" sz="4000" b="1" dirty="0" smtClean="0"/>
              <a:t>Извинение</a:t>
            </a:r>
          </a:p>
          <a:p>
            <a:r>
              <a:rPr lang="ru-RU" sz="4000" b="1" dirty="0" smtClean="0"/>
              <a:t>Прощание</a:t>
            </a:r>
          </a:p>
          <a:p>
            <a:r>
              <a:rPr lang="ru-RU" sz="4000" b="1" dirty="0" smtClean="0"/>
              <a:t>Просьба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929058" y="2643182"/>
            <a:ext cx="1500198" cy="428628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571868" y="4929198"/>
            <a:ext cx="1928826" cy="71438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000364" y="3714752"/>
            <a:ext cx="2500330" cy="700966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714744" y="3143248"/>
            <a:ext cx="1785950" cy="1214446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786050" y="2571744"/>
            <a:ext cx="2714644" cy="1214446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Мои рисунки\Мои картинки\Рисунки\Инструмент\CHEST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71612"/>
            <a:ext cx="4786346" cy="319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C:\Users\ДОМ\Desktop\картинки\doktor-ajboli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4537805"/>
            <a:ext cx="1857388" cy="2320195"/>
          </a:xfrm>
          <a:prstGeom prst="flowChartAlternateProcess">
            <a:avLst/>
          </a:prstGeom>
          <a:noFill/>
        </p:spPr>
      </p:pic>
      <p:pic>
        <p:nvPicPr>
          <p:cNvPr id="3" name="Picture 13" descr="C:\Users\ДОМ\Desktop\картинки\p12552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85918" y="4786321"/>
            <a:ext cx="1499489" cy="2083773"/>
          </a:xfrm>
          <a:prstGeom prst="snip2DiagRect">
            <a:avLst/>
          </a:prstGeom>
          <a:noFill/>
        </p:spPr>
      </p:pic>
      <p:pic>
        <p:nvPicPr>
          <p:cNvPr id="58382" name="Picture 14" descr="C:\Users\ДОМ\Desktop\картинки\070322122058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15140" y="2143116"/>
            <a:ext cx="2268676" cy="1871658"/>
          </a:xfrm>
          <a:prstGeom prst="snip2SameRect">
            <a:avLst/>
          </a:prstGeom>
          <a:noFill/>
        </p:spPr>
      </p:pic>
      <p:pic>
        <p:nvPicPr>
          <p:cNvPr id="58383" name="Picture 15" descr="C:\Users\ДОМ\Desktop\картинки\2110_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2714620"/>
            <a:ext cx="1785918" cy="1867096"/>
          </a:xfrm>
          <a:prstGeom prst="snip2DiagRect">
            <a:avLst/>
          </a:prstGeom>
          <a:noFill/>
        </p:spPr>
      </p:pic>
      <p:pic>
        <p:nvPicPr>
          <p:cNvPr id="58387" name="Picture 19" descr="C:\Users\ДОМ\Desktop\картинки\1212377358_vig_0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28992" y="-1"/>
            <a:ext cx="2357454" cy="1508775"/>
          </a:xfrm>
          <a:prstGeom prst="snip2Diag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85852" y="357166"/>
            <a:ext cx="6713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Правила вежливости: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2500306"/>
            <a:ext cx="419236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Ежели вы вежливы,</a:t>
            </a:r>
          </a:p>
          <a:p>
            <a:r>
              <a:rPr lang="ru-RU" sz="3200" b="1" dirty="0" smtClean="0"/>
              <a:t>И к совести не глухи,</a:t>
            </a:r>
          </a:p>
          <a:p>
            <a:r>
              <a:rPr lang="ru-RU" sz="3200" b="1" dirty="0" smtClean="0"/>
              <a:t>Вы место без протеста</a:t>
            </a:r>
          </a:p>
          <a:p>
            <a:r>
              <a:rPr lang="ru-RU" sz="3200" b="1" dirty="0" smtClean="0"/>
              <a:t>Уступите старушке.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000240"/>
            <a:ext cx="3619106" cy="35719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57422" y="857232"/>
            <a:ext cx="504612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Ежели вы вежливы,</a:t>
            </a:r>
          </a:p>
          <a:p>
            <a:r>
              <a:rPr lang="ru-RU" sz="3200" b="1" dirty="0" smtClean="0"/>
              <a:t>В душе, а не для виду,</a:t>
            </a:r>
          </a:p>
          <a:p>
            <a:r>
              <a:rPr lang="ru-RU" sz="3200" b="1" dirty="0" smtClean="0"/>
              <a:t>В троллейбус вы поможете</a:t>
            </a:r>
          </a:p>
          <a:p>
            <a:r>
              <a:rPr lang="ru-RU" sz="3200" b="1" dirty="0" smtClean="0"/>
              <a:t>Взобраться инвалиду.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086384"/>
            <a:ext cx="4500594" cy="329443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57422" y="857232"/>
            <a:ext cx="469449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И ежели вы вежливы,</a:t>
            </a:r>
          </a:p>
          <a:p>
            <a:r>
              <a:rPr lang="ru-RU" sz="3200" b="1" dirty="0" smtClean="0"/>
              <a:t>Вы, сидя на уроке,</a:t>
            </a:r>
          </a:p>
          <a:p>
            <a:r>
              <a:rPr lang="ru-RU" sz="3200" b="1" dirty="0" smtClean="0"/>
              <a:t>Не будете с товарищем</a:t>
            </a:r>
          </a:p>
          <a:p>
            <a:r>
              <a:rPr lang="ru-RU" sz="3200" b="1" dirty="0" smtClean="0"/>
              <a:t>Трещать, как две сороки.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071810"/>
            <a:ext cx="3728896" cy="323743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лнышк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солнышко</Template>
  <TotalTime>118</TotalTime>
  <Words>227</Words>
  <PresentationFormat>Экран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солнышко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Кто поступает правильно?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26</cp:revision>
  <dcterms:modified xsi:type="dcterms:W3CDTF">2014-11-18T12:24:59Z</dcterms:modified>
</cp:coreProperties>
</file>