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61" r:id="rId5"/>
    <p:sldId id="258" r:id="rId6"/>
    <p:sldId id="263" r:id="rId7"/>
    <p:sldId id="264" r:id="rId8"/>
    <p:sldId id="274" r:id="rId9"/>
    <p:sldId id="275" r:id="rId10"/>
    <p:sldId id="27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25" autoAdjust="0"/>
  </p:normalViewPr>
  <p:slideViewPr>
    <p:cSldViewPr>
      <p:cViewPr>
        <p:scale>
          <a:sx n="60" d="100"/>
          <a:sy n="60" d="100"/>
        </p:scale>
        <p:origin x="-216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13D17-CA03-44DF-9423-F2A99F910E1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1B742-A408-45EF-B582-623F47990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19736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9600" b="1" i="1" dirty="0" smtClean="0">
                <a:solidFill>
                  <a:schemeClr val="bg1"/>
                </a:solidFill>
                <a:effectLst>
                  <a:glow rad="101600">
                    <a:schemeClr val="accent1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квадратных уравнений</a:t>
            </a:r>
            <a:endParaRPr lang="ru-RU" sz="9600" b="1" i="1" spc="300" dirty="0">
              <a:solidFill>
                <a:schemeClr val="bg1"/>
              </a:solidFill>
              <a:effectLst>
                <a:glow rad="101600">
                  <a:schemeClr val="accent1">
                    <a:lumMod val="60000"/>
                    <a:lumOff val="40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39808"/>
            <a:ext cx="92963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Самостоятельная работа</a:t>
            </a:r>
            <a:endParaRPr lang="ru-RU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34888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4х</a:t>
            </a:r>
            <a:r>
              <a:rPr lang="ru-RU" sz="2400" baseline="30000" dirty="0"/>
              <a:t>2</a:t>
            </a:r>
            <a:r>
              <a:rPr lang="ru-RU" sz="2400" dirty="0"/>
              <a:t> – 12х = </a:t>
            </a:r>
            <a:r>
              <a:rPr lang="ru-RU" sz="2400" dirty="0" smtClean="0"/>
              <a:t>0</a:t>
            </a:r>
            <a:r>
              <a:rPr lang="en-US" sz="2400" dirty="0" smtClean="0"/>
              <a:t>            </a:t>
            </a:r>
            <a:r>
              <a:rPr lang="ru-RU" sz="2400" dirty="0" smtClean="0"/>
              <a:t>    </a:t>
            </a:r>
            <a:r>
              <a:rPr lang="en-US" sz="2400" dirty="0" smtClean="0"/>
              <a:t>                                                          </a:t>
            </a:r>
            <a:r>
              <a:rPr lang="ru-RU" sz="2400" dirty="0" smtClean="0"/>
              <a:t>х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</a:t>
            </a:r>
            <a:r>
              <a:rPr lang="ru-RU" sz="2400" dirty="0"/>
              <a:t>– 4х – 12 = 0</a:t>
            </a:r>
            <a:endParaRPr lang="ru-RU" sz="2400" dirty="0" smtClean="0"/>
          </a:p>
          <a:p>
            <a:r>
              <a:rPr lang="ru-RU" sz="2400" dirty="0" smtClean="0"/>
              <a:t>4х( х – 3) = 0</a:t>
            </a:r>
            <a:r>
              <a:rPr lang="en-US" sz="2400" dirty="0" smtClean="0"/>
              <a:t>                        </a:t>
            </a:r>
            <a:r>
              <a:rPr lang="ru-RU" sz="2400" dirty="0" smtClean="0"/>
              <a:t>    </a:t>
            </a:r>
            <a:r>
              <a:rPr lang="en-US" sz="2400" dirty="0" smtClean="0"/>
              <a:t>                                              </a:t>
            </a:r>
            <a:r>
              <a:rPr lang="ru-RU" sz="2400" dirty="0" smtClean="0"/>
              <a:t>по Т. </a:t>
            </a:r>
            <a:r>
              <a:rPr lang="ru-RU" sz="2400" dirty="0" err="1" smtClean="0"/>
              <a:t>Виетта</a:t>
            </a:r>
            <a:endParaRPr lang="ru-RU" sz="2400" dirty="0" smtClean="0"/>
          </a:p>
          <a:p>
            <a:r>
              <a:rPr lang="ru-RU" sz="2400" dirty="0" smtClean="0"/>
              <a:t>4х = 0 или х – 3 = 0                                                              </a:t>
            </a:r>
            <a:r>
              <a:rPr lang="ru-RU" sz="2400" dirty="0"/>
              <a:t>х</a:t>
            </a:r>
            <a:r>
              <a:rPr lang="ru-RU" sz="2400" baseline="-25000" dirty="0"/>
              <a:t>1 </a:t>
            </a:r>
            <a:r>
              <a:rPr lang="ru-RU" sz="2400" dirty="0"/>
              <a:t>= </a:t>
            </a:r>
            <a:r>
              <a:rPr lang="ru-RU" sz="2400" dirty="0" smtClean="0"/>
              <a:t>6  </a:t>
            </a:r>
            <a:r>
              <a:rPr lang="ru-RU" sz="2400" baseline="-25000" dirty="0" smtClean="0"/>
              <a:t> </a:t>
            </a:r>
            <a:r>
              <a:rPr lang="ru-RU" sz="2400" dirty="0"/>
              <a:t>х</a:t>
            </a:r>
            <a:r>
              <a:rPr lang="ru-RU" sz="2400" baseline="-25000" dirty="0"/>
              <a:t>2 </a:t>
            </a:r>
            <a:r>
              <a:rPr lang="ru-RU" sz="2400" dirty="0" smtClean="0"/>
              <a:t>= - 2  </a:t>
            </a:r>
          </a:p>
          <a:p>
            <a:r>
              <a:rPr lang="ru-RU" sz="2400" dirty="0"/>
              <a:t>х</a:t>
            </a:r>
            <a:r>
              <a:rPr lang="ru-RU" sz="2400" baseline="-25000" dirty="0"/>
              <a:t>1 </a:t>
            </a:r>
            <a:r>
              <a:rPr lang="ru-RU" sz="2400" dirty="0"/>
              <a:t>= 0  </a:t>
            </a:r>
            <a:r>
              <a:rPr lang="ru-RU" sz="2400" baseline="-25000" dirty="0"/>
              <a:t> </a:t>
            </a:r>
            <a:r>
              <a:rPr lang="ru-RU" sz="2400" dirty="0"/>
              <a:t>х</a:t>
            </a:r>
            <a:r>
              <a:rPr lang="ru-RU" sz="2400" baseline="-25000" dirty="0"/>
              <a:t>2 </a:t>
            </a:r>
            <a:r>
              <a:rPr lang="ru-RU" sz="2400" dirty="0"/>
              <a:t>= </a:t>
            </a:r>
            <a:r>
              <a:rPr lang="ru-RU" sz="2400" dirty="0" smtClean="0"/>
              <a:t> 3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678940" y="2348880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3х</a:t>
            </a:r>
            <a:r>
              <a:rPr lang="ru-RU" sz="2400" baseline="30000" dirty="0"/>
              <a:t>2</a:t>
            </a:r>
            <a:r>
              <a:rPr lang="ru-RU" sz="2400" dirty="0"/>
              <a:t> – 4х +1 = </a:t>
            </a:r>
            <a:r>
              <a:rPr lang="ru-RU" sz="2400" dirty="0" smtClean="0"/>
              <a:t>0</a:t>
            </a:r>
          </a:p>
          <a:p>
            <a:r>
              <a:rPr lang="en-US" sz="2400" dirty="0" smtClean="0"/>
              <a:t>D = 16 – 4 * 3 *1 = 4</a:t>
            </a:r>
          </a:p>
          <a:p>
            <a:r>
              <a:rPr lang="ru-RU" sz="2400" dirty="0"/>
              <a:t>х</a:t>
            </a:r>
            <a:r>
              <a:rPr lang="ru-RU" sz="2400" baseline="-25000" dirty="0"/>
              <a:t>1 </a:t>
            </a:r>
            <a:r>
              <a:rPr lang="ru-RU" sz="2400" dirty="0"/>
              <a:t>= </a:t>
            </a:r>
            <a:r>
              <a:rPr lang="en-US" sz="2400" dirty="0" smtClean="0"/>
              <a:t>1</a:t>
            </a:r>
            <a:r>
              <a:rPr lang="ru-RU" sz="2400" dirty="0" smtClean="0"/>
              <a:t>  </a:t>
            </a:r>
            <a:r>
              <a:rPr lang="ru-RU" sz="2400" baseline="-25000" dirty="0" smtClean="0"/>
              <a:t> </a:t>
            </a:r>
            <a:r>
              <a:rPr lang="ru-RU" sz="2400" dirty="0"/>
              <a:t>х</a:t>
            </a:r>
            <a:r>
              <a:rPr lang="ru-RU" sz="2400" baseline="-25000" dirty="0"/>
              <a:t>2 </a:t>
            </a:r>
            <a:r>
              <a:rPr lang="ru-RU" sz="2400" dirty="0"/>
              <a:t>=  </a:t>
            </a:r>
            <a:r>
              <a:rPr lang="en-US" sz="2400" dirty="0" smtClean="0"/>
              <a:t>1/3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80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20888"/>
            <a:ext cx="9144000" cy="415138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Домашнее задание: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i="1" dirty="0"/>
              <a:t>с</a:t>
            </a:r>
            <a:r>
              <a:rPr lang="ru-RU" b="1" i="1" dirty="0" smtClean="0"/>
              <a:t>. </a:t>
            </a:r>
            <a:r>
              <a:rPr lang="ru-RU" b="1" i="1" dirty="0"/>
              <a:t>121 № 540 (д, е, ж</a:t>
            </a:r>
            <a:r>
              <a:rPr lang="ru-RU" b="1" i="1" dirty="0" smtClean="0"/>
              <a:t>),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/>
              <a:t>№544 (б, в)</a:t>
            </a:r>
            <a:r>
              <a:rPr lang="ru-RU" dirty="0"/>
              <a:t/>
            </a:r>
            <a:br>
              <a:rPr lang="ru-RU" dirty="0"/>
            </a:br>
            <a:r>
              <a:rPr lang="ru-RU" sz="3100" i="1" dirty="0">
                <a:cs typeface="Andalus" panose="02020603050405020304" pitchFamily="18" charset="-78"/>
              </a:rPr>
              <a:t>Составить опорный конспект – памятку для решения квадратных уравнений для более глубокого осознания теории вопроса и ее применения на практике.</a:t>
            </a:r>
            <a:br>
              <a:rPr lang="ru-RU" sz="3100" i="1" dirty="0">
                <a:cs typeface="Andalus" panose="02020603050405020304" pitchFamily="18" charset="-78"/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dalus" panose="02020603050405020304" pitchFamily="18" charset="-78"/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dalus" panose="02020603050405020304" pitchFamily="18" charset="-78"/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3" name="Рисунок 2" descr="1.gif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7050" y="980728"/>
            <a:ext cx="2196950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556836">
            <a:off x="444450" y="230514"/>
            <a:ext cx="8419897" cy="5952480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СПАСИБО ЗА УРОК!</a:t>
            </a:r>
            <a:endParaRPr lang="ru-RU" sz="9600" b="1" i="1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3" name="Picture 5" descr="96">
            <a:hlinkHover r:id="" action="ppaction://noaction">
              <a:snd r:embed="rId2" name="chimes.wav"/>
            </a:hlinkHover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659" y="3847061"/>
            <a:ext cx="3252341" cy="301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388424" cy="1498178"/>
          </a:xfrm>
        </p:spPr>
        <p:txBody>
          <a:bodyPr>
            <a:normAutofit/>
          </a:bodyPr>
          <a:lstStyle/>
          <a:p>
            <a:r>
              <a:rPr lang="ru-RU" b="1" i="1" dirty="0"/>
              <a:t>Решите неполные квадратные уравнения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851920" y="571480"/>
            <a:ext cx="57150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772816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arenR"/>
            </a:pPr>
            <a:r>
              <a:rPr lang="ru-RU" sz="2800" b="1" dirty="0" smtClean="0"/>
              <a:t> х</a:t>
            </a:r>
            <a:r>
              <a:rPr lang="ru-RU" sz="2800" b="1" baseline="30000" dirty="0" smtClean="0"/>
              <a:t>2 </a:t>
            </a:r>
            <a:r>
              <a:rPr lang="ru-RU" sz="2800" b="1" dirty="0"/>
              <a:t>– 49 = </a:t>
            </a:r>
            <a:r>
              <a:rPr lang="ru-RU" sz="2800" b="1" dirty="0" smtClean="0"/>
              <a:t>0 </a:t>
            </a:r>
            <a:endParaRPr lang="ru-RU" sz="2800" b="1" dirty="0" smtClean="0"/>
          </a:p>
          <a:p>
            <a:r>
              <a:rPr lang="ru-RU" sz="2800" b="1" dirty="0" smtClean="0"/>
              <a:t>   </a:t>
            </a:r>
          </a:p>
          <a:p>
            <a:r>
              <a:rPr lang="ru-RU" sz="2800" b="1" dirty="0" smtClean="0"/>
              <a:t>2)  2х</a:t>
            </a:r>
            <a:r>
              <a:rPr lang="ru-RU" sz="2800" b="1" baseline="30000" dirty="0" smtClean="0"/>
              <a:t>2</a:t>
            </a:r>
            <a:r>
              <a:rPr lang="ru-RU" sz="2800" b="1" dirty="0"/>
              <a:t>= 8</a:t>
            </a:r>
            <a:r>
              <a:rPr lang="ru-RU" sz="2800" b="1" dirty="0" smtClean="0"/>
              <a:t>  </a:t>
            </a:r>
          </a:p>
          <a:p>
            <a:r>
              <a:rPr lang="ru-RU" sz="2800" b="1" dirty="0" smtClean="0"/>
              <a:t>                         </a:t>
            </a:r>
          </a:p>
          <a:p>
            <a:r>
              <a:rPr lang="ru-RU" sz="2800" b="1" dirty="0" smtClean="0"/>
              <a:t>3)  3х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</a:t>
            </a:r>
            <a:r>
              <a:rPr lang="ru-RU" sz="2800" b="1" dirty="0"/>
              <a:t>– 2х = </a:t>
            </a:r>
            <a:r>
              <a:rPr lang="ru-RU" sz="2800" b="1" dirty="0" smtClean="0"/>
              <a:t>0</a:t>
            </a:r>
          </a:p>
          <a:p>
            <a:r>
              <a:rPr lang="ru-RU" sz="2800" b="1" dirty="0" smtClean="0"/>
              <a:t>               </a:t>
            </a:r>
          </a:p>
          <a:p>
            <a:r>
              <a:rPr lang="ru-RU" sz="2800" b="1" dirty="0" smtClean="0"/>
              <a:t>4)  8х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</a:t>
            </a:r>
            <a:r>
              <a:rPr lang="ru-RU" sz="2800" b="1" dirty="0"/>
              <a:t>= </a:t>
            </a:r>
            <a:r>
              <a:rPr lang="ru-RU" sz="2800" b="1" dirty="0" smtClean="0"/>
              <a:t>0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5)  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 </a:t>
            </a:r>
            <a:r>
              <a:rPr lang="ru-RU" sz="2800" b="1" dirty="0"/>
              <a:t>= 4х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31446" y="1801857"/>
            <a:ext cx="3600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/>
              <a:t>х</a:t>
            </a:r>
            <a:r>
              <a:rPr lang="ru-RU" sz="2800" b="1" baseline="-25000" dirty="0" smtClean="0"/>
              <a:t>1</a:t>
            </a:r>
            <a:r>
              <a:rPr lang="ru-RU" sz="2800" b="1" dirty="0" smtClean="0"/>
              <a:t> </a:t>
            </a:r>
            <a:r>
              <a:rPr lang="ru-RU" sz="2800" b="1" dirty="0"/>
              <a:t>=   </a:t>
            </a:r>
            <a:r>
              <a:rPr lang="ru-RU" sz="2800" b="1" dirty="0" smtClean="0"/>
              <a:t>- 7          </a:t>
            </a:r>
            <a:r>
              <a:rPr lang="ru-RU" sz="2800" b="1" dirty="0"/>
              <a:t>х</a:t>
            </a:r>
            <a:r>
              <a:rPr lang="ru-RU" sz="2800" b="1" baseline="-25000" dirty="0"/>
              <a:t>2</a:t>
            </a:r>
            <a:r>
              <a:rPr lang="ru-RU" sz="2800" b="1" dirty="0"/>
              <a:t> </a:t>
            </a:r>
            <a:r>
              <a:rPr lang="ru-RU" sz="2800" b="1" dirty="0" smtClean="0"/>
              <a:t>= 7</a:t>
            </a:r>
            <a:endParaRPr lang="ru-RU" sz="2800" b="1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35986" y="2585688"/>
            <a:ext cx="35958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х</a:t>
            </a:r>
            <a:r>
              <a:rPr lang="ru-RU" sz="2800" b="1" baseline="-25000" dirty="0"/>
              <a:t>1</a:t>
            </a:r>
            <a:r>
              <a:rPr lang="ru-RU" sz="2800" b="1" dirty="0"/>
              <a:t> =   - 2</a:t>
            </a:r>
            <a:r>
              <a:rPr lang="ru-RU" sz="2800" b="1" dirty="0" smtClean="0"/>
              <a:t>         </a:t>
            </a:r>
            <a:r>
              <a:rPr lang="ru-RU" sz="2800" b="1" dirty="0"/>
              <a:t>х</a:t>
            </a:r>
            <a:r>
              <a:rPr lang="ru-RU" sz="2800" b="1" baseline="-25000" dirty="0"/>
              <a:t>2</a:t>
            </a:r>
            <a:r>
              <a:rPr lang="ru-RU" sz="2800" b="1" dirty="0"/>
              <a:t> </a:t>
            </a:r>
            <a:r>
              <a:rPr lang="ru-RU" sz="2800" b="1" dirty="0" smtClean="0"/>
              <a:t>=  2</a:t>
            </a:r>
            <a:endParaRPr lang="ru-RU" sz="2800" b="1" dirty="0"/>
          </a:p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576463" y="3385907"/>
                <a:ext cx="3096344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 </a:t>
                </a:r>
                <a:r>
                  <a:rPr lang="ru-RU" sz="2800" b="1" dirty="0" smtClean="0"/>
                  <a:t>х</a:t>
                </a:r>
                <a:r>
                  <a:rPr lang="ru-RU" sz="2800" b="1" baseline="-25000" dirty="0" smtClean="0"/>
                  <a:t>1</a:t>
                </a:r>
                <a:r>
                  <a:rPr lang="ru-RU" sz="2800" b="1" dirty="0" smtClean="0"/>
                  <a:t> =   0           х</a:t>
                </a:r>
                <a:r>
                  <a:rPr lang="ru-RU" sz="2800" b="1" baseline="-25000" dirty="0" smtClean="0"/>
                  <a:t>2</a:t>
                </a:r>
                <a:r>
                  <a:rPr lang="ru-RU" sz="2800" b="1" dirty="0" smtClean="0"/>
                  <a:t> 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b="1" i="0"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num>
                      <m:den>
                        <m:r>
                          <a:rPr lang="ru-RU" sz="2800" b="1" i="0">
                            <a:latin typeface="Cambria Math"/>
                            <a:ea typeface="Calibri"/>
                            <a:cs typeface="Times New Roman"/>
                          </a:rPr>
                          <m:t>𝟑</m:t>
                        </m:r>
                      </m:den>
                    </m:f>
                  </m:oMath>
                </a14:m>
                <a:endParaRPr lang="ru-RU" sz="2800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6463" y="3385907"/>
                <a:ext cx="3096344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575" b="-10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736551" y="443711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х</a:t>
            </a:r>
            <a:r>
              <a:rPr lang="ru-RU" sz="2800" b="1" baseline="-25000" dirty="0"/>
              <a:t>1</a:t>
            </a:r>
            <a:r>
              <a:rPr lang="ru-RU" sz="2800" b="1" dirty="0"/>
              <a:t> =   0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76463" y="5301208"/>
            <a:ext cx="3760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х</a:t>
            </a:r>
            <a:r>
              <a:rPr lang="ru-RU" sz="2800" b="1" baseline="-25000" dirty="0"/>
              <a:t>1</a:t>
            </a:r>
            <a:r>
              <a:rPr lang="ru-RU" sz="2800" b="1" dirty="0"/>
              <a:t> =   0</a:t>
            </a:r>
            <a:r>
              <a:rPr lang="ru-RU" sz="2800" b="1" dirty="0" smtClean="0"/>
              <a:t>         </a:t>
            </a:r>
            <a:r>
              <a:rPr lang="ru-RU" sz="2800" b="1" dirty="0"/>
              <a:t>х</a:t>
            </a:r>
            <a:r>
              <a:rPr lang="ru-RU" sz="2800" b="1" baseline="-25000" dirty="0"/>
              <a:t>2</a:t>
            </a:r>
            <a:r>
              <a:rPr lang="ru-RU" sz="2800" b="1" dirty="0"/>
              <a:t> =  </a:t>
            </a:r>
            <a:r>
              <a:rPr lang="ru-RU" sz="2800" b="1" dirty="0" smtClean="0"/>
              <a:t>4</a:t>
            </a:r>
            <a:endParaRPr lang="ru-RU" sz="2800" b="1" dirty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9051646"/>
                  </p:ext>
                </p:extLst>
              </p:nvPr>
            </p:nvGraphicFramePr>
            <p:xfrm>
              <a:off x="395536" y="1484784"/>
              <a:ext cx="8568950" cy="345638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3880"/>
                    <a:gridCol w="1223880"/>
                    <a:gridCol w="1223880"/>
                    <a:gridCol w="1223880"/>
                    <a:gridCol w="1223880"/>
                    <a:gridCol w="1224775"/>
                    <a:gridCol w="1224775"/>
                  </a:tblGrid>
                  <a:tr h="259139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0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- 2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4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- 7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8649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О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И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Ф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Т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9051646"/>
                  </p:ext>
                </p:extLst>
              </p:nvPr>
            </p:nvGraphicFramePr>
            <p:xfrm>
              <a:off x="395536" y="1484784"/>
              <a:ext cx="8568950" cy="345638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3880"/>
                    <a:gridCol w="1223880"/>
                    <a:gridCol w="1223880"/>
                    <a:gridCol w="1223880"/>
                    <a:gridCol w="1223880"/>
                    <a:gridCol w="1224775"/>
                    <a:gridCol w="1224775"/>
                  </a:tblGrid>
                  <a:tr h="259139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0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- 2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1500" t="-4471" r="-402000" b="-40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- 7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8649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О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И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Ф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А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Т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4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Н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000100" y="3071810"/>
            <a:ext cx="1785950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 descr="unit1.gif">
            <a:hlinkClick r:id="" action="ppaction://hlinkshowjump?jump=firstslide" highlightClick="1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214818"/>
            <a:ext cx="2024976" cy="2266954"/>
          </a:xfrm>
          <a:prstGeom prst="actionButtonHome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5332" y="4643446"/>
            <a:ext cx="81369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ДИОФАНТ</a:t>
            </a:r>
            <a:endParaRPr lang="ru-RU" sz="9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92" name="Picture 20" descr="C:\Users\user\Pictures\220px-Diophantu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29581"/>
            <a:ext cx="3152465" cy="381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074" y="1861667"/>
            <a:ext cx="6466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i="1" dirty="0"/>
              <a:t>На две партии разбившись,</a:t>
            </a:r>
          </a:p>
          <a:p>
            <a:r>
              <a:rPr lang="ru-RU" sz="3200" i="1" dirty="0"/>
              <a:t>Забавлялись обезьяны.</a:t>
            </a:r>
          </a:p>
          <a:p>
            <a:r>
              <a:rPr lang="ru-RU" sz="3200" i="1" dirty="0"/>
              <a:t>Часть восьмая их в квадрате </a:t>
            </a:r>
          </a:p>
          <a:p>
            <a:r>
              <a:rPr lang="ru-RU" sz="3200" i="1" dirty="0"/>
              <a:t>В роще весело резвилась;</a:t>
            </a:r>
          </a:p>
          <a:p>
            <a:r>
              <a:rPr lang="ru-RU" sz="3200" i="1" dirty="0"/>
              <a:t>Криком радостным двенадцать</a:t>
            </a:r>
          </a:p>
          <a:p>
            <a:r>
              <a:rPr lang="ru-RU" sz="3200" i="1" dirty="0"/>
              <a:t>Воздух свежий оглашали.</a:t>
            </a:r>
          </a:p>
          <a:p>
            <a:r>
              <a:rPr lang="ru-RU" sz="3200" i="1" dirty="0"/>
              <a:t>Вместе сколько, ты </a:t>
            </a:r>
            <a:r>
              <a:rPr lang="ru-RU" sz="3200" i="1" dirty="0" smtClean="0"/>
              <a:t>мне скажешь</a:t>
            </a:r>
            <a:r>
              <a:rPr lang="ru-RU" sz="3200" i="1" dirty="0"/>
              <a:t>,</a:t>
            </a:r>
          </a:p>
          <a:p>
            <a:r>
              <a:rPr lang="ru-RU" sz="3200" i="1" dirty="0"/>
              <a:t>Обезьян там было в роще?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76672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Задача знаменитого </a:t>
            </a:r>
            <a:r>
              <a:rPr lang="ru-RU" sz="2800" b="1" i="1" dirty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индийского математика </a:t>
            </a:r>
            <a:r>
              <a:rPr lang="ru-RU" sz="2800" b="1" i="1" dirty="0" smtClean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      Бхаскары  </a:t>
            </a:r>
            <a:r>
              <a:rPr lang="ru-RU" sz="2800" b="1" i="1" dirty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(Х</a:t>
            </a:r>
            <a:r>
              <a:rPr lang="en-US" sz="2800" b="1" i="1" dirty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II</a:t>
            </a:r>
            <a:r>
              <a:rPr lang="ru-RU" sz="2800" b="1" i="1" dirty="0">
                <a:solidFill>
                  <a:srgbClr val="7030A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в.)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274" y="1977586"/>
            <a:ext cx="247072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4" y="705178"/>
            <a:ext cx="9144364" cy="446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1</a:t>
            </a:r>
            <a:r>
              <a:rPr lang="ru-RU" sz="2400" dirty="0" smtClean="0"/>
              <a:t>. </a:t>
            </a:r>
            <a:r>
              <a:rPr lang="ru-RU" sz="2400" dirty="0" smtClean="0">
                <a:latin typeface="ArbatDi" panose="03000000000000000000" pitchFamily="66" charset="0"/>
              </a:rPr>
              <a:t>Какое </a:t>
            </a:r>
            <a:r>
              <a:rPr lang="ru-RU" sz="2400" dirty="0">
                <a:latin typeface="ArbatDi" panose="03000000000000000000" pitchFamily="66" charset="0"/>
              </a:rPr>
              <a:t>уравнение называется квадратным?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batDi" panose="03000000000000000000" pitchFamily="66" charset="0"/>
              </a:rPr>
              <a:t>2. Какое уравнение называется неполным квадратным?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batDi" panose="03000000000000000000" pitchFamily="66" charset="0"/>
              </a:rPr>
              <a:t>3. Назовите методы решения неполных квадратных  уравнений.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batDi" panose="03000000000000000000" pitchFamily="66" charset="0"/>
              </a:rPr>
              <a:t>4. Назовите методы решения полных квадратных уравнений.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batDi" panose="03000000000000000000" pitchFamily="66" charset="0"/>
              </a:rPr>
              <a:t>5. Назовите методы решения приведенного квадратного уравнения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7" y="1483044"/>
            <a:ext cx="84249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200" b="1" i="1" cap="none" spc="0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Задача 1.</a:t>
            </a:r>
          </a:p>
          <a:p>
            <a:endParaRPr lang="ru-RU" sz="3200" b="1" i="1" cap="none" spc="0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sz="3200" b="1" cap="none" spc="0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Одна </a:t>
            </a:r>
            <a:r>
              <a:rPr lang="ru-RU" sz="3200" b="1" cap="none" spc="0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сторона прямоугольника на 5 м больше </a:t>
            </a:r>
            <a:r>
              <a:rPr lang="ru-RU" sz="3200" b="1" cap="none" spc="0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другой.  Площадь </a:t>
            </a:r>
            <a:r>
              <a:rPr lang="ru-RU" sz="3200" b="1" cap="none" spc="0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его равна 36 м</a:t>
            </a:r>
            <a:r>
              <a:rPr lang="ru-RU" sz="3200" b="1" cap="none" spc="0" baseline="30000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</a:t>
            </a:r>
            <a:r>
              <a:rPr lang="ru-RU" sz="3200" b="1" cap="none" spc="0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</a:t>
            </a:r>
          </a:p>
          <a:p>
            <a:r>
              <a:rPr lang="ru-RU" sz="3200" b="1" cap="none" spc="0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Вычислите </a:t>
            </a:r>
            <a:r>
              <a:rPr lang="ru-RU" sz="3200" b="1" cap="none" spc="0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стороны прямоугольника.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483044"/>
            <a:ext cx="8568951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200" b="1" i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Задача 4.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atin typeface="ArbatDi" panose="03000000000000000000" pitchFamily="66" charset="0"/>
              </a:rPr>
              <a:t>Определите</a:t>
            </a:r>
            <a:r>
              <a:rPr lang="ru-RU" sz="3200" b="1" dirty="0">
                <a:latin typeface="ArbatDi" panose="03000000000000000000" pitchFamily="66" charset="0"/>
              </a:rPr>
              <a:t>, сколько времени будет падать камень, брошенный вертикально с крыши дома с высоты 12 м.</a:t>
            </a:r>
          </a:p>
          <a:p>
            <a:endParaRPr lang="ru-RU" sz="3200" b="1" i="1" cap="none" spc="0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1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483044"/>
            <a:ext cx="874846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200" b="1" i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Задача </a:t>
            </a:r>
            <a:r>
              <a:rPr lang="ru-RU" sz="3200" b="1" i="1" dirty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5</a:t>
            </a:r>
            <a:r>
              <a:rPr lang="ru-RU" sz="3200" b="1" i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</a:t>
            </a:r>
          </a:p>
          <a:p>
            <a:r>
              <a:rPr lang="ru-RU" sz="3200" i="1" dirty="0" smtClean="0">
                <a:latin typeface="Arial Narrow" panose="020B0606020202030204" pitchFamily="34" charset="0"/>
              </a:rPr>
              <a:t>Известно</a:t>
            </a:r>
            <a:r>
              <a:rPr lang="ru-RU" sz="3200" i="1" dirty="0">
                <a:latin typeface="Arial Narrow" panose="020B0606020202030204" pitchFamily="34" charset="0"/>
              </a:rPr>
              <a:t>, что фасад  здания в виде прямоугольника размером </a:t>
            </a:r>
            <a:r>
              <a:rPr lang="en-US" sz="3200" i="1" dirty="0">
                <a:latin typeface="Arial Narrow" panose="020B0606020202030204" pitchFamily="34" charset="0"/>
              </a:rPr>
              <a:t>a </a:t>
            </a:r>
            <a:r>
              <a:rPr lang="ru-RU" sz="3200" i="1" dirty="0">
                <a:latin typeface="Arial Narrow" panose="020B0606020202030204" pitchFamily="34" charset="0"/>
              </a:rPr>
              <a:t>× </a:t>
            </a:r>
            <a:r>
              <a:rPr lang="en-US" sz="3200" i="1" dirty="0">
                <a:latin typeface="Arial Narrow" panose="020B0606020202030204" pitchFamily="34" charset="0"/>
              </a:rPr>
              <a:t>b</a:t>
            </a:r>
            <a:r>
              <a:rPr lang="ru-RU" sz="3200" i="1" dirty="0">
                <a:latin typeface="Arial Narrow" panose="020B0606020202030204" pitchFamily="34" charset="0"/>
              </a:rPr>
              <a:t> производит наиболее приятное впечатление, когда отношение суммы его длины и высоты к длине  равно отношению  длины к высоте  (Такой выбор размеров фасада называется выбором по правилу «золотого деления») Чему равно это отношение?</a:t>
            </a:r>
          </a:p>
          <a:p>
            <a:endParaRPr lang="ru-RU" sz="3200" b="1" i="1" cap="none" spc="0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554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836</TotalTime>
  <Words>360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Решите неполные квадратные уравнения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 с. 121 № 540 (д, е, ж),  №544 (б, в) Составить опорный конспект – памятку для решения квадратных уравнений для более глубокого осознания теории вопроса и ее применения на практике.    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user</cp:lastModifiedBy>
  <cp:revision>72</cp:revision>
  <dcterms:created xsi:type="dcterms:W3CDTF">2010-01-05T15:56:22Z</dcterms:created>
  <dcterms:modified xsi:type="dcterms:W3CDTF">2014-02-10T05:49:53Z</dcterms:modified>
</cp:coreProperties>
</file>