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1" r:id="rId3"/>
    <p:sldId id="262" r:id="rId4"/>
    <p:sldId id="259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50000">
              <a:srgbClr val="FFFFCC"/>
            </a:gs>
            <a:gs pos="100000">
              <a:srgbClr val="66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/>
            </a:lvl1pPr>
          </a:lstStyle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Freeform 2"/>
          <p:cNvSpPr>
            <a:spLocks noEditPoints="1"/>
          </p:cNvSpPr>
          <p:nvPr/>
        </p:nvSpPr>
        <p:spPr bwMode="gray">
          <a:xfrm>
            <a:off x="1142976" y="928670"/>
            <a:ext cx="6498766" cy="4656826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rgbClr val="CC9900"/>
              </a:gs>
              <a:gs pos="50000">
                <a:srgbClr val="EAD88A"/>
              </a:gs>
              <a:gs pos="100000">
                <a:srgbClr val="CC9900"/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  <a:effectLst/>
          <a:scene3d>
            <a:camera prst="legacyPerspectiveFront">
              <a:rot lat="1500000" lon="20099999" rev="0"/>
            </a:camera>
            <a:lightRig rig="legacyFlat4" dir="t"/>
          </a:scene3d>
          <a:sp3d extrusionH="430200" prstMaterial="legacyMatte">
            <a:bevelT w="13500" h="13500" prst="angle"/>
            <a:bevelB w="13500" h="13500" prst="angle"/>
            <a:extrusionClr>
              <a:srgbClr val="CC9900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649219" name="Freeform 3"/>
          <p:cNvSpPr>
            <a:spLocks noEditPoints="1"/>
          </p:cNvSpPr>
          <p:nvPr/>
        </p:nvSpPr>
        <p:spPr bwMode="gray">
          <a:xfrm rot="9937582">
            <a:off x="2318655" y="259770"/>
            <a:ext cx="6240102" cy="5501913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rgbClr val="4996E3"/>
              </a:gs>
              <a:gs pos="50000">
                <a:srgbClr val="AFCEF7"/>
              </a:gs>
              <a:gs pos="100000">
                <a:srgbClr val="4996E3"/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  <a:effectLst/>
          <a:scene3d>
            <a:camera prst="legacyPerspectiveFront">
              <a:rot lat="1500000" lon="20099999" rev="0"/>
            </a:camera>
            <a:lightRig rig="legacyFlat4" dir="t"/>
          </a:scene3d>
          <a:sp3d extrusionH="430200" prstMaterial="legacyMatte">
            <a:bevelT w="13500" h="13500" prst="angle"/>
            <a:bevelB w="13500" h="13500" prst="angle"/>
            <a:extrusionClr>
              <a:srgbClr val="4996E3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64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/>
          <a:lstStyle/>
          <a:p>
            <a:endParaRPr lang="en-US" b="1" dirty="0">
              <a:effectLst/>
            </a:endParaRPr>
          </a:p>
        </p:txBody>
      </p:sp>
      <p:sp>
        <p:nvSpPr>
          <p:cNvPr id="649221" name="Text Box 5"/>
          <p:cNvSpPr txBox="1">
            <a:spLocks noChangeArrowheads="1"/>
          </p:cNvSpPr>
          <p:nvPr/>
        </p:nvSpPr>
        <p:spPr bwMode="auto">
          <a:xfrm>
            <a:off x="3786182" y="1071546"/>
            <a:ext cx="38576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Verdana" pitchFamily="34" charset="0"/>
              </a:rPr>
              <a:t>Элементы статистики и теории вероятностей</a:t>
            </a:r>
            <a:endParaRPr lang="en-US" sz="2000" b="1" dirty="0">
              <a:latin typeface="Verdana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57620" y="1785926"/>
            <a:ext cx="41434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Verdana" pitchFamily="34" charset="0"/>
              </a:rPr>
              <a:t>в результатах ГИА по математике</a:t>
            </a:r>
            <a:endParaRPr lang="en-US" sz="2000" b="1" dirty="0">
              <a:latin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71604" y="3571876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b="1" dirty="0" smtClean="0"/>
              <a:t>Исследовательская работа (проект)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43042" y="5286388"/>
            <a:ext cx="65008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Работа выполнена  Худи Юлией Алексеевной, ученицей 9б класса</a:t>
            </a:r>
          </a:p>
          <a:p>
            <a:endParaRPr lang="ru-RU" sz="1400" dirty="0" smtClean="0"/>
          </a:p>
          <a:p>
            <a:r>
              <a:rPr lang="ru-RU" sz="1400" dirty="0" smtClean="0"/>
              <a:t>Руководитель:  Усольцева Виктория Викторовна, учитель математики</a:t>
            </a:r>
          </a:p>
          <a:p>
            <a:endParaRPr lang="ru-RU" sz="1400" dirty="0" smtClean="0"/>
          </a:p>
          <a:p>
            <a:pPr algn="ctr"/>
            <a:r>
              <a:rPr lang="ru-RU" sz="1400" dirty="0" smtClean="0"/>
              <a:t>Яр - Сале,</a:t>
            </a:r>
          </a:p>
          <a:p>
            <a:pPr algn="ctr"/>
            <a:r>
              <a:rPr lang="ru-RU" sz="1400" dirty="0" smtClean="0"/>
              <a:t>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3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3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3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28596" y="642918"/>
            <a:ext cx="2205067" cy="1371600"/>
            <a:chOff x="1248" y="1680"/>
            <a:chExt cx="864" cy="864"/>
          </a:xfrm>
        </p:grpSpPr>
        <p:sp>
          <p:nvSpPr>
            <p:cNvPr id="700420" name="AutoShape 4"/>
            <p:cNvSpPr>
              <a:spLocks noChangeArrowheads="1"/>
            </p:cNvSpPr>
            <p:nvPr/>
          </p:nvSpPr>
          <p:spPr bwMode="gray">
            <a:xfrm>
              <a:off x="1248" y="1680"/>
              <a:ext cx="864" cy="864"/>
            </a:xfrm>
            <a:prstGeom prst="roundRect">
              <a:avLst>
                <a:gd name="adj" fmla="val 11921"/>
              </a:avLst>
            </a:prstGeom>
            <a:solidFill>
              <a:srgbClr val="EEAD38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0421" name="Freeform 5"/>
            <p:cNvSpPr>
              <a:spLocks/>
            </p:cNvSpPr>
            <p:nvPr/>
          </p:nvSpPr>
          <p:spPr bwMode="gray">
            <a:xfrm>
              <a:off x="1296" y="1728"/>
              <a:ext cx="431" cy="432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EEAD38">
                    <a:gamma/>
                    <a:tint val="36471"/>
                    <a:invGamma/>
                  </a:srgbClr>
                </a:gs>
                <a:gs pos="50000">
                  <a:srgbClr val="EEAD38"/>
                </a:gs>
                <a:gs pos="100000">
                  <a:srgbClr val="EEAD38">
                    <a:gamma/>
                    <a:tint val="36471"/>
                    <a:invGamma/>
                  </a:srgb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00423" name="AutoShape 7"/>
          <p:cNvSpPr>
            <a:spLocks noChangeArrowheads="1"/>
          </p:cNvSpPr>
          <p:nvPr/>
        </p:nvSpPr>
        <p:spPr bwMode="gray">
          <a:xfrm>
            <a:off x="928662" y="2143116"/>
            <a:ext cx="1371600" cy="137160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rgbClr val="3399FF"/>
              </a:gs>
              <a:gs pos="100000">
                <a:srgbClr val="3399FF">
                  <a:gamma/>
                  <a:shade val="69804"/>
                  <a:invGamma/>
                </a:srgbClr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700424" name="Freeform 8"/>
          <p:cNvSpPr>
            <a:spLocks/>
          </p:cNvSpPr>
          <p:nvPr/>
        </p:nvSpPr>
        <p:spPr bwMode="gray">
          <a:xfrm>
            <a:off x="2857488" y="2285992"/>
            <a:ext cx="684212" cy="685800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118"/>
              </a:cxn>
              <a:cxn ang="0">
                <a:pos x="0" y="589"/>
              </a:cxn>
              <a:cxn ang="0">
                <a:pos x="161" y="174"/>
              </a:cxn>
              <a:cxn ang="0">
                <a:pos x="589" y="0"/>
              </a:cxn>
              <a:cxn ang="0">
                <a:pos x="118" y="0"/>
              </a:cxn>
            </a:cxnLst>
            <a:rect l="0" t="0" r="r" b="b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gradFill rotWithShape="1">
            <a:gsLst>
              <a:gs pos="0">
                <a:srgbClr val="0099FF">
                  <a:gamma/>
                  <a:tint val="36471"/>
                  <a:invGamma/>
                </a:srgbClr>
              </a:gs>
              <a:gs pos="50000">
                <a:srgbClr val="0099FF"/>
              </a:gs>
              <a:gs pos="100000">
                <a:srgbClr val="0099FF">
                  <a:gamma/>
                  <a:tint val="36471"/>
                  <a:invGamma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00425" name="Text Box 9"/>
          <p:cNvSpPr txBox="1">
            <a:spLocks noChangeArrowheads="1"/>
          </p:cNvSpPr>
          <p:nvPr/>
        </p:nvSpPr>
        <p:spPr bwMode="gray">
          <a:xfrm>
            <a:off x="1000100" y="2571744"/>
            <a:ext cx="1196161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FFFF"/>
                </a:solidFill>
              </a:rPr>
              <a:t>ЦЕЛЬ</a:t>
            </a:r>
            <a:endParaRPr lang="en-US" sz="2800" b="1" dirty="0">
              <a:solidFill>
                <a:srgbClr val="FFFFFF"/>
              </a:solidFill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14348" y="4000504"/>
            <a:ext cx="1643074" cy="1371600"/>
            <a:chOff x="1248" y="1680"/>
            <a:chExt cx="864" cy="864"/>
          </a:xfrm>
        </p:grpSpPr>
        <p:sp>
          <p:nvSpPr>
            <p:cNvPr id="700427" name="AutoShape 11"/>
            <p:cNvSpPr>
              <a:spLocks noChangeArrowheads="1"/>
            </p:cNvSpPr>
            <p:nvPr/>
          </p:nvSpPr>
          <p:spPr bwMode="gray">
            <a:xfrm>
              <a:off x="1248" y="1680"/>
              <a:ext cx="864" cy="864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3BCFA1"/>
                </a:gs>
                <a:gs pos="100000">
                  <a:srgbClr val="3BCFA1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0428" name="Freeform 12"/>
            <p:cNvSpPr>
              <a:spLocks/>
            </p:cNvSpPr>
            <p:nvPr/>
          </p:nvSpPr>
          <p:spPr bwMode="gray">
            <a:xfrm>
              <a:off x="1296" y="1728"/>
              <a:ext cx="431" cy="432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3BCFA1">
                    <a:gamma/>
                    <a:tint val="36471"/>
                    <a:invGamma/>
                  </a:srgbClr>
                </a:gs>
                <a:gs pos="50000">
                  <a:srgbClr val="3BCFA1"/>
                </a:gs>
                <a:gs pos="100000">
                  <a:srgbClr val="3BCFA1">
                    <a:gamma/>
                    <a:tint val="36471"/>
                    <a:invGamma/>
                  </a:srgb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00429" name="Text Box 13"/>
          <p:cNvSpPr txBox="1">
            <a:spLocks noChangeArrowheads="1"/>
          </p:cNvSpPr>
          <p:nvPr/>
        </p:nvSpPr>
        <p:spPr bwMode="gray">
          <a:xfrm>
            <a:off x="714348" y="4500570"/>
            <a:ext cx="180087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FFFF"/>
                </a:solidFill>
              </a:rPr>
              <a:t>ЗАДАЧИ:</a:t>
            </a:r>
            <a:endParaRPr lang="en-US" sz="2800" b="1" dirty="0">
              <a:solidFill>
                <a:srgbClr val="FFFFFF"/>
              </a:solidFill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786050" y="428604"/>
            <a:ext cx="5181600" cy="1374775"/>
            <a:chOff x="1728" y="1920"/>
            <a:chExt cx="3264" cy="866"/>
          </a:xfrm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728" y="1920"/>
              <a:ext cx="3264" cy="866"/>
              <a:chOff x="1728" y="1920"/>
              <a:chExt cx="3264" cy="866"/>
            </a:xfrm>
          </p:grpSpPr>
          <p:sp>
            <p:nvSpPr>
              <p:cNvPr id="700432" name="AutoShape 16"/>
              <p:cNvSpPr>
                <a:spLocks noChangeArrowheads="1"/>
              </p:cNvSpPr>
              <p:nvPr/>
            </p:nvSpPr>
            <p:spPr bwMode="gray">
              <a:xfrm>
                <a:off x="1728" y="1920"/>
                <a:ext cx="3264" cy="866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FBEBD1"/>
                  </a:gs>
                  <a:gs pos="50000">
                    <a:srgbClr val="FBEBD1">
                      <a:gamma/>
                      <a:tint val="0"/>
                      <a:invGamma/>
                    </a:srgbClr>
                  </a:gs>
                  <a:gs pos="100000">
                    <a:srgbClr val="FBEBD1"/>
                  </a:gs>
                </a:gsLst>
                <a:lin ang="54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0433" name="Freeform 17"/>
              <p:cNvSpPr>
                <a:spLocks/>
              </p:cNvSpPr>
              <p:nvPr/>
            </p:nvSpPr>
            <p:spPr bwMode="gray">
              <a:xfrm>
                <a:off x="1776" y="1968"/>
                <a:ext cx="431" cy="432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00434" name="Text Box 18"/>
            <p:cNvSpPr txBox="1">
              <a:spLocks noChangeArrowheads="1"/>
            </p:cNvSpPr>
            <p:nvPr/>
          </p:nvSpPr>
          <p:spPr bwMode="gray">
            <a:xfrm>
              <a:off x="1920" y="1996"/>
              <a:ext cx="2928" cy="58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endParaRPr lang="ru-RU" b="1" dirty="0">
                <a:solidFill>
                  <a:srgbClr val="000000"/>
                </a:solidFill>
              </a:endParaRPr>
            </a:p>
            <a:p>
              <a:pPr algn="l"/>
              <a:endParaRPr lang="ru-RU" b="1" dirty="0">
                <a:solidFill>
                  <a:srgbClr val="000000"/>
                </a:solidFill>
              </a:endParaRPr>
            </a:p>
            <a:p>
              <a:pPr algn="l"/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928675" y="2071678"/>
            <a:ext cx="7038975" cy="1690688"/>
            <a:chOff x="558" y="1920"/>
            <a:chExt cx="4434" cy="1065"/>
          </a:xfrm>
        </p:grpSpPr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558" y="1920"/>
              <a:ext cx="4434" cy="866"/>
              <a:chOff x="558" y="1920"/>
              <a:chExt cx="4434" cy="866"/>
            </a:xfrm>
          </p:grpSpPr>
          <p:sp>
            <p:nvSpPr>
              <p:cNvPr id="700437" name="AutoShape 21"/>
              <p:cNvSpPr>
                <a:spLocks noChangeArrowheads="1"/>
              </p:cNvSpPr>
              <p:nvPr/>
            </p:nvSpPr>
            <p:spPr bwMode="gray">
              <a:xfrm>
                <a:off x="1728" y="1920"/>
                <a:ext cx="3264" cy="866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CCECFF"/>
                  </a:gs>
                  <a:gs pos="50000">
                    <a:srgbClr val="CCECFF">
                      <a:gamma/>
                      <a:tint val="0"/>
                      <a:invGamma/>
                    </a:srgbClr>
                  </a:gs>
                  <a:gs pos="100000">
                    <a:srgbClr val="CCECFF"/>
                  </a:gs>
                </a:gsLst>
                <a:lin ang="54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0438" name="Freeform 22"/>
              <p:cNvSpPr>
                <a:spLocks/>
              </p:cNvSpPr>
              <p:nvPr/>
            </p:nvSpPr>
            <p:spPr bwMode="gray">
              <a:xfrm>
                <a:off x="558" y="2010"/>
                <a:ext cx="431" cy="432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00439" name="Text Box 23"/>
            <p:cNvSpPr txBox="1">
              <a:spLocks noChangeArrowheads="1"/>
            </p:cNvSpPr>
            <p:nvPr/>
          </p:nvSpPr>
          <p:spPr bwMode="gray">
            <a:xfrm>
              <a:off x="1920" y="1996"/>
              <a:ext cx="2928" cy="9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dirty="0" smtClean="0"/>
                <a:t>исследование результатов ГИА  методами математической статистики и теории вероятностей.</a:t>
              </a:r>
              <a:endParaRPr lang="ru-RU" sz="2000" b="1" dirty="0">
                <a:solidFill>
                  <a:srgbClr val="000000"/>
                </a:solidFill>
              </a:endParaRPr>
            </a:p>
            <a:p>
              <a:pPr algn="l"/>
              <a:endParaRPr lang="ru-RU" b="1" dirty="0">
                <a:solidFill>
                  <a:srgbClr val="000000"/>
                </a:solidFill>
              </a:endParaRPr>
            </a:p>
            <a:p>
              <a:pPr algn="l"/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2786050" y="3857628"/>
            <a:ext cx="5786478" cy="3416155"/>
            <a:chOff x="1728" y="1920"/>
            <a:chExt cx="3264" cy="1218"/>
          </a:xfrm>
        </p:grpSpPr>
        <p:grpSp>
          <p:nvGrpSpPr>
            <p:cNvPr id="9" name="Group 25"/>
            <p:cNvGrpSpPr>
              <a:grpSpLocks/>
            </p:cNvGrpSpPr>
            <p:nvPr/>
          </p:nvGrpSpPr>
          <p:grpSpPr bwMode="auto">
            <a:xfrm>
              <a:off x="1728" y="1920"/>
              <a:ext cx="3264" cy="866"/>
              <a:chOff x="1728" y="1920"/>
              <a:chExt cx="3264" cy="866"/>
            </a:xfrm>
          </p:grpSpPr>
          <p:sp>
            <p:nvSpPr>
              <p:cNvPr id="700442" name="AutoShape 26"/>
              <p:cNvSpPr>
                <a:spLocks noChangeArrowheads="1"/>
              </p:cNvSpPr>
              <p:nvPr/>
            </p:nvSpPr>
            <p:spPr bwMode="gray">
              <a:xfrm>
                <a:off x="1728" y="1920"/>
                <a:ext cx="3264" cy="866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BF5CD"/>
                  </a:gs>
                  <a:gs pos="50000">
                    <a:srgbClr val="DBF5CD">
                      <a:gamma/>
                      <a:tint val="0"/>
                      <a:invGamma/>
                    </a:srgbClr>
                  </a:gs>
                  <a:gs pos="100000">
                    <a:srgbClr val="DBF5CD"/>
                  </a:gs>
                </a:gsLst>
                <a:lin ang="54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0443" name="Freeform 27"/>
              <p:cNvSpPr>
                <a:spLocks/>
              </p:cNvSpPr>
              <p:nvPr/>
            </p:nvSpPr>
            <p:spPr bwMode="gray">
              <a:xfrm>
                <a:off x="1776" y="1968"/>
                <a:ext cx="431" cy="432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00444" name="Text Box 28"/>
            <p:cNvSpPr txBox="1">
              <a:spLocks noChangeArrowheads="1"/>
            </p:cNvSpPr>
            <p:nvPr/>
          </p:nvSpPr>
          <p:spPr bwMode="gray">
            <a:xfrm>
              <a:off x="1768" y="1920"/>
              <a:ext cx="3224" cy="12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vl="0">
                <a:buFont typeface="Arial" pitchFamily="34" charset="0"/>
                <a:buChar char="•"/>
              </a:pPr>
              <a:r>
                <a:rPr lang="ru-RU" dirty="0" smtClean="0"/>
                <a:t> раскрыть понятия математической статистики и теории вероятностей;</a:t>
              </a:r>
            </a:p>
            <a:p>
              <a:pPr lvl="0">
                <a:buFont typeface="Arial" pitchFamily="34" charset="0"/>
                <a:buChar char="•"/>
              </a:pPr>
              <a:r>
                <a:rPr lang="ru-RU" dirty="0" smtClean="0"/>
                <a:t> изучить первичные статистические данные результатов ГИА;</a:t>
              </a:r>
            </a:p>
            <a:p>
              <a:pPr lvl="0">
                <a:buFont typeface="Arial" pitchFamily="34" charset="0"/>
                <a:buChar char="•"/>
              </a:pPr>
              <a:r>
                <a:rPr lang="ru-RU" dirty="0" smtClean="0"/>
                <a:t> с помощью математической статистики  и теории вероятностей сравнить результаты   ГИА  по годам;</a:t>
              </a:r>
            </a:p>
            <a:p>
              <a:pPr lvl="0">
                <a:buFont typeface="Arial" pitchFamily="34" charset="0"/>
                <a:buChar char="•"/>
              </a:pPr>
              <a:r>
                <a:rPr lang="ru-RU" dirty="0" smtClean="0"/>
                <a:t> спрогнозировать результат на 2012-2013 учебный  год.</a:t>
              </a:r>
            </a:p>
            <a:p>
              <a:pPr algn="l"/>
              <a:endParaRPr lang="ru-RU" b="1" dirty="0">
                <a:solidFill>
                  <a:srgbClr val="000000"/>
                </a:solidFill>
              </a:endParaRPr>
            </a:p>
            <a:p>
              <a:pPr algn="l"/>
              <a:endParaRPr lang="ru-RU" b="1" dirty="0">
                <a:solidFill>
                  <a:srgbClr val="000000"/>
                </a:solidFill>
              </a:endParaRPr>
            </a:p>
            <a:p>
              <a:pPr algn="l"/>
              <a:endParaRPr lang="ru-RU" b="1" dirty="0">
                <a:solidFill>
                  <a:srgbClr val="000000"/>
                </a:solidFill>
              </a:endParaRPr>
            </a:p>
            <a:p>
              <a:pPr algn="l"/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500034" y="1071546"/>
            <a:ext cx="2065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Гипотеза: </a:t>
            </a:r>
            <a:endParaRPr lang="ru-RU" sz="28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928926" y="571480"/>
            <a:ext cx="49292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как высока вероятность обучающихся  2012-2013 учебного года  успешно сдать экзамен по математике в форме ГИА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0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0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0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0423" grpId="0" animBg="1"/>
      <p:bldP spid="700425" grpId="0"/>
      <p:bldP spid="700429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3"/>
          <p:cNvGrpSpPr>
            <a:grpSpLocks/>
          </p:cNvGrpSpPr>
          <p:nvPr/>
        </p:nvGrpSpPr>
        <p:grpSpPr bwMode="auto">
          <a:xfrm>
            <a:off x="357158" y="715875"/>
            <a:ext cx="2947306" cy="6334197"/>
            <a:chOff x="720" y="1141"/>
            <a:chExt cx="1363" cy="3034"/>
          </a:xfrm>
        </p:grpSpPr>
        <p:sp>
          <p:nvSpPr>
            <p:cNvPr id="50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" name="AutoShape 5"/>
            <p:cNvSpPr>
              <a:spLocks noChangeArrowheads="1"/>
            </p:cNvSpPr>
            <p:nvPr/>
          </p:nvSpPr>
          <p:spPr bwMode="gray">
            <a:xfrm>
              <a:off x="753" y="1551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" name="AutoShape 6"/>
            <p:cNvSpPr>
              <a:spLocks noChangeArrowheads="1"/>
            </p:cNvSpPr>
            <p:nvPr/>
          </p:nvSpPr>
          <p:spPr bwMode="gray">
            <a:xfrm>
              <a:off x="753" y="331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5" name="Group 10"/>
            <p:cNvGrpSpPr>
              <a:grpSpLocks/>
            </p:cNvGrpSpPr>
            <p:nvPr/>
          </p:nvGrpSpPr>
          <p:grpSpPr bwMode="auto">
            <a:xfrm>
              <a:off x="1083" y="1141"/>
              <a:ext cx="424" cy="460"/>
              <a:chOff x="1117" y="326"/>
              <a:chExt cx="701" cy="759"/>
            </a:xfrm>
          </p:grpSpPr>
          <p:sp>
            <p:nvSpPr>
              <p:cNvPr id="59" name="Oval 12"/>
              <p:cNvSpPr>
                <a:spLocks noChangeArrowheads="1"/>
              </p:cNvSpPr>
              <p:nvPr/>
            </p:nvSpPr>
            <p:spPr bwMode="gray">
              <a:xfrm>
                <a:off x="1171" y="438"/>
                <a:ext cx="647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0" name="Oval 13"/>
              <p:cNvSpPr>
                <a:spLocks noChangeArrowheads="1"/>
              </p:cNvSpPr>
              <p:nvPr/>
            </p:nvSpPr>
            <p:spPr bwMode="gray">
              <a:xfrm>
                <a:off x="1117" y="326"/>
                <a:ext cx="632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1" name="Oval 14"/>
              <p:cNvSpPr>
                <a:spLocks noChangeArrowheads="1"/>
              </p:cNvSpPr>
              <p:nvPr/>
            </p:nvSpPr>
            <p:spPr bwMode="gray">
              <a:xfrm>
                <a:off x="1172" y="439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2" name="Oval 15"/>
              <p:cNvSpPr>
                <a:spLocks noChangeArrowheads="1"/>
              </p:cNvSpPr>
              <p:nvPr/>
            </p:nvSpPr>
            <p:spPr bwMode="gray">
              <a:xfrm>
                <a:off x="1171" y="438"/>
                <a:ext cx="534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56" name="Text Box 16"/>
            <p:cNvSpPr txBox="1">
              <a:spLocks noChangeArrowheads="1"/>
            </p:cNvSpPr>
            <p:nvPr/>
          </p:nvSpPr>
          <p:spPr bwMode="gray">
            <a:xfrm>
              <a:off x="1216" y="3794"/>
              <a:ext cx="85" cy="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336699"/>
                </a:solidFill>
              </a:endParaRPr>
            </a:p>
          </p:txBody>
        </p:sp>
        <p:sp>
          <p:nvSpPr>
            <p:cNvPr id="57" name="Text Box 17"/>
            <p:cNvSpPr txBox="1">
              <a:spLocks noChangeArrowheads="1"/>
            </p:cNvSpPr>
            <p:nvPr/>
          </p:nvSpPr>
          <p:spPr bwMode="gray">
            <a:xfrm>
              <a:off x="753" y="1551"/>
              <a:ext cx="1296" cy="262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800" dirty="0" smtClean="0"/>
                <a:t>результаты ГИА по математике учащихся 9 классов за 2010-2011 и 2011-2012 учебные года.</a:t>
              </a:r>
            </a:p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en-US" sz="1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357554" y="713597"/>
            <a:ext cx="2928959" cy="5644500"/>
            <a:chOff x="2208" y="1160"/>
            <a:chExt cx="1365" cy="2678"/>
          </a:xfrm>
        </p:grpSpPr>
        <p:sp>
          <p:nvSpPr>
            <p:cNvPr id="685075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5076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5077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5078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5079" name="Oval 23"/>
            <p:cNvSpPr>
              <a:spLocks noChangeArrowheads="1"/>
            </p:cNvSpPr>
            <p:nvPr/>
          </p:nvSpPr>
          <p:spPr bwMode="gray">
            <a:xfrm>
              <a:off x="2663" y="1160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85080" name="Oval 24"/>
            <p:cNvSpPr>
              <a:spLocks noChangeArrowheads="1"/>
            </p:cNvSpPr>
            <p:nvPr/>
          </p:nvSpPr>
          <p:spPr bwMode="gray">
            <a:xfrm>
              <a:off x="2663" y="1194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85081" name="Oval 25"/>
            <p:cNvSpPr>
              <a:spLocks noChangeArrowheads="1"/>
            </p:cNvSpPr>
            <p:nvPr/>
          </p:nvSpPr>
          <p:spPr bwMode="gray">
            <a:xfrm>
              <a:off x="2698" y="1160"/>
              <a:ext cx="327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85082" name="Oval 26"/>
            <p:cNvSpPr>
              <a:spLocks noChangeArrowheads="1"/>
            </p:cNvSpPr>
            <p:nvPr/>
          </p:nvSpPr>
          <p:spPr bwMode="gray">
            <a:xfrm>
              <a:off x="2663" y="1160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85083" name="Oval 27"/>
            <p:cNvSpPr>
              <a:spLocks noChangeArrowheads="1"/>
            </p:cNvSpPr>
            <p:nvPr/>
          </p:nvSpPr>
          <p:spPr bwMode="gray">
            <a:xfrm>
              <a:off x="2698" y="1194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85084" name="Text Box 28"/>
            <p:cNvSpPr txBox="1">
              <a:spLocks noChangeArrowheads="1"/>
            </p:cNvSpPr>
            <p:nvPr/>
          </p:nvSpPr>
          <p:spPr bwMode="gray">
            <a:xfrm>
              <a:off x="2733" y="1194"/>
              <a:ext cx="91" cy="21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336699"/>
                </a:solidFill>
              </a:endParaRPr>
            </a:p>
          </p:txBody>
        </p:sp>
        <p:sp>
          <p:nvSpPr>
            <p:cNvPr id="685085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10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en-US" sz="1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685086" name="AutoShape 30"/>
            <p:cNvSpPr>
              <a:spLocks noChangeArrowheads="1"/>
            </p:cNvSpPr>
            <p:nvPr/>
          </p:nvSpPr>
          <p:spPr bwMode="lt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chemeClr val="bg1">
                    <a:gamma/>
                    <a:shade val="75686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5087" name="AutoShape 31"/>
            <p:cNvSpPr>
              <a:spLocks noChangeArrowheads="1"/>
            </p:cNvSpPr>
            <p:nvPr/>
          </p:nvSpPr>
          <p:spPr bwMode="ltGray">
            <a:xfrm>
              <a:off x="2238" y="3305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tint val="78824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6357950" y="347220"/>
            <a:ext cx="2596225" cy="6510780"/>
            <a:chOff x="3692" y="1092"/>
            <a:chExt cx="1380" cy="3089"/>
          </a:xfrm>
        </p:grpSpPr>
        <p:sp>
          <p:nvSpPr>
            <p:cNvPr id="685089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5090" name="AutoShape 34"/>
            <p:cNvSpPr>
              <a:spLocks noChangeArrowheads="1"/>
            </p:cNvSpPr>
            <p:nvPr/>
          </p:nvSpPr>
          <p:spPr bwMode="gray">
            <a:xfrm>
              <a:off x="3730" y="1533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5091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5092" name="AutoShape 36"/>
            <p:cNvSpPr>
              <a:spLocks noChangeArrowheads="1"/>
            </p:cNvSpPr>
            <p:nvPr/>
          </p:nvSpPr>
          <p:spPr bwMode="gray">
            <a:xfrm>
              <a:off x="3768" y="1533"/>
              <a:ext cx="1304" cy="9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" name="Group 37"/>
            <p:cNvGrpSpPr>
              <a:grpSpLocks/>
            </p:cNvGrpSpPr>
            <p:nvPr/>
          </p:nvGrpSpPr>
          <p:grpSpPr bwMode="auto">
            <a:xfrm>
              <a:off x="4299" y="1092"/>
              <a:ext cx="406" cy="426"/>
              <a:chOff x="1511" y="247"/>
              <a:chExt cx="670" cy="704"/>
            </a:xfrm>
          </p:grpSpPr>
          <p:sp>
            <p:nvSpPr>
              <p:cNvPr id="685094" name="Oval 38"/>
              <p:cNvSpPr>
                <a:spLocks noChangeArrowheads="1"/>
              </p:cNvSpPr>
              <p:nvPr/>
            </p:nvSpPr>
            <p:spPr bwMode="gray">
              <a:xfrm>
                <a:off x="1512" y="247"/>
                <a:ext cx="669" cy="669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685095" name="Oval 39"/>
              <p:cNvSpPr>
                <a:spLocks noChangeArrowheads="1"/>
              </p:cNvSpPr>
              <p:nvPr/>
            </p:nvSpPr>
            <p:spPr bwMode="gray">
              <a:xfrm>
                <a:off x="1512" y="303"/>
                <a:ext cx="647" cy="64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85096" name="Oval 40"/>
              <p:cNvSpPr>
                <a:spLocks noChangeArrowheads="1"/>
              </p:cNvSpPr>
              <p:nvPr/>
            </p:nvSpPr>
            <p:spPr bwMode="gray">
              <a:xfrm>
                <a:off x="1511" y="248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85097" name="Oval 41"/>
              <p:cNvSpPr>
                <a:spLocks noChangeArrowheads="1"/>
              </p:cNvSpPr>
              <p:nvPr/>
            </p:nvSpPr>
            <p:spPr bwMode="gray">
              <a:xfrm>
                <a:off x="1512" y="358"/>
                <a:ext cx="601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85098" name="Oval 42"/>
              <p:cNvSpPr>
                <a:spLocks noChangeArrowheads="1"/>
              </p:cNvSpPr>
              <p:nvPr/>
            </p:nvSpPr>
            <p:spPr bwMode="gray">
              <a:xfrm>
                <a:off x="1511" y="414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685099" name="Text Box 43"/>
            <p:cNvSpPr txBox="1">
              <a:spLocks noChangeArrowheads="1"/>
            </p:cNvSpPr>
            <p:nvPr/>
          </p:nvSpPr>
          <p:spPr bwMode="gray">
            <a:xfrm>
              <a:off x="4252" y="1354"/>
              <a:ext cx="98" cy="21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336699"/>
                </a:solidFill>
              </a:endParaRPr>
            </a:p>
          </p:txBody>
        </p:sp>
        <p:sp>
          <p:nvSpPr>
            <p:cNvPr id="685100" name="Text Box 44"/>
            <p:cNvSpPr txBox="1">
              <a:spLocks noChangeArrowheads="1"/>
            </p:cNvSpPr>
            <p:nvPr/>
          </p:nvSpPr>
          <p:spPr bwMode="gray">
            <a:xfrm>
              <a:off x="3768" y="1465"/>
              <a:ext cx="1296" cy="271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vl="0">
                <a:buFont typeface="Arial" pitchFamily="34" charset="0"/>
                <a:buChar char="•"/>
              </a:pPr>
              <a:r>
                <a:rPr lang="ru-RU" sz="2000" dirty="0" smtClean="0"/>
                <a:t> </a:t>
              </a:r>
              <a:r>
                <a:rPr lang="ru-RU" sz="2400" dirty="0" smtClean="0"/>
                <a:t>изучение научно-методической литературы;</a:t>
              </a:r>
            </a:p>
            <a:p>
              <a:pPr lvl="0">
                <a:buFont typeface="Arial" pitchFamily="34" charset="0"/>
                <a:buChar char="•"/>
              </a:pPr>
              <a:r>
                <a:rPr lang="ru-RU" sz="2400" dirty="0" smtClean="0"/>
                <a:t> изучение документации по результатам ГИА с 2010-2011учебного года.</a:t>
              </a:r>
            </a:p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en-US" sz="1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685101" name="AutoShape 45"/>
            <p:cNvSpPr>
              <a:spLocks noChangeArrowheads="1"/>
            </p:cNvSpPr>
            <p:nvPr/>
          </p:nvSpPr>
          <p:spPr bwMode="ltGray">
            <a:xfrm>
              <a:off x="3692" y="3363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chemeClr val="bg1">
                    <a:gamma/>
                    <a:shade val="75686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5102" name="AutoShape 46"/>
            <p:cNvSpPr>
              <a:spLocks noChangeArrowheads="1"/>
            </p:cNvSpPr>
            <p:nvPr/>
          </p:nvSpPr>
          <p:spPr bwMode="ltGray">
            <a:xfrm>
              <a:off x="3730" y="332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tint val="78824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8" name="Прямоугольник 47"/>
          <p:cNvSpPr/>
          <p:nvPr/>
        </p:nvSpPr>
        <p:spPr>
          <a:xfrm>
            <a:off x="500034" y="5357826"/>
            <a:ext cx="26432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Объект исследования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63" name="Заголовок 6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3428992" y="5357826"/>
            <a:ext cx="26432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Предмет исследования</a:t>
            </a:r>
            <a:endParaRPr lang="ru-RU" sz="24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3428992" y="1500174"/>
            <a:ext cx="28575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методы математической статистики и теории вероятностей</a:t>
            </a:r>
            <a:endParaRPr lang="ru-RU" sz="32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6429388" y="5500702"/>
            <a:ext cx="2387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Методы исследования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64" grpId="0"/>
      <p:bldP spid="66" grpId="0"/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50"/>
          <p:cNvSpPr>
            <a:spLocks noChangeArrowheads="1"/>
          </p:cNvSpPr>
          <p:nvPr/>
        </p:nvSpPr>
        <p:spPr bwMode="gray">
          <a:xfrm>
            <a:off x="500034" y="214290"/>
            <a:ext cx="8143932" cy="1357322"/>
          </a:xfrm>
          <a:prstGeom prst="hexagon">
            <a:avLst>
              <a:gd name="adj" fmla="val 28896"/>
              <a:gd name="vf" fmla="val 11547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gray">
          <a:xfrm>
            <a:off x="357158" y="1643050"/>
            <a:ext cx="8572560" cy="500066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0" scaled="0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Использование методов математической статистики в  исследованиях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85736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      </a:t>
            </a:r>
          </a:p>
          <a:p>
            <a:pPr>
              <a:buNone/>
            </a:pPr>
            <a:r>
              <a:rPr lang="ru-RU" sz="2000" dirty="0" smtClean="0"/>
              <a:t>                    Исходным понятием статистики является понятие совокупность, объединяющее обычно какое-либо множество испытуемых (учащихся) по одному или нескольким интересующим признакам.</a:t>
            </a:r>
          </a:p>
          <a:p>
            <a:pPr>
              <a:buNone/>
            </a:pPr>
            <a:r>
              <a:rPr lang="ru-RU" sz="2000" dirty="0" smtClean="0"/>
              <a:t>                    Главное требование к выделению изучаемой совокупности — это ее качественная однородность, например, по уровню знаний, росту, весу и другим признакам. </a:t>
            </a:r>
          </a:p>
          <a:p>
            <a:pPr>
              <a:buNone/>
            </a:pPr>
            <a:r>
              <a:rPr lang="ru-RU" sz="2000" dirty="0" smtClean="0"/>
              <a:t>                   Члены совокупности могут сравниваться между собой в отношении только того качества, которое становится предметом исследования.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r>
              <a:rPr lang="ru-RU" b="1" dirty="0" smtClean="0">
                <a:effectLst/>
              </a:rPr>
              <a:t>Описательная статистика</a:t>
            </a:r>
            <a:endParaRPr lang="en-US" sz="1600" b="1" dirty="0">
              <a:effectLst/>
            </a:endParaRPr>
          </a:p>
        </p:txBody>
      </p:sp>
      <p:sp>
        <p:nvSpPr>
          <p:cNvPr id="674819" name="AutoShape 3"/>
          <p:cNvSpPr>
            <a:spLocks noChangeArrowheads="1"/>
          </p:cNvSpPr>
          <p:nvPr/>
        </p:nvSpPr>
        <p:spPr bwMode="gray">
          <a:xfrm>
            <a:off x="2071670" y="2643182"/>
            <a:ext cx="5759450" cy="2638425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0099CC"/>
              </a:gs>
              <a:gs pos="100000">
                <a:srgbClr val="0099CC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674820" name="AutoShape 4"/>
          <p:cNvSpPr>
            <a:spLocks noChangeArrowheads="1"/>
          </p:cNvSpPr>
          <p:nvPr/>
        </p:nvSpPr>
        <p:spPr bwMode="gray">
          <a:xfrm>
            <a:off x="1214414" y="785794"/>
            <a:ext cx="6786610" cy="295276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buFontTx/>
              <a:buChar char="-"/>
            </a:pPr>
            <a:r>
              <a:rPr lang="ru-RU" sz="2000" dirty="0" smtClean="0">
                <a:solidFill>
                  <a:schemeClr val="bg1"/>
                </a:solidFill>
              </a:rPr>
              <a:t> это  </a:t>
            </a:r>
            <a:r>
              <a:rPr lang="ru-RU" sz="2400" dirty="0" smtClean="0">
                <a:solidFill>
                  <a:schemeClr val="bg1"/>
                </a:solidFill>
              </a:rPr>
              <a:t>статистика, предназначенная для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представления данных в удобном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виде и описания информации в терминах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математической статистики и теории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вероятностей</a:t>
            </a:r>
            <a:endParaRPr lang="en-US" sz="2400" b="1" dirty="0" smtClean="0">
              <a:solidFill>
                <a:srgbClr val="000000"/>
              </a:solidFill>
              <a:latin typeface="Verdana" pitchFamily="34" charset="0"/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3429000"/>
            <a:ext cx="2139980" cy="2100258"/>
            <a:chOff x="555" y="2823"/>
            <a:chExt cx="973" cy="1065"/>
          </a:xfrm>
        </p:grpSpPr>
        <p:pic>
          <p:nvPicPr>
            <p:cNvPr id="674822" name="Picture 6" descr="Picture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</p:spPr>
        </p:pic>
        <p:sp>
          <p:nvSpPr>
            <p:cNvPr id="674823" name="Oval 7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FF9900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4824" name="Oval 8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FF9900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4825" name="Oval 9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FF9900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674826" name="Picture 10" descr="Picture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</p:spPr>
        </p:pic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357290" y="5167313"/>
            <a:ext cx="1544638" cy="1690687"/>
            <a:chOff x="555" y="2823"/>
            <a:chExt cx="973" cy="1065"/>
          </a:xfrm>
        </p:grpSpPr>
        <p:pic>
          <p:nvPicPr>
            <p:cNvPr id="674829" name="Picture 13" descr="Picture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</p:spPr>
        </p:pic>
        <p:sp>
          <p:nvSpPr>
            <p:cNvPr id="674830" name="Oval 14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0EA00"/>
                </a:gs>
                <a:gs pos="100000">
                  <a:srgbClr val="F0EA00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4831" name="Oval 15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0EA00">
                    <a:alpha val="85001"/>
                  </a:srgbClr>
                </a:gs>
                <a:gs pos="100000">
                  <a:srgbClr val="F0EA00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4832" name="Oval 16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0EA00"/>
                </a:gs>
                <a:gs pos="100000">
                  <a:srgbClr val="F0EA00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674833" name="Picture 17" descr="Picture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</p:spPr>
        </p:pic>
      </p:grpSp>
      <p:sp>
        <p:nvSpPr>
          <p:cNvPr id="674834" name="Text Box 18"/>
          <p:cNvSpPr txBox="1">
            <a:spLocks noChangeArrowheads="1"/>
          </p:cNvSpPr>
          <p:nvPr/>
        </p:nvSpPr>
        <p:spPr bwMode="auto">
          <a:xfrm>
            <a:off x="1428728" y="5715016"/>
            <a:ext cx="141256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Verdana" pitchFamily="34" charset="0"/>
              </a:rPr>
              <a:t>минимум</a:t>
            </a:r>
            <a:endParaRPr lang="en-US" b="1" dirty="0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571736" y="3786190"/>
            <a:ext cx="1544638" cy="1690687"/>
            <a:chOff x="555" y="2823"/>
            <a:chExt cx="973" cy="1065"/>
          </a:xfrm>
        </p:grpSpPr>
        <p:pic>
          <p:nvPicPr>
            <p:cNvPr id="674836" name="Picture 20" descr="Picture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</p:spPr>
        </p:pic>
        <p:sp>
          <p:nvSpPr>
            <p:cNvPr id="674837" name="Oval 21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30C230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4838" name="Oval 22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30C230">
                    <a:alpha val="85001"/>
                  </a:srgbClr>
                </a:gs>
                <a:gs pos="100000">
                  <a:srgbClr val="30C230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4839" name="Oval 23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30C230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674840" name="Picture 24" descr="Picture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</p:spPr>
        </p:pic>
      </p:grpSp>
      <p:sp>
        <p:nvSpPr>
          <p:cNvPr id="674841" name="Text Box 25"/>
          <p:cNvSpPr txBox="1">
            <a:spLocks noChangeArrowheads="1"/>
          </p:cNvSpPr>
          <p:nvPr/>
        </p:nvSpPr>
        <p:spPr bwMode="auto">
          <a:xfrm>
            <a:off x="7429520" y="4357694"/>
            <a:ext cx="152638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Verdana" pitchFamily="34" charset="0"/>
              </a:rPr>
              <a:t>максимум</a:t>
            </a:r>
            <a:endParaRPr lang="en-US" b="1" dirty="0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3786182" y="5167313"/>
            <a:ext cx="1544638" cy="1690687"/>
            <a:chOff x="555" y="2823"/>
            <a:chExt cx="973" cy="1065"/>
          </a:xfrm>
        </p:grpSpPr>
        <p:pic>
          <p:nvPicPr>
            <p:cNvPr id="674843" name="Picture 27" descr="Picture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</p:spPr>
        </p:pic>
        <p:sp>
          <p:nvSpPr>
            <p:cNvPr id="674844" name="Oval 28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AE50E2"/>
                </a:gs>
                <a:gs pos="100000">
                  <a:srgbClr val="AE50E2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4845" name="Oval 29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AE50E2">
                    <a:alpha val="85001"/>
                  </a:srgbClr>
                </a:gs>
                <a:gs pos="100000">
                  <a:srgbClr val="AE50E2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4846" name="Oval 30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AE50E2"/>
                </a:gs>
                <a:gs pos="100000">
                  <a:srgbClr val="AE50E2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674847" name="Picture 31" descr="Picture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</p:spPr>
        </p:pic>
      </p:grpSp>
      <p:sp>
        <p:nvSpPr>
          <p:cNvPr id="674848" name="Text Box 32"/>
          <p:cNvSpPr txBox="1">
            <a:spLocks noChangeArrowheads="1"/>
          </p:cNvSpPr>
          <p:nvPr/>
        </p:nvSpPr>
        <p:spPr bwMode="auto">
          <a:xfrm>
            <a:off x="3786182" y="5572140"/>
            <a:ext cx="142876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Verdana" pitchFamily="34" charset="0"/>
              </a:rPr>
              <a:t>среднее значение</a:t>
            </a:r>
            <a:endParaRPr lang="en-US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0" y="3643314"/>
            <a:ext cx="20716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Описательные или дескриптивные статистики: </a:t>
            </a:r>
            <a:endParaRPr lang="ru-RU" b="1" dirty="0"/>
          </a:p>
        </p:txBody>
      </p:sp>
      <p:grpSp>
        <p:nvGrpSpPr>
          <p:cNvPr id="39" name="Group 12"/>
          <p:cNvGrpSpPr>
            <a:grpSpLocks/>
          </p:cNvGrpSpPr>
          <p:nvPr/>
        </p:nvGrpSpPr>
        <p:grpSpPr bwMode="auto">
          <a:xfrm>
            <a:off x="5214942" y="3929066"/>
            <a:ext cx="1544638" cy="1690687"/>
            <a:chOff x="555" y="2823"/>
            <a:chExt cx="973" cy="1065"/>
          </a:xfrm>
        </p:grpSpPr>
        <p:pic>
          <p:nvPicPr>
            <p:cNvPr id="40" name="Picture 13" descr="Picture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</p:spPr>
        </p:pic>
        <p:sp>
          <p:nvSpPr>
            <p:cNvPr id="41" name="Oval 14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0EA00"/>
                </a:gs>
                <a:gs pos="100000">
                  <a:srgbClr val="F0EA00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" name="Oval 15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0EA00">
                    <a:alpha val="85001"/>
                  </a:srgbClr>
                </a:gs>
                <a:gs pos="100000">
                  <a:srgbClr val="F0EA00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" name="Oval 16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0EA00"/>
                </a:gs>
                <a:gs pos="100000">
                  <a:srgbClr val="F0EA00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4" name="Picture 17" descr="Picture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</p:spPr>
        </p:pic>
      </p:grpSp>
      <p:grpSp>
        <p:nvGrpSpPr>
          <p:cNvPr id="45" name="Group 19"/>
          <p:cNvGrpSpPr>
            <a:grpSpLocks/>
          </p:cNvGrpSpPr>
          <p:nvPr/>
        </p:nvGrpSpPr>
        <p:grpSpPr bwMode="auto">
          <a:xfrm>
            <a:off x="6357950" y="5167313"/>
            <a:ext cx="1544638" cy="1690687"/>
            <a:chOff x="555" y="2823"/>
            <a:chExt cx="973" cy="1065"/>
          </a:xfrm>
        </p:grpSpPr>
        <p:pic>
          <p:nvPicPr>
            <p:cNvPr id="46" name="Picture 20" descr="Picture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</p:spPr>
        </p:pic>
        <p:sp>
          <p:nvSpPr>
            <p:cNvPr id="47" name="Oval 21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30C230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30C230">
                    <a:alpha val="85001"/>
                  </a:srgbClr>
                </a:gs>
                <a:gs pos="100000">
                  <a:srgbClr val="30C230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30C230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50" name="Picture 24" descr="Picture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</p:spPr>
        </p:pic>
      </p:grpSp>
      <p:grpSp>
        <p:nvGrpSpPr>
          <p:cNvPr id="51" name="Group 26"/>
          <p:cNvGrpSpPr>
            <a:grpSpLocks/>
          </p:cNvGrpSpPr>
          <p:nvPr/>
        </p:nvGrpSpPr>
        <p:grpSpPr bwMode="auto">
          <a:xfrm>
            <a:off x="7358082" y="3786190"/>
            <a:ext cx="1544638" cy="1690687"/>
            <a:chOff x="555" y="2823"/>
            <a:chExt cx="973" cy="1065"/>
          </a:xfrm>
        </p:grpSpPr>
        <p:pic>
          <p:nvPicPr>
            <p:cNvPr id="52" name="Picture 27" descr="Picture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</p:spPr>
        </p:pic>
        <p:sp>
          <p:nvSpPr>
            <p:cNvPr id="53" name="Oval 28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AE50E2"/>
                </a:gs>
                <a:gs pos="100000">
                  <a:srgbClr val="AE50E2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" name="Oval 29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AE50E2">
                    <a:alpha val="85001"/>
                  </a:srgbClr>
                </a:gs>
                <a:gs pos="100000">
                  <a:srgbClr val="AE50E2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" name="Oval 30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AE50E2"/>
                </a:gs>
                <a:gs pos="100000">
                  <a:srgbClr val="AE50E2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56" name="Picture 31" descr="Picture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</p:spPr>
        </p:pic>
      </p:grpSp>
      <p:sp>
        <p:nvSpPr>
          <p:cNvPr id="57" name="Прямоугольник 56"/>
          <p:cNvSpPr/>
          <p:nvPr/>
        </p:nvSpPr>
        <p:spPr>
          <a:xfrm>
            <a:off x="5214942" y="4214818"/>
            <a:ext cx="16430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Verdana" pitchFamily="34" charset="0"/>
              </a:rPr>
              <a:t>Относи-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  <a:latin typeface="Verdana" pitchFamily="34" charset="0"/>
              </a:rPr>
              <a:t>тельное</a:t>
            </a:r>
          </a:p>
          <a:p>
            <a:r>
              <a:rPr lang="ru-RU" b="1" dirty="0" smtClean="0">
                <a:solidFill>
                  <a:srgbClr val="000000"/>
                </a:solidFill>
                <a:latin typeface="Verdana" pitchFamily="34" charset="0"/>
              </a:rPr>
              <a:t>значение</a:t>
            </a:r>
            <a:endParaRPr lang="en-US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429388" y="5715016"/>
            <a:ext cx="13324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Verdana" pitchFamily="34" charset="0"/>
              </a:rPr>
              <a:t>медиана</a:t>
            </a:r>
            <a:endParaRPr lang="en-US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715272" y="4357694"/>
            <a:ext cx="849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Verdana" pitchFamily="34" charset="0"/>
              </a:rPr>
              <a:t>мода</a:t>
            </a:r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2643174" y="4357694"/>
            <a:ext cx="15263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Verdana" pitchFamily="34" charset="0"/>
              </a:rPr>
              <a:t>максимум</a:t>
            </a:r>
            <a:endParaRPr lang="en-US" b="1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7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4818" grpId="0"/>
      <p:bldP spid="674820" grpId="0" animBg="1"/>
      <p:bldP spid="674834" grpId="0"/>
      <p:bldP spid="674848" grpId="0"/>
      <p:bldP spid="33" grpId="0"/>
      <p:bldP spid="57" grpId="0"/>
      <p:bldP spid="58" grpId="0"/>
      <p:bldP spid="59" grpId="0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8"/>
          <p:cNvGrpSpPr>
            <a:grpSpLocks/>
          </p:cNvGrpSpPr>
          <p:nvPr/>
        </p:nvGrpSpPr>
        <p:grpSpPr bwMode="auto">
          <a:xfrm rot="10800000">
            <a:off x="714348" y="369170"/>
            <a:ext cx="7715303" cy="6488830"/>
            <a:chOff x="2208" y="1194"/>
            <a:chExt cx="1365" cy="2644"/>
          </a:xfrm>
        </p:grpSpPr>
        <p:sp>
          <p:nvSpPr>
            <p:cNvPr id="6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678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Oval 23"/>
            <p:cNvSpPr>
              <a:spLocks noChangeArrowheads="1"/>
            </p:cNvSpPr>
            <p:nvPr/>
          </p:nvSpPr>
          <p:spPr bwMode="gray">
            <a:xfrm>
              <a:off x="2663" y="1300"/>
              <a:ext cx="405" cy="212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ru-RU"/>
            </a:p>
          </p:txBody>
        </p:sp>
        <p:sp>
          <p:nvSpPr>
            <p:cNvPr id="11" name="Oval 24"/>
            <p:cNvSpPr>
              <a:spLocks noChangeArrowheads="1"/>
            </p:cNvSpPr>
            <p:nvPr/>
          </p:nvSpPr>
          <p:spPr bwMode="gray">
            <a:xfrm>
              <a:off x="2663" y="1335"/>
              <a:ext cx="392" cy="25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2" name="Oval 25"/>
            <p:cNvSpPr>
              <a:spLocks noChangeArrowheads="1"/>
            </p:cNvSpPr>
            <p:nvPr/>
          </p:nvSpPr>
          <p:spPr bwMode="gray">
            <a:xfrm>
              <a:off x="2698" y="1335"/>
              <a:ext cx="327" cy="20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3" name="Oval 26"/>
            <p:cNvSpPr>
              <a:spLocks noChangeArrowheads="1"/>
            </p:cNvSpPr>
            <p:nvPr/>
          </p:nvSpPr>
          <p:spPr bwMode="gray">
            <a:xfrm>
              <a:off x="2663" y="1335"/>
              <a:ext cx="364" cy="18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4" name="Oval 27"/>
            <p:cNvSpPr>
              <a:spLocks noChangeArrowheads="1"/>
            </p:cNvSpPr>
            <p:nvPr/>
          </p:nvSpPr>
          <p:spPr bwMode="gray">
            <a:xfrm>
              <a:off x="2698" y="1364"/>
              <a:ext cx="323" cy="12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5" name="Text Box 28"/>
            <p:cNvSpPr txBox="1">
              <a:spLocks noChangeArrowheads="1"/>
            </p:cNvSpPr>
            <p:nvPr/>
          </p:nvSpPr>
          <p:spPr bwMode="gray">
            <a:xfrm>
              <a:off x="2733" y="1194"/>
              <a:ext cx="91" cy="21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336699"/>
                </a:solidFill>
              </a:endParaRPr>
            </a:p>
          </p:txBody>
        </p:sp>
        <p:sp>
          <p:nvSpPr>
            <p:cNvPr id="16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10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ru-RU" sz="1400" dirty="0">
                <a:solidFill>
                  <a:srgbClr val="000000"/>
                </a:solidFill>
                <a:latin typeface="Verdana" pitchFamily="34" charset="0"/>
              </a:endParaRPr>
            </a:p>
            <a:p>
              <a:pPr algn="l"/>
              <a:endParaRPr lang="en-US" sz="1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7" name="AutoShape 30"/>
            <p:cNvSpPr>
              <a:spLocks noChangeArrowheads="1"/>
            </p:cNvSpPr>
            <p:nvPr/>
          </p:nvSpPr>
          <p:spPr bwMode="lt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chemeClr val="bg1">
                    <a:gamma/>
                    <a:shade val="75686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AutoShape 31"/>
            <p:cNvSpPr>
              <a:spLocks noChangeArrowheads="1"/>
            </p:cNvSpPr>
            <p:nvPr/>
          </p:nvSpPr>
          <p:spPr bwMode="ltGray">
            <a:xfrm>
              <a:off x="2238" y="3348"/>
              <a:ext cx="1304" cy="40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tint val="78824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714380"/>
          </a:xfrm>
        </p:spPr>
        <p:txBody>
          <a:bodyPr/>
          <a:lstStyle/>
          <a:p>
            <a:r>
              <a:rPr lang="ru-RU" sz="2400" b="1" dirty="0" smtClean="0"/>
              <a:t>Сравнение статистических данных </a:t>
            </a:r>
            <a:br>
              <a:rPr lang="ru-RU" sz="2400" b="1" dirty="0" smtClean="0"/>
            </a:br>
            <a:r>
              <a:rPr lang="ru-RU" sz="2400" b="1" dirty="0" smtClean="0"/>
              <a:t>(по баллам)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1857364"/>
          <a:ext cx="6096000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511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2010-2011г.г.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2011-2012 г.г.</a:t>
                      </a:r>
                      <a:endParaRPr lang="ru-RU" dirty="0"/>
                    </a:p>
                  </a:txBody>
                  <a:tcPr/>
                </a:tc>
              </a:tr>
              <a:tr h="614544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Относительное значение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614544"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Максимальное значение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/>
                </a:tc>
              </a:tr>
              <a:tr h="614544">
                <a:tc>
                  <a:txBody>
                    <a:bodyPr/>
                    <a:lstStyle/>
                    <a:p>
                      <a:r>
                        <a:rPr lang="ru-RU" dirty="0" smtClean="0"/>
                        <a:t>Минимальное значение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</a:tr>
              <a:tr h="351168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20,4</a:t>
                      </a:r>
                      <a:endParaRPr lang="ru-RU" dirty="0"/>
                    </a:p>
                  </a:txBody>
                  <a:tcPr/>
                </a:tc>
              </a:tr>
              <a:tr h="351168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Средняя оценка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4,7</a:t>
                      </a:r>
                      <a:endParaRPr lang="ru-RU" dirty="0"/>
                    </a:p>
                  </a:txBody>
                  <a:tcPr/>
                </a:tc>
              </a:tr>
              <a:tr h="351168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Размах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</a:tr>
              <a:tr h="351168">
                <a:tc>
                  <a:txBody>
                    <a:bodyPr/>
                    <a:lstStyle/>
                    <a:p>
                      <a:r>
                        <a:rPr lang="ru-RU" dirty="0" smtClean="0"/>
                        <a:t>мода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</a:tr>
              <a:tr h="351168">
                <a:tc>
                  <a:txBody>
                    <a:bodyPr/>
                    <a:lstStyle/>
                    <a:p>
                      <a:r>
                        <a:rPr lang="ru-RU" dirty="0" smtClean="0"/>
                        <a:t>медиана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21,5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357158" y="1357298"/>
            <a:ext cx="8572560" cy="528641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0" scaled="0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4" name="AutoShape 50"/>
          <p:cNvSpPr>
            <a:spLocks noChangeArrowheads="1"/>
          </p:cNvSpPr>
          <p:nvPr/>
        </p:nvSpPr>
        <p:spPr bwMode="gray">
          <a:xfrm>
            <a:off x="500034" y="214290"/>
            <a:ext cx="8143932" cy="785818"/>
          </a:xfrm>
          <a:prstGeom prst="hexagon">
            <a:avLst>
              <a:gd name="adj" fmla="val 28896"/>
              <a:gd name="vf" fmla="val 115470"/>
            </a:avLst>
          </a:prstGeom>
          <a:gradFill rotWithShape="1">
            <a:gsLst>
              <a:gs pos="0">
                <a:srgbClr val="FFFF0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85818"/>
          </a:xfrm>
        </p:spPr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00174"/>
            <a:ext cx="7572428" cy="485778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</a:t>
            </a:r>
            <a:r>
              <a:rPr lang="ru-RU" sz="2800" dirty="0" smtClean="0"/>
              <a:t>Проведенные статистические исследования  прогнозируют результаты ГИА в нынешнем учебном  году. По статистике ожидается положительный результат, который во многом зависит  и от серьезной подготовки учащихся к экзаменам. Высока вероятность  успешно сдать экзамен по математике в форме ГИА  в 2012-2013 учебного года. 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57562"/>
            <a:ext cx="9144000" cy="762000"/>
          </a:xfrm>
        </p:spPr>
        <p:txBody>
          <a:bodyPr/>
          <a:lstStyle/>
          <a:p>
            <a:r>
              <a:rPr lang="ru-RU" b="1" dirty="0">
                <a:solidFill>
                  <a:srgbClr val="00B050"/>
                </a:solidFill>
                <a:effectLst/>
              </a:rPr>
              <a:t>До свидания!</a:t>
            </a:r>
            <a:endParaRPr lang="en-US" b="1" dirty="0">
              <a:solidFill>
                <a:srgbClr val="00B050"/>
              </a:solidFill>
              <a:effectLst/>
            </a:endParaRPr>
          </a:p>
        </p:txBody>
      </p:sp>
      <p:sp>
        <p:nvSpPr>
          <p:cNvPr id="711683" name="WordArt 3"/>
          <p:cNvSpPr>
            <a:spLocks noChangeArrowheads="1" noChangeShapeType="1" noTextEdit="1"/>
          </p:cNvSpPr>
          <p:nvPr/>
        </p:nvSpPr>
        <p:spPr bwMode="gray">
          <a:xfrm>
            <a:off x="214282" y="928670"/>
            <a:ext cx="8715436" cy="200343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</a:rPr>
              <a:t>Спасибо за 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</a:rPr>
              <a:t> внимание!</a:t>
            </a:r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FFC000"/>
              </a:solidFill>
              <a:latin typeface="Impac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564357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Отдельное спасибо </a:t>
            </a:r>
            <a:r>
              <a:rPr lang="ru-RU" dirty="0" err="1" smtClean="0"/>
              <a:t>Альфие</a:t>
            </a:r>
            <a:r>
              <a:rPr lang="ru-RU" dirty="0" smtClean="0"/>
              <a:t> </a:t>
            </a:r>
            <a:r>
              <a:rPr lang="ru-RU" dirty="0" err="1" smtClean="0"/>
              <a:t>Мунировне</a:t>
            </a:r>
            <a:r>
              <a:rPr lang="ru-RU" dirty="0" smtClean="0"/>
              <a:t> за предоставленную информацию о результатах сдачи ГИА.</a:t>
            </a:r>
          </a:p>
        </p:txBody>
      </p:sp>
      <p:pic>
        <p:nvPicPr>
          <p:cNvPr id="1026" name="Рисунок 8" descr="7F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857760"/>
            <a:ext cx="170498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1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1682" grpId="0"/>
      <p:bldP spid="711683" grpId="0"/>
      <p:bldP spid="5" grpId="0"/>
    </p:bldLst>
  </p:timing>
</p:sld>
</file>

<file path=ppt/theme/theme1.xml><?xml version="1.0" encoding="utf-8"?>
<a:theme xmlns:a="http://schemas.openxmlformats.org/drawingml/2006/main" name="Тема2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239</TotalTime>
  <Words>351</Words>
  <PresentationFormat>Экран (4:3)</PresentationFormat>
  <Paragraphs>111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Тема2</vt:lpstr>
      <vt:lpstr>Слайд 1</vt:lpstr>
      <vt:lpstr>Слайд 2</vt:lpstr>
      <vt:lpstr>Слайд 3</vt:lpstr>
      <vt:lpstr> Использование методов математической статистики в  исследованиях </vt:lpstr>
      <vt:lpstr>Описательная статистика</vt:lpstr>
      <vt:lpstr>Сравнение статистических данных  (по баллам)</vt:lpstr>
      <vt:lpstr>ВЫВОД:</vt:lpstr>
      <vt:lpstr>До свидания!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Элементы статистики и теории вероятностей в  результатах  ГИА по математике  Исследовательская работа (проект)   </dc:title>
  <dc:creator>User</dc:creator>
  <cp:lastModifiedBy>User</cp:lastModifiedBy>
  <cp:revision>29</cp:revision>
  <dcterms:created xsi:type="dcterms:W3CDTF">2013-05-11T10:06:58Z</dcterms:created>
  <dcterms:modified xsi:type="dcterms:W3CDTF">2013-05-12T16:11:54Z</dcterms:modified>
</cp:coreProperties>
</file>