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9" r:id="rId3"/>
    <p:sldId id="281" r:id="rId4"/>
    <p:sldId id="282" r:id="rId5"/>
    <p:sldId id="283" r:id="rId6"/>
    <p:sldId id="284" r:id="rId7"/>
    <p:sldId id="257" r:id="rId8"/>
    <p:sldId id="258" r:id="rId9"/>
    <p:sldId id="259" r:id="rId10"/>
    <p:sldId id="273" r:id="rId11"/>
    <p:sldId id="260" r:id="rId12"/>
    <p:sldId id="270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5" r:id="rId23"/>
    <p:sldId id="286" r:id="rId24"/>
    <p:sldId id="287" r:id="rId25"/>
    <p:sldId id="288" r:id="rId26"/>
    <p:sldId id="289" r:id="rId27"/>
    <p:sldId id="290" r:id="rId28"/>
    <p:sldId id="29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915276" cy="3643338"/>
          </a:xfrm>
        </p:spPr>
        <p:txBody>
          <a:bodyPr/>
          <a:lstStyle/>
          <a:p>
            <a:r>
              <a:rPr lang="ru-RU" b="1" dirty="0" smtClean="0"/>
              <a:t>ЕГЭ по математике 2014 тематика задач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500562" y="4963081"/>
            <a:ext cx="41434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Романенко Елена Леонидовна</a:t>
            </a:r>
          </a:p>
          <a:p>
            <a:pPr algn="r">
              <a:buNone/>
            </a:pPr>
            <a:endParaRPr lang="ru-RU" sz="2000" dirty="0" smtClean="0"/>
          </a:p>
          <a:p>
            <a:pPr algn="r">
              <a:buNone/>
            </a:pPr>
            <a:r>
              <a:rPr lang="ru-RU" sz="2000" dirty="0" smtClean="0"/>
              <a:t>МБОУ СОШ № 33</a:t>
            </a:r>
          </a:p>
          <a:p>
            <a:pPr algn="r">
              <a:buNone/>
            </a:pPr>
            <a:r>
              <a:rPr lang="ru-RU" sz="2000" dirty="0" smtClean="0"/>
              <a:t> г. Архангельск</a:t>
            </a:r>
            <a:endParaRPr lang="ru-RU" sz="2000" dirty="0"/>
          </a:p>
        </p:txBody>
      </p:sp>
      <p:pic>
        <p:nvPicPr>
          <p:cNvPr id="7" name="Picture 2" descr="C:\Users\R^R\Desktop\с флешки ЛЕны\45165879_matemati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999600"/>
            <a:ext cx="3142800" cy="2514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5181616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B4</a:t>
            </a:r>
            <a:r>
              <a:rPr lang="ru-RU" sz="3200" dirty="0" smtClean="0"/>
              <a:t> </a:t>
            </a:r>
            <a:r>
              <a:rPr lang="ru-RU" sz="2800" b="1" dirty="0" smtClean="0"/>
              <a:t>— </a:t>
            </a:r>
            <a:r>
              <a:rPr lang="ru-RU" sz="3200" dirty="0" smtClean="0"/>
              <a:t>       Уметь </a:t>
            </a:r>
            <a:r>
              <a:rPr lang="ru-RU" sz="3200" dirty="0" smtClean="0"/>
              <a:t>использовать                 приобретённые знания и умения в практической </a:t>
            </a:r>
            <a:r>
              <a:rPr lang="ru-RU" sz="3200" dirty="0" smtClean="0"/>
              <a:t>деятельности </a:t>
            </a:r>
            <a:r>
              <a:rPr lang="ru-RU" sz="3200" dirty="0" smtClean="0"/>
              <a:t>и                </a:t>
            </a:r>
            <a:r>
              <a:rPr lang="ru-RU" sz="3200" dirty="0" smtClean="0"/>
              <a:t>повседневной жизни</a:t>
            </a:r>
          </a:p>
          <a:p>
            <a:pPr algn="ctr">
              <a:buNone/>
            </a:pPr>
            <a:r>
              <a:rPr lang="ru-RU" sz="3200" dirty="0" smtClean="0"/>
              <a:t> (извлекать информацию, представленную в таблицах).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5583254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200" b="1" dirty="0" smtClean="0">
                <a:solidFill>
                  <a:schemeClr val="accent1"/>
                </a:solidFill>
                <a:latin typeface="+mn-lt"/>
              </a:rPr>
              <a:t>B5</a:t>
            </a:r>
            <a:r>
              <a:rPr lang="ru-RU" sz="2800" b="1" dirty="0" smtClean="0"/>
              <a:t>— 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Решать планиметрические задачи на нахождение геометрических величин (длин, углов, площадей).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	Вычислять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значения числовых и буквенных выражений, осуществляя необходимые подстановки и преобразования. 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	Проводить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по известным формулам и правилам преобразования буквенных выражений, включающих степени, радикалы, логарифмы и тригонометрические функции. 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86808" cy="578647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B6</a:t>
            </a:r>
            <a:r>
              <a:rPr lang="ru-RU" dirty="0" smtClean="0"/>
              <a:t> </a:t>
            </a:r>
            <a:r>
              <a:rPr lang="ru-RU" sz="2800" b="1" dirty="0" smtClean="0"/>
              <a:t>— </a:t>
            </a:r>
            <a:r>
              <a:rPr lang="ru-RU" dirty="0" smtClean="0"/>
              <a:t> </a:t>
            </a:r>
            <a:r>
              <a:rPr lang="ru-RU" sz="4000" dirty="0" smtClean="0"/>
              <a:t>Моделировать реальные    ситуации на языке теории   вероятностей и статистики, вычислять в простейших случаях        вероятности событий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chemeClr val="accent1"/>
                </a:solidFill>
              </a:rPr>
              <a:t>B7</a:t>
            </a:r>
            <a:r>
              <a:rPr lang="ru-RU" b="1" dirty="0" smtClean="0"/>
              <a:t> </a:t>
            </a:r>
            <a:r>
              <a:rPr lang="ru-RU" sz="2800" b="1" dirty="0" smtClean="0"/>
              <a:t>— </a:t>
            </a:r>
            <a:r>
              <a:rPr lang="ru-RU" dirty="0" smtClean="0"/>
              <a:t>Решать рациональные, иррациональные, показательные, тригонометрические и логарифмические уравнения, их системы</a:t>
            </a:r>
            <a:r>
              <a:rPr lang="ru-RU" i="1" dirty="0" smtClean="0"/>
              <a:t>. Уравнения </a:t>
            </a:r>
            <a:r>
              <a:rPr lang="ru-RU" i="1" u="sng" dirty="0" smtClean="0"/>
              <a:t>ВСЕХ возможных типов </a:t>
            </a:r>
            <a:r>
              <a:rPr lang="ru-RU" i="1" dirty="0" smtClean="0"/>
              <a:t>– квадратные, рациональные, показательные, логарифмические, тригонометрические, иррациональные, основные приемы решения уравнений.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1816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B8</a:t>
            </a:r>
            <a:r>
              <a:rPr lang="ru-RU" b="1" dirty="0" smtClean="0"/>
              <a:t> </a:t>
            </a:r>
            <a:r>
              <a:rPr lang="ru-RU" sz="2800" b="1" dirty="0" smtClean="0"/>
              <a:t>— </a:t>
            </a:r>
            <a:r>
              <a:rPr lang="ru-RU" b="1" dirty="0" smtClean="0"/>
              <a:t> </a:t>
            </a:r>
            <a:r>
              <a:rPr lang="ru-RU" dirty="0" smtClean="0"/>
              <a:t>Решать планиметрические задачи на нахождение геометрических величин (длин, углов, площадей).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Моделировать</a:t>
            </a:r>
            <a:r>
              <a:rPr lang="ru-RU" dirty="0" smtClean="0"/>
              <a:t> реальные ситуации на языке геометрии;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Исследовать</a:t>
            </a:r>
            <a:r>
              <a:rPr lang="ru-RU" dirty="0" smtClean="0"/>
              <a:t> построенные модели с</a:t>
            </a:r>
          </a:p>
          <a:p>
            <a:pPr>
              <a:buNone/>
            </a:pPr>
            <a:r>
              <a:rPr lang="ru-RU" dirty="0" smtClean="0"/>
              <a:t>   использованием  геометрических понятий и теорем, аппарата алгебры;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Решать практические задачи</a:t>
            </a:r>
            <a:r>
              <a:rPr lang="ru-RU" dirty="0" smtClean="0"/>
              <a:t>, связанные с нахождением геометрических величин.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253054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accent1"/>
                </a:solidFill>
              </a:rPr>
              <a:t>B9 </a:t>
            </a:r>
            <a:r>
              <a:rPr lang="ru-RU" sz="2800" b="1" dirty="0" smtClean="0"/>
              <a:t>— </a:t>
            </a:r>
            <a:r>
              <a:rPr lang="ru-RU" dirty="0" smtClean="0"/>
              <a:t> Определять значение функции по значению аргумента при различных способах задания функции; описывать по графику  свойства функции, находить по графику функции наибольшее и наименьшее значения. </a:t>
            </a:r>
          </a:p>
          <a:p>
            <a:pPr lvl="0">
              <a:buNone/>
            </a:pPr>
            <a:r>
              <a:rPr lang="ru-RU" dirty="0" smtClean="0"/>
              <a:t>   </a:t>
            </a:r>
            <a:r>
              <a:rPr lang="ru-RU" dirty="0" smtClean="0"/>
              <a:t>		Вычислять </a:t>
            </a:r>
            <a:r>
              <a:rPr lang="ru-RU" dirty="0" smtClean="0"/>
              <a:t>производные и первообразные элементарных функций. </a:t>
            </a:r>
          </a:p>
          <a:p>
            <a:pPr lvl="0">
              <a:buNone/>
            </a:pPr>
            <a:r>
              <a:rPr lang="ru-RU" dirty="0" smtClean="0"/>
              <a:t>   </a:t>
            </a:r>
            <a:r>
              <a:rPr lang="ru-RU" dirty="0" smtClean="0"/>
              <a:t>		Исследовать </a:t>
            </a:r>
            <a:r>
              <a:rPr lang="ru-RU" dirty="0" smtClean="0"/>
              <a:t>в простейших случаях функции на монотонность, находить наибольшее и наименьшее значения функции.</a:t>
            </a:r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38912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B10 ( аналогично B13) </a:t>
            </a:r>
            <a:r>
              <a:rPr lang="ru-RU" sz="2800" b="1" dirty="0" smtClean="0"/>
              <a:t>— </a:t>
            </a:r>
            <a:r>
              <a:rPr lang="ru-RU" sz="3200" dirty="0" smtClean="0"/>
              <a:t>Решать простейшие стереометрические задачи на нахождение геометрических величин (длин, углов, площадей, объемов).</a:t>
            </a:r>
          </a:p>
          <a:p>
            <a:pPr>
              <a:buNone/>
            </a:pPr>
            <a:r>
              <a:rPr lang="ru-RU" sz="3200" dirty="0" smtClean="0"/>
              <a:t>   </a:t>
            </a:r>
          </a:p>
          <a:p>
            <a:pPr>
              <a:buNone/>
            </a:pPr>
            <a:r>
              <a:rPr lang="ru-RU" sz="3200" dirty="0" smtClean="0"/>
              <a:t>   Использовать при решении стереометрических задач планиметрические факты и методы.</a:t>
            </a:r>
            <a:r>
              <a:rPr lang="ru-RU" sz="3200" i="1" dirty="0" smtClean="0"/>
              <a:t> 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38912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B11</a:t>
            </a:r>
            <a:r>
              <a:rPr lang="ru-RU" b="1" dirty="0" smtClean="0"/>
              <a:t> </a:t>
            </a:r>
            <a:r>
              <a:rPr lang="ru-RU" sz="3200" b="1" dirty="0" smtClean="0"/>
              <a:t>– </a:t>
            </a:r>
            <a:r>
              <a:rPr lang="ru-RU" sz="3200" dirty="0" smtClean="0"/>
              <a:t>Уметь проводить по известным формулам и правилам вычисления и преобразования тригонометрических выражений. </a:t>
            </a:r>
          </a:p>
          <a:p>
            <a:pPr>
              <a:buNone/>
            </a:pPr>
            <a:r>
              <a:rPr lang="ru-RU" sz="3200" dirty="0" smtClean="0"/>
              <a:t>   Осуществлять необходимые подстановки. </a:t>
            </a:r>
          </a:p>
          <a:p>
            <a:pPr>
              <a:buNone/>
            </a:pPr>
            <a:r>
              <a:rPr lang="ru-RU" sz="3200" dirty="0" smtClean="0"/>
              <a:t>   Выполнять арифметические действия.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58204" cy="518161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B12</a:t>
            </a:r>
            <a:r>
              <a:rPr lang="ru-RU" b="1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/>
              <a:t>— </a:t>
            </a:r>
            <a:r>
              <a:rPr lang="ru-RU" sz="3200" dirty="0" smtClean="0"/>
              <a:t>Описывать с помощью функций различные реальные зависимости между величинами и интерпретировать их графики; извлекать информацию. </a:t>
            </a:r>
          </a:p>
          <a:p>
            <a:pPr>
              <a:buNone/>
            </a:pPr>
            <a:r>
              <a:rPr lang="ru-RU" sz="3200" dirty="0" smtClean="0"/>
              <a:t>   </a:t>
            </a:r>
            <a:r>
              <a:rPr lang="ru-RU" sz="3200" dirty="0" smtClean="0"/>
              <a:t>	Решать </a:t>
            </a:r>
            <a:r>
              <a:rPr lang="ru-RU" sz="3200" dirty="0" smtClean="0"/>
              <a:t>прикладные задачи, в том числе социально-экономического и физического характера, на наибольшие и наименьшие значения, на нахождение скорости и ускорения.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186766" cy="5253054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chemeClr val="accent1"/>
                </a:solidFill>
              </a:rPr>
              <a:t>B14</a:t>
            </a:r>
            <a:r>
              <a:rPr lang="ru-RU" b="1" dirty="0" smtClean="0"/>
              <a:t> </a:t>
            </a:r>
            <a:r>
              <a:rPr lang="ru-RU" sz="2800" b="1" dirty="0" smtClean="0"/>
              <a:t>— </a:t>
            </a:r>
            <a:r>
              <a:rPr lang="ru-RU" b="1" i="1" dirty="0" smtClean="0"/>
              <a:t> </a:t>
            </a:r>
            <a:r>
              <a:rPr lang="ru-RU" sz="3200" dirty="0" smtClean="0"/>
              <a:t>Моделировать реальные ситуации  на языке алгебры, составлять уравнения и неравенства по условию задачи;</a:t>
            </a:r>
          </a:p>
          <a:p>
            <a:pPr lvl="0">
              <a:buNone/>
            </a:pPr>
            <a:r>
              <a:rPr lang="ru-RU" sz="3200" dirty="0" smtClean="0"/>
              <a:t>  </a:t>
            </a:r>
            <a:r>
              <a:rPr lang="ru-RU" sz="3200" dirty="0" smtClean="0"/>
              <a:t>		      Исследовать </a:t>
            </a:r>
            <a:r>
              <a:rPr lang="ru-RU" sz="3200" dirty="0" smtClean="0"/>
              <a:t>построенные модели с использованием аппарата алгебры.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75724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Математика уступает свои крепости лишь сильным и смелым</a:t>
            </a:r>
          </a:p>
          <a:p>
            <a:endParaRPr lang="ru-RU" sz="44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/>
            <a:r>
              <a:rPr lang="ru-RU" sz="44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А. П. </a:t>
            </a:r>
            <a:r>
              <a:rPr lang="ru-RU" sz="44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Конфорович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" name="Picture 3" descr="C:\Users\R^R\Desktop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4510094"/>
            <a:ext cx="2357451" cy="222274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4389120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chemeClr val="accent1"/>
                </a:solidFill>
              </a:rPr>
              <a:t>B15</a:t>
            </a:r>
            <a:r>
              <a:rPr lang="ru-RU" sz="3200" b="1" dirty="0" smtClean="0"/>
              <a:t>— </a:t>
            </a:r>
            <a:r>
              <a:rPr lang="ru-RU" sz="3200" dirty="0" smtClean="0"/>
              <a:t>Вычислять производные и          первообразные элементарных функций. </a:t>
            </a:r>
          </a:p>
          <a:p>
            <a:pPr lvl="0">
              <a:buNone/>
            </a:pPr>
            <a:r>
              <a:rPr lang="ru-RU" sz="3200" dirty="0" smtClean="0"/>
              <a:t>   </a:t>
            </a:r>
          </a:p>
          <a:p>
            <a:pPr lvl="0">
              <a:buNone/>
            </a:pPr>
            <a:r>
              <a:rPr lang="ru-RU" sz="3200" dirty="0" smtClean="0"/>
              <a:t>   </a:t>
            </a:r>
            <a:r>
              <a:rPr lang="ru-RU" sz="3200" dirty="0" smtClean="0"/>
              <a:t>	    Исследовать </a:t>
            </a:r>
            <a:r>
              <a:rPr lang="ru-RU" sz="3200" dirty="0" smtClean="0"/>
              <a:t>в простейших случаях функции на монотонность, находить наибольшее и наименьшее значения функции.</a:t>
            </a:r>
            <a:r>
              <a:rPr lang="ru-RU" sz="3200" i="1" dirty="0" smtClean="0"/>
              <a:t> 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67487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i="1" dirty="0" smtClean="0">
                <a:solidFill>
                  <a:schemeClr val="accent1"/>
                </a:solidFill>
              </a:rPr>
              <a:t>Часть С</a:t>
            </a:r>
          </a:p>
          <a:p>
            <a:pPr lvl="0"/>
            <a:r>
              <a:rPr lang="ru-RU" sz="3200" b="1" dirty="0" smtClean="0">
                <a:solidFill>
                  <a:schemeClr val="accent1"/>
                </a:solidFill>
              </a:rPr>
              <a:t>С1</a:t>
            </a:r>
            <a:r>
              <a:rPr lang="ru-RU" sz="2800" b="1" dirty="0" smtClean="0"/>
              <a:t> —  </a:t>
            </a:r>
            <a:r>
              <a:rPr lang="ru-RU" sz="2800" dirty="0" smtClean="0"/>
              <a:t>Решать рациональные, иррациональные, показательные, тригонометрические и логарифмические уравнения, их системы. </a:t>
            </a:r>
            <a:r>
              <a:rPr lang="ru-RU" sz="2800" dirty="0" smtClean="0"/>
              <a:t>	Решать </a:t>
            </a:r>
            <a:r>
              <a:rPr lang="ru-RU" sz="2800" dirty="0" smtClean="0"/>
              <a:t>уравнения, простейшие системы уравнений, используя свойства функций и их графиков.</a:t>
            </a:r>
          </a:p>
          <a:p>
            <a:pPr lvl="0">
              <a:buNone/>
            </a:pPr>
            <a:r>
              <a:rPr lang="ru-RU" sz="2800" dirty="0" smtClean="0"/>
              <a:t>   </a:t>
            </a:r>
            <a:r>
              <a:rPr lang="ru-RU" sz="2800" dirty="0" smtClean="0"/>
              <a:t>		Решать </a:t>
            </a:r>
            <a:r>
              <a:rPr lang="ru-RU" sz="2800" dirty="0" smtClean="0"/>
              <a:t>рациональные, показательные и логарифмические неравенства, их системы.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accent1"/>
                </a:solidFill>
              </a:rPr>
              <a:t>С2 </a:t>
            </a:r>
            <a:r>
              <a:rPr lang="ru-RU" b="1" dirty="0" smtClean="0"/>
              <a:t>— </a:t>
            </a:r>
            <a:r>
              <a:rPr lang="ru-RU" dirty="0" smtClean="0"/>
              <a:t>Решать стереометрические задачи на нахождение геометрических величин (длин, углов, площадей, объемов); использовать при решении стереометрических задач планиметрические факты и методы. </a:t>
            </a:r>
          </a:p>
          <a:p>
            <a:pPr lvl="0">
              <a:buNone/>
            </a:pPr>
            <a:r>
              <a:rPr lang="ru-RU" dirty="0" smtClean="0"/>
              <a:t>    </a:t>
            </a:r>
            <a:r>
              <a:rPr lang="ru-RU" dirty="0" smtClean="0"/>
              <a:t>	   Определять </a:t>
            </a:r>
            <a:r>
              <a:rPr lang="ru-RU" dirty="0" smtClean="0"/>
              <a:t>координаты точки; проводить операции над векторами, вычислять длину и координаты вектора, угол между векторами.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229600" cy="4389120"/>
          </a:xfrm>
        </p:spPr>
        <p:txBody>
          <a:bodyPr/>
          <a:lstStyle/>
          <a:p>
            <a:pPr lvl="0"/>
            <a:r>
              <a:rPr lang="ru-RU" sz="3200" b="1" dirty="0" smtClean="0">
                <a:solidFill>
                  <a:schemeClr val="accent1"/>
                </a:solidFill>
              </a:rPr>
              <a:t>С3  </a:t>
            </a:r>
            <a:r>
              <a:rPr lang="ru-RU" b="1" dirty="0" smtClean="0"/>
              <a:t>-</a:t>
            </a:r>
            <a:r>
              <a:rPr lang="ru-RU" sz="2800" b="1" dirty="0" smtClean="0"/>
              <a:t>   </a:t>
            </a:r>
            <a:r>
              <a:rPr lang="ru-RU" sz="2800" dirty="0" smtClean="0"/>
              <a:t>Решать рациональные,   показательные и    логарифмические   неравенства, их системы</a:t>
            </a:r>
            <a:r>
              <a:rPr lang="ru-RU" sz="3600" dirty="0" smtClean="0"/>
              <a:t>. </a:t>
            </a:r>
          </a:p>
          <a:p>
            <a:r>
              <a:rPr lang="ru-RU" sz="3600" b="1" dirty="0" smtClean="0">
                <a:solidFill>
                  <a:schemeClr val="accent1"/>
                </a:solidFill>
              </a:rPr>
              <a:t>С4</a:t>
            </a:r>
            <a:r>
              <a:rPr lang="ru-RU" sz="3600" b="1" dirty="0" smtClean="0"/>
              <a:t> -  </a:t>
            </a:r>
            <a:r>
              <a:rPr lang="ru-RU" sz="2800" dirty="0" smtClean="0"/>
              <a:t>Решать планиметрические задачи на   нахождение геометрических величин                     (длин, углов, площадей).</a:t>
            </a:r>
            <a:r>
              <a:rPr lang="ru-RU" sz="3600" dirty="0" smtClean="0"/>
              <a:t> </a:t>
            </a:r>
            <a:endParaRPr lang="ru-RU" sz="36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/>
                </a:solidFill>
              </a:rPr>
              <a:t>С5</a:t>
            </a:r>
            <a:r>
              <a:rPr lang="ru-RU" sz="2800" b="1" dirty="0" smtClean="0"/>
              <a:t> — </a:t>
            </a:r>
            <a:r>
              <a:rPr lang="ru-RU" sz="2800" dirty="0" smtClean="0"/>
              <a:t>Решать рациональные, иррациональные, показательные, тригонометрические и логарифмические уравнения с параметром и их системы,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smtClean="0"/>
              <a:t>		   Для </a:t>
            </a:r>
            <a:r>
              <a:rPr lang="ru-RU" sz="2800" dirty="0" smtClean="0"/>
              <a:t>этого используются свойства функций и их графиков, а так приближенные решения уравнений и неравенств графическим методом.  </a:t>
            </a:r>
            <a:endParaRPr lang="ru-RU" sz="28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389120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С6</a:t>
            </a:r>
            <a:r>
              <a:rPr lang="ru-RU" sz="2800" b="1" dirty="0" smtClean="0"/>
              <a:t> —</a:t>
            </a:r>
            <a:r>
              <a:rPr lang="ru-RU" sz="3200" dirty="0" smtClean="0"/>
              <a:t>Моделировать реальные ситуации на языке алгебры, составлять уравнения и неравенства по условию задачи. </a:t>
            </a:r>
            <a:r>
              <a:rPr lang="ru-RU" sz="2800" b="1" dirty="0" smtClean="0"/>
              <a:t> </a:t>
            </a: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	</a:t>
            </a:r>
            <a:r>
              <a:rPr lang="ru-RU" sz="2800" b="1" dirty="0" smtClean="0"/>
              <a:t>	    </a:t>
            </a:r>
            <a:r>
              <a:rPr lang="ru-RU" sz="3200" dirty="0" smtClean="0"/>
              <a:t>Для з</a:t>
            </a:r>
            <a:r>
              <a:rPr lang="ru-RU" sz="3200" dirty="0" smtClean="0"/>
              <a:t>аданий, основанных </a:t>
            </a:r>
            <a:r>
              <a:rPr lang="ru-RU" sz="3200" dirty="0" smtClean="0"/>
              <a:t>на свойствах </a:t>
            </a:r>
            <a:r>
              <a:rPr lang="ru-RU" sz="3200" dirty="0" smtClean="0"/>
              <a:t>чисел необходимо </a:t>
            </a:r>
            <a:r>
              <a:rPr lang="ru-RU" sz="3200" dirty="0" smtClean="0"/>
              <a:t>знать, что за числа даны и какими свойствами они обладают. 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	</a:t>
            </a:r>
            <a:r>
              <a:rPr lang="ru-RU" sz="3200" dirty="0" smtClean="0"/>
              <a:t>	   </a:t>
            </a:r>
            <a:r>
              <a:rPr lang="ru-RU" sz="3200" dirty="0" smtClean="0"/>
              <a:t>Решая </a:t>
            </a:r>
            <a:r>
              <a:rPr lang="ru-RU" sz="3200" dirty="0" smtClean="0"/>
              <a:t>данные </a:t>
            </a:r>
            <a:r>
              <a:rPr lang="ru-RU" sz="3200" dirty="0" smtClean="0"/>
              <a:t>задания, </a:t>
            </a:r>
            <a:r>
              <a:rPr lang="ru-RU" sz="3200" dirty="0" smtClean="0"/>
              <a:t>надо уметь строить и исследовать простейшие математические модели.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389120"/>
          </a:xfrm>
        </p:spPr>
        <p:txBody>
          <a:bodyPr/>
          <a:lstStyle/>
          <a:p>
            <a:r>
              <a:rPr lang="ru-RU" sz="3200" dirty="0" smtClean="0"/>
              <a:t>В 2014 году, так же как и прежде, планируется, что минимальный балл, необходимый для получения аттестата о полном среднем образовании, будет соответствовать 5 первичным баллам ЕГЭ. </a:t>
            </a:r>
          </a:p>
          <a:p>
            <a:endParaRPr lang="ru-RU" dirty="0"/>
          </a:p>
        </p:txBody>
      </p:sp>
      <p:pic>
        <p:nvPicPr>
          <p:cNvPr id="4" name="Picture 3" descr="C:\Users\R^R\Desktop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20" y="4510094"/>
            <a:ext cx="2357451" cy="222274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8229600" cy="438912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ru-RU" sz="2800" dirty="0" smtClean="0"/>
              <a:t>Помни, что неиспользованные знания  </a:t>
            </a:r>
          </a:p>
          <a:p>
            <a:pPr>
              <a:lnSpc>
                <a:spcPct val="150000"/>
              </a:lnSpc>
              <a:buClr>
                <a:srgbClr val="002060"/>
              </a:buClr>
              <a:buNone/>
            </a:pPr>
            <a:r>
              <a:rPr lang="ru-RU" sz="2800" dirty="0" smtClean="0"/>
              <a:t>      моментально исчезают и из памяти, ибо      </a:t>
            </a:r>
          </a:p>
          <a:p>
            <a:pPr>
              <a:lnSpc>
                <a:spcPct val="150000"/>
              </a:lnSpc>
              <a:buClr>
                <a:srgbClr val="002060"/>
              </a:buClr>
              <a:buNone/>
            </a:pPr>
            <a:r>
              <a:rPr lang="ru-RU" sz="2800" dirty="0" smtClean="0"/>
              <a:t>      человек – самая совершенная машина    </a:t>
            </a:r>
          </a:p>
          <a:p>
            <a:pPr>
              <a:lnSpc>
                <a:spcPct val="150000"/>
              </a:lnSpc>
              <a:buClr>
                <a:srgbClr val="002060"/>
              </a:buClr>
              <a:buNone/>
            </a:pPr>
            <a:r>
              <a:rPr lang="ru-RU" sz="2800" dirty="0" smtClean="0"/>
              <a:t>      забывания.</a:t>
            </a:r>
          </a:p>
          <a:p>
            <a:pPr>
              <a:lnSpc>
                <a:spcPct val="150000"/>
              </a:lnSpc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/>
              <a:t>  Все, что могут другие, могу и 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429264"/>
            <a:ext cx="8229600" cy="1143000"/>
          </a:xfrm>
        </p:spPr>
        <p:txBody>
          <a:bodyPr/>
          <a:lstStyle/>
          <a:p>
            <a:r>
              <a:rPr lang="ru-RU" dirty="0" smtClean="0"/>
              <a:t>      СПАСИБО ЗА ВНИМАНИЕ!</a:t>
            </a:r>
            <a:endParaRPr lang="ru-RU" dirty="0"/>
          </a:p>
        </p:txBody>
      </p:sp>
      <p:pic>
        <p:nvPicPr>
          <p:cNvPr id="2050" name="Picture 2" descr="C:\Users\R^R\Desktop\курение\positive-wallpapers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857232"/>
            <a:ext cx="5486796" cy="438943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857232"/>
            <a:ext cx="64293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</a:t>
            </a:r>
            <a:r>
              <a:rPr lang="ru-RU" sz="2800" dirty="0" smtClean="0"/>
              <a:t>По сравнению с моделью 2013 г. в содержание экзаменационной работы имеются изменения. </a:t>
            </a:r>
          </a:p>
          <a:p>
            <a:r>
              <a:rPr lang="ru-RU" sz="2800" dirty="0" smtClean="0"/>
              <a:t>	Работа </a:t>
            </a:r>
            <a:r>
              <a:rPr lang="ru-RU" sz="2800" dirty="0" smtClean="0"/>
              <a:t>в 2014 г.состоит из двух частей и содержит 21 задание. </a:t>
            </a:r>
            <a:r>
              <a:rPr lang="ru-RU" sz="2800" dirty="0" smtClean="0"/>
              <a:t>	Сохраняется </a:t>
            </a:r>
            <a:r>
              <a:rPr lang="ru-RU" sz="2800" dirty="0" smtClean="0"/>
              <a:t>преемственность в тематике, примерном содержании и уровне сложности заданий.</a:t>
            </a:r>
          </a:p>
          <a:p>
            <a:r>
              <a:rPr lang="ru-RU" sz="2800" dirty="0" smtClean="0"/>
              <a:t>	Произведена </a:t>
            </a:r>
            <a:r>
              <a:rPr lang="ru-RU" sz="2800" dirty="0" smtClean="0"/>
              <a:t>перестановка некоторых заданий с кратким ответом. </a:t>
            </a:r>
            <a:r>
              <a:rPr lang="ru-RU" sz="2800" dirty="0" smtClean="0"/>
              <a:t>Добавлено  </a:t>
            </a:r>
            <a:r>
              <a:rPr lang="ru-RU" sz="2800" dirty="0" smtClean="0"/>
              <a:t>одно задание с кратким ответом базового уровня сложности.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764386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Экзаменационная работа состоит из двух частей:</a:t>
            </a:r>
          </a:p>
          <a:p>
            <a:r>
              <a:rPr lang="ru-RU" sz="2800" dirty="0" smtClean="0"/>
              <a:t>– </a:t>
            </a:r>
            <a:r>
              <a:rPr lang="ru-RU" sz="2800" b="1" u="sng" dirty="0" smtClean="0"/>
              <a:t>часть 1 </a:t>
            </a:r>
            <a:r>
              <a:rPr lang="ru-RU" sz="2800" dirty="0" smtClean="0"/>
              <a:t>содержит </a:t>
            </a:r>
            <a:r>
              <a:rPr lang="ru-RU" sz="2800" b="1" i="1" dirty="0" smtClean="0"/>
              <a:t>10</a:t>
            </a:r>
            <a:r>
              <a:rPr lang="ru-RU" sz="2800" i="1" dirty="0" smtClean="0"/>
              <a:t> </a:t>
            </a:r>
            <a:r>
              <a:rPr lang="ru-RU" sz="2800" dirty="0" smtClean="0"/>
              <a:t>заданий (задания В1–В10) с кратким ответом базового уровня сложности;</a:t>
            </a:r>
          </a:p>
          <a:p>
            <a:r>
              <a:rPr lang="ru-RU" sz="2800" b="1" u="sng" dirty="0" smtClean="0"/>
              <a:t>– часть 2 </a:t>
            </a:r>
            <a:r>
              <a:rPr lang="ru-RU" sz="2800" dirty="0" smtClean="0"/>
              <a:t>содержит </a:t>
            </a:r>
            <a:r>
              <a:rPr lang="ru-RU" sz="2800" b="1" dirty="0" smtClean="0"/>
              <a:t>5</a:t>
            </a:r>
            <a:r>
              <a:rPr lang="ru-RU" sz="2800" dirty="0" smtClean="0"/>
              <a:t> заданий (задания В11–В15) с кратким ответом</a:t>
            </a:r>
          </a:p>
          <a:p>
            <a:r>
              <a:rPr lang="ru-RU" sz="2800" dirty="0" smtClean="0"/>
              <a:t>базового уровня и </a:t>
            </a:r>
            <a:r>
              <a:rPr lang="ru-RU" sz="2800" b="1" dirty="0" smtClean="0"/>
              <a:t>6</a:t>
            </a:r>
            <a:r>
              <a:rPr lang="ru-RU" sz="2800" dirty="0" smtClean="0"/>
              <a:t> заданий (задания С1–С6) с развёрнутым ответом базового, повышенного и высокого уровней сложности.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142984"/>
            <a:ext cx="74295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Добавлено задание базового уровня сложности с кратким ответом, проверяющее практические навыки</a:t>
            </a:r>
          </a:p>
          <a:p>
            <a:r>
              <a:rPr lang="ru-RU" sz="3200" dirty="0" smtClean="0"/>
              <a:t>применения математики в повседневной жизни.</a:t>
            </a:r>
          </a:p>
          <a:p>
            <a:r>
              <a:rPr lang="ru-RU" sz="3200" dirty="0" smtClean="0"/>
              <a:t>2. Изменён порядок заданий в экзаменационной работе (задание по</a:t>
            </a:r>
          </a:p>
          <a:p>
            <a:r>
              <a:rPr lang="ru-RU" sz="3200" dirty="0" smtClean="0"/>
              <a:t>теории вероятностей перенесено на позицию 6, задания по геометрии</a:t>
            </a:r>
          </a:p>
          <a:p>
            <a:r>
              <a:rPr lang="ru-RU" sz="3200" dirty="0" smtClean="0"/>
              <a:t>перенесены на позиции 5, 8, 10, 13).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14422"/>
            <a:ext cx="77867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3. Без изменения сложности расширена тематика заданий С1, С3, С5,С6.</a:t>
            </a:r>
          </a:p>
          <a:p>
            <a:endParaRPr lang="ru-RU" sz="3200" dirty="0" smtClean="0"/>
          </a:p>
          <a:p>
            <a:r>
              <a:rPr lang="ru-RU" sz="3200" dirty="0" smtClean="0"/>
              <a:t>4. Без изменения сложности расширена тематика задания С4 – в этом</a:t>
            </a:r>
          </a:p>
          <a:p>
            <a:r>
              <a:rPr lang="ru-RU" sz="3200" dirty="0" smtClean="0"/>
              <a:t>задании может присутствовать пункт на доказательство геометрического факта</a:t>
            </a:r>
            <a:endParaRPr lang="ru-RU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000108"/>
            <a:ext cx="8001056" cy="4857784"/>
          </a:xfrm>
        </p:spPr>
        <p:txBody>
          <a:bodyPr>
            <a:normAutofit fontScale="77500" lnSpcReduction="20000"/>
          </a:bodyPr>
          <a:lstStyle/>
          <a:p>
            <a:r>
              <a:rPr lang="ru-RU" sz="4400" dirty="0" smtClean="0"/>
              <a:t>Данный список содержит навыки и умения, проверяемые в каждом конкретном номере задачи варианта Единого Государственного Экзамена, а также те математические объекты , которыми необходимо владеть для успешного решения данной задачи. Список составлен на основе КИМов ЕГЭ-2014, предоставленных ФИПИ в открытом доступе.</a:t>
            </a:r>
            <a:endParaRPr lang="ru-RU" sz="4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868346"/>
          </a:xfrm>
        </p:spPr>
        <p:txBody>
          <a:bodyPr/>
          <a:lstStyle/>
          <a:p>
            <a:r>
              <a:rPr lang="ru-RU" dirty="0" smtClean="0"/>
              <a:t>Часть B</a:t>
            </a: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sz="3200" b="1" dirty="0" smtClean="0">
                <a:solidFill>
                  <a:schemeClr val="accent1"/>
                </a:solidFill>
              </a:rPr>
              <a:t>B1</a:t>
            </a:r>
            <a:r>
              <a:rPr lang="ru-RU" sz="3200" dirty="0" smtClean="0">
                <a:solidFill>
                  <a:schemeClr val="accent1"/>
                </a:solidFill>
              </a:rPr>
              <a:t>   и  </a:t>
            </a:r>
            <a:r>
              <a:rPr lang="ru-RU" sz="3200" b="1" dirty="0" smtClean="0">
                <a:solidFill>
                  <a:schemeClr val="accent1"/>
                </a:solidFill>
              </a:rPr>
              <a:t>B2</a:t>
            </a:r>
            <a:r>
              <a:rPr lang="ru-RU" dirty="0" smtClean="0"/>
              <a:t>— Анализировать реальные числовые                 данные, информацию статистического характера; осуществлять практические расчеты по формулам; пользоваться оценкой и прикидкой при практических расчетах. 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-428652"/>
            <a:ext cx="8215370" cy="6000792"/>
          </a:xfrm>
        </p:spPr>
        <p:txBody>
          <a:bodyPr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3200" b="1" dirty="0" smtClean="0"/>
              <a:t>  </a:t>
            </a:r>
            <a:r>
              <a:rPr lang="ru-RU" sz="3200" b="1" dirty="0" smtClean="0">
                <a:solidFill>
                  <a:schemeClr val="accent1"/>
                </a:solidFill>
              </a:rPr>
              <a:t>B3</a:t>
            </a:r>
            <a:r>
              <a:rPr lang="ru-RU" sz="2400" b="1" dirty="0" smtClean="0"/>
              <a:t>— 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Определять значение функции по значению аргумента при различных способах задания функции; описывать по графику поведение и свойства функции, находить по графику функции наибольшее и наименьшее значения. 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Описывать с помощью функций различные реальные зависимости между величинами ;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интерпретировать  графики; </a:t>
            </a:r>
            <a:br>
              <a:rPr lang="ru-RU" sz="28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извлекать информацию, представленную в таблицах, на диаграммах, графиках. 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</TotalTime>
  <Words>383</Words>
  <Application>Microsoft Office PowerPoint</Application>
  <PresentationFormat>Экран (4:3)</PresentationFormat>
  <Paragraphs>73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ЕГЭ по математике 2014 тематика задач</vt:lpstr>
      <vt:lpstr>Слайд 2</vt:lpstr>
      <vt:lpstr>Слайд 3</vt:lpstr>
      <vt:lpstr>Слайд 4</vt:lpstr>
      <vt:lpstr>Слайд 5</vt:lpstr>
      <vt:lpstr>Слайд 6</vt:lpstr>
      <vt:lpstr>Слайд 7</vt:lpstr>
      <vt:lpstr>Часть B</vt:lpstr>
      <vt:lpstr>  B3— Определять значение функции по значению аргумента при различных способах задания функции; описывать по графику поведение и свойства функции, находить по графику функции наибольшее и наименьшее значения.  Описывать с помощью функций различные реальные зависимости между величинами ;  интерпретировать  графики;  извлекать информацию, представленную в таблицах, на диаграммах, графиках. </vt:lpstr>
      <vt:lpstr>Слайд 10</vt:lpstr>
      <vt:lpstr>B5— Решать планиметрические задачи на нахождение геометрических величин (длин, углов, площадей).  Вычислять значения числовых и буквенных выражений, осуществляя необходимые подстановки и преобразования.   Проводить по известным формулам и правилам преобразования буквенных выражений, включающих степени, радикалы, логарифмы и тригонометрические функции. 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   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Логарифмы.</dc:title>
  <dc:creator>R^R</dc:creator>
  <cp:lastModifiedBy>R^R</cp:lastModifiedBy>
  <cp:revision>311</cp:revision>
  <dcterms:created xsi:type="dcterms:W3CDTF">2012-01-09T12:05:36Z</dcterms:created>
  <dcterms:modified xsi:type="dcterms:W3CDTF">2014-01-20T17:39:27Z</dcterms:modified>
</cp:coreProperties>
</file>