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61" r:id="rId2"/>
    <p:sldId id="293" r:id="rId3"/>
    <p:sldId id="294" r:id="rId4"/>
    <p:sldId id="295" r:id="rId5"/>
    <p:sldId id="296" r:id="rId6"/>
    <p:sldId id="349" r:id="rId7"/>
    <p:sldId id="336" r:id="rId8"/>
    <p:sldId id="339" r:id="rId9"/>
    <p:sldId id="342" r:id="rId10"/>
    <p:sldId id="347" r:id="rId11"/>
    <p:sldId id="313" r:id="rId12"/>
    <p:sldId id="353" r:id="rId13"/>
    <p:sldId id="350" r:id="rId14"/>
    <p:sldId id="351" r:id="rId15"/>
    <p:sldId id="352" r:id="rId16"/>
    <p:sldId id="354" r:id="rId17"/>
    <p:sldId id="355" r:id="rId18"/>
    <p:sldId id="360" r:id="rId19"/>
    <p:sldId id="357" r:id="rId20"/>
    <p:sldId id="358" r:id="rId21"/>
    <p:sldId id="33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CC33"/>
    <a:srgbClr val="FF0000"/>
    <a:srgbClr val="CC0000"/>
    <a:srgbClr val="00CC00"/>
    <a:srgbClr val="0033CC"/>
    <a:srgbClr val="3399FF"/>
    <a:srgbClr val="00FF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88380" autoAdjust="0"/>
  </p:normalViewPr>
  <p:slideViewPr>
    <p:cSldViewPr>
      <p:cViewPr>
        <p:scale>
          <a:sx n="73" d="100"/>
          <a:sy n="73" d="100"/>
        </p:scale>
        <p:origin x="-127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4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image" Target="../media/image36.emf"/><Relationship Id="rId7" Type="http://schemas.openxmlformats.org/officeDocument/2006/relationships/image" Target="../media/image40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Relationship Id="rId9" Type="http://schemas.openxmlformats.org/officeDocument/2006/relationships/image" Target="../media/image4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01DC653-25E8-4EB0-8D5C-D303CA495726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347A50D-8F3B-4B32-A5B9-56DE0741F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5F3A341-9BD2-49CF-8615-FF9EA1A9EE8F}" type="datetimeFigureOut">
              <a:rPr lang="ru-RU"/>
              <a:pPr>
                <a:defRPr/>
              </a:pPr>
              <a:t>13.02.2014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FBC349E-E4AF-4FE4-ACFB-6E9364D31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8F0417-0D60-4BD6-ADB4-DE9D12CC70F5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C349E-E4AF-4FE4-ACFB-6E9364D3153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25E3-EC7A-4736-AFC7-00BE127CE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F1DC0-282E-48AB-A760-EEBD972F7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22077-C742-4342-8BF7-95B590505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279A3-C05E-41B6-90A8-E2525E479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DD25E-B8E7-449D-8C3B-511A74B0B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BA82C-CF65-4CB5-80CD-6B327517F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0E282-ECB7-45B8-89DA-650A4A4A2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08413-00B5-4DC4-95AE-BB60522A1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2C88F-E1BA-4A6A-976A-51F4CB5F0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969A9-E8B5-4704-8FB5-442AA9663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E2CFE-077F-482C-9C62-B482C41AC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17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EE9151-F901-492B-9D48-278217AED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86;&#1090;&#1082;&#1088;&#1099;&#1090;&#1099;&#1081;%20&#1091;&#1088;&#1086;&#1082;%205%20&#1082;&#1083;\&#1040;&#1091;&#1076;&#1080;&#1086;.wma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Office_Word4.docx"/><Relationship Id="rId5" Type="http://schemas.openxmlformats.org/officeDocument/2006/relationships/package" Target="../embeddings/_________Microsoft_Office_Word3.docx"/><Relationship Id="rId4" Type="http://schemas.openxmlformats.org/officeDocument/2006/relationships/package" Target="../embeddings/_________Microsoft_Office_Word2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10.docx"/><Relationship Id="rId3" Type="http://schemas.openxmlformats.org/officeDocument/2006/relationships/package" Target="../embeddings/_________Microsoft_Office_Word5.docx"/><Relationship Id="rId7" Type="http://schemas.openxmlformats.org/officeDocument/2006/relationships/package" Target="../embeddings/_________Microsoft_Office_Word9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_________Microsoft_Office_Word8.docx"/><Relationship Id="rId5" Type="http://schemas.openxmlformats.org/officeDocument/2006/relationships/package" Target="../embeddings/_________Microsoft_Office_Word7.docx"/><Relationship Id="rId4" Type="http://schemas.openxmlformats.org/officeDocument/2006/relationships/package" Target="../embeddings/_________Microsoft_Office_Word6.docx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15.docx"/><Relationship Id="rId3" Type="http://schemas.openxmlformats.org/officeDocument/2006/relationships/image" Target="../media/image30.jpeg"/><Relationship Id="rId7" Type="http://schemas.openxmlformats.org/officeDocument/2006/relationships/package" Target="../embeddings/_________Microsoft_Office_Word14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_________Microsoft_Office_Word13.docx"/><Relationship Id="rId5" Type="http://schemas.openxmlformats.org/officeDocument/2006/relationships/package" Target="../embeddings/_________Microsoft_Office_Word12.docx"/><Relationship Id="rId10" Type="http://schemas.openxmlformats.org/officeDocument/2006/relationships/image" Target="../media/image31.gif"/><Relationship Id="rId4" Type="http://schemas.openxmlformats.org/officeDocument/2006/relationships/package" Target="../embeddings/_________Microsoft_Office_Word11.docx"/><Relationship Id="rId9" Type="http://schemas.openxmlformats.org/officeDocument/2006/relationships/package" Target="../embeddings/_________Microsoft_Office_Word16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Office_Word21.docx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_________Microsoft_Office_Word20.docx"/><Relationship Id="rId12" Type="http://schemas.openxmlformats.org/officeDocument/2006/relationships/package" Target="../embeddings/_________Microsoft_Office_Word25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_________Microsoft_Office_Word19.docx"/><Relationship Id="rId11" Type="http://schemas.openxmlformats.org/officeDocument/2006/relationships/package" Target="../embeddings/_________Microsoft_Office_Word24.docx"/><Relationship Id="rId5" Type="http://schemas.openxmlformats.org/officeDocument/2006/relationships/package" Target="../embeddings/_________Microsoft_Office_Word18.docx"/><Relationship Id="rId10" Type="http://schemas.openxmlformats.org/officeDocument/2006/relationships/package" Target="../embeddings/_________Microsoft_Office_Word23.docx"/><Relationship Id="rId4" Type="http://schemas.openxmlformats.org/officeDocument/2006/relationships/package" Target="../embeddings/_________Microsoft_Office_Word17.docx"/><Relationship Id="rId9" Type="http://schemas.openxmlformats.org/officeDocument/2006/relationships/package" Target="../embeddings/_________Microsoft_Office_Word22.doc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42910" y="857232"/>
            <a:ext cx="7572428" cy="4643470"/>
          </a:xfrm>
          <a:prstGeom prst="rect">
            <a:avLst/>
          </a:prstGeom>
        </p:spPr>
        <p:txBody>
          <a:bodyPr wrap="none" fromWordArt="1" anchor="ctr">
            <a:prstTxWarp prst="textSlantUp">
              <a:avLst>
                <a:gd name="adj" fmla="val 3830"/>
              </a:avLst>
            </a:prstTxWarp>
            <a:scene3d>
              <a:camera prst="legacyObliqueTopRight">
                <a:rot lat="0" lon="21299999" rev="0"/>
              </a:camera>
              <a:lightRig rig="legacyFlat3" dir="r"/>
            </a:scene3d>
            <a:sp3d extrusionH="887400" prstMaterial="legacyMatte">
              <a:extrusionClr>
                <a:schemeClr val="folHlink"/>
              </a:extrusion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9050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Тема  </a:t>
            </a:r>
            <a:r>
              <a:rPr lang="ru-RU" sz="3600" kern="10" dirty="0">
                <a:ln w="19050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 </a:t>
            </a:r>
            <a:r>
              <a:rPr lang="ru-RU" sz="4000" kern="10" dirty="0">
                <a:ln w="19050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урока:</a:t>
            </a:r>
          </a:p>
          <a:p>
            <a:pPr algn="ctr">
              <a:defRPr/>
            </a:pPr>
            <a:endParaRPr lang="ru-RU" sz="3600" kern="10" dirty="0">
              <a:ln w="19050"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1309176">
            <a:off x="1703224" y="2730667"/>
            <a:ext cx="757239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6000" i="1" dirty="0" smtClean="0">
                <a:latin typeface="Arial" pitchFamily="34" charset="0"/>
                <a:cs typeface="Arial" pitchFamily="34" charset="0"/>
              </a:rPr>
              <a:t>Действия над обыкновенными дробями</a:t>
            </a:r>
            <a:r>
              <a:rPr lang="ru-RU" sz="6000" b="1" i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6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643050"/>
            <a:ext cx="6215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Рецепт умножения  смешанного числа на смешанное число</a:t>
            </a:r>
            <a:endParaRPr lang="ru-RU" sz="4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ru-RU" sz="4800" b="1" dirty="0" smtClean="0"/>
              <a:t>«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ПРОШУ СЧЁТ</a:t>
            </a:r>
            <a:r>
              <a:rPr lang="ru-RU" sz="4800" b="1" dirty="0" smtClean="0"/>
              <a:t>»</a:t>
            </a:r>
            <a:endParaRPr lang="ru-RU" sz="4800" b="1" dirty="0"/>
          </a:p>
        </p:txBody>
      </p:sp>
      <p:pic>
        <p:nvPicPr>
          <p:cNvPr id="4" name="Picture 4" descr="AG0002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071678"/>
            <a:ext cx="5573737" cy="4214842"/>
          </a:xfrm>
          <a:prstGeom prst="rect">
            <a:avLst/>
          </a:prstGeom>
          <a:noFill/>
        </p:spPr>
      </p:pic>
      <p:pic>
        <p:nvPicPr>
          <p:cNvPr id="5" name="Аудио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571604" y="107154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71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285728"/>
            <a:ext cx="8258204" cy="76678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Ответы к тестам</a:t>
            </a: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4947" y="245828"/>
            <a:ext cx="9022853" cy="6459772"/>
            <a:chOff x="168" y="176"/>
            <a:chExt cx="5408" cy="3928"/>
          </a:xfrm>
        </p:grpSpPr>
        <p:sp>
          <p:nvSpPr>
            <p:cNvPr id="4" name="Freeform 32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33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34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5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6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7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38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39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00034" y="890587"/>
          <a:ext cx="8280400" cy="5967413"/>
        </p:xfrm>
        <a:graphic>
          <a:graphicData uri="http://schemas.openxmlformats.org/drawingml/2006/table">
            <a:tbl>
              <a:tblPr/>
              <a:tblGrid>
                <a:gridCol w="4140200"/>
                <a:gridCol w="4140200"/>
              </a:tblGrid>
              <a:tr h="288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 – 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 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-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в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 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– 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 вариант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 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-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–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Критерии оценивания: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Оценка «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» - за 5 правильно выполненных задания;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Оценка «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» - за 4 правильно выполненных задания;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Оценка «</a:t>
                      </a: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</a:t>
                      </a: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» - за 3 правильно выполненных задания.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0"/>
            <a:ext cx="8269317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Физическая минутка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7483" y="1052513"/>
            <a:ext cx="8269317" cy="50815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 – поднялись, потянулись.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Два – согнулись, разогнулись.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Три – в ладоши три хлопка,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Головою три кивка.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четыре – руки шире.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Пять – руками помахать.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Шесть – за парту тихо сесть.</a:t>
            </a:r>
          </a:p>
        </p:txBody>
      </p:sp>
      <p:pic>
        <p:nvPicPr>
          <p:cNvPr id="4" name="Picture 4" descr="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760" y="4715597"/>
            <a:ext cx="1338340" cy="1832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2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776" y="1543394"/>
            <a:ext cx="2035426" cy="290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Рисунок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08359" y="5222383"/>
            <a:ext cx="2314580" cy="14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Рисунок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357826"/>
            <a:ext cx="1866339" cy="114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1000108"/>
            <a:ext cx="7215238" cy="2585323"/>
          </a:xfrm>
          <a:prstGeom prst="rect">
            <a:avLst/>
          </a:prstGeom>
          <a:solidFill>
            <a:srgbClr val="C00000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isometricOffAxis2Left"/>
            <a:lightRig rig="threePt" dir="t"/>
          </a:scene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АРХИТЕКТУРНОЕ ДОСЬЕ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" name="Picture 2" descr="C:\Program Files\Microsoft Office\MEDIA\CAGCAT10\j018316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2071688"/>
            <a:ext cx="1900238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Program Files\Microsoft Office\MEDIA\CAGCAT10\j02122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4500563"/>
            <a:ext cx="457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188" y="2714625"/>
            <a:ext cx="176212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25" y="1428750"/>
          <a:ext cx="5857916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55"/>
                <a:gridCol w="2143161"/>
              </a:tblGrid>
              <a:tr h="1458321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</a:t>
                      </a:r>
                      <a:r>
                        <a:rPr lang="ru-RU" sz="3600" dirty="0" smtClean="0"/>
                        <a:t>БАНКЕТНЫЙ ЗАЛ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885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КУХНЯ</a:t>
                      </a:r>
                      <a:endParaRPr lang="ru-RU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ПОДСОБНОЕ ПОМЕЩЕНИЕ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57686" y="2786058"/>
            <a:ext cx="800219" cy="2180695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+mn-lt"/>
                <a:cs typeface="+mn-cs"/>
              </a:rPr>
              <a:t>      </a:t>
            </a:r>
            <a:r>
              <a:rPr lang="ru-RU" sz="40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3643313" y="2214563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onstantia" pitchFamily="18" charset="0"/>
              </a:rPr>
              <a:t>S=</a:t>
            </a:r>
            <a:r>
              <a:rPr lang="ru-RU" sz="2800">
                <a:solidFill>
                  <a:srgbClr val="FFFF00"/>
                </a:solidFill>
                <a:latin typeface="Constantia" pitchFamily="18" charset="0"/>
              </a:rPr>
              <a:t>?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5715000" y="3500438"/>
            <a:ext cx="107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Constantia" pitchFamily="18" charset="0"/>
              </a:rPr>
              <a:t>S=</a:t>
            </a:r>
            <a:r>
              <a:rPr lang="ru-RU" sz="2800">
                <a:solidFill>
                  <a:srgbClr val="FFFF00"/>
                </a:solidFill>
                <a:latin typeface="Constantia" pitchFamily="18" charset="0"/>
              </a:rPr>
              <a:t>?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462756" y="2750344"/>
            <a:ext cx="17875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357438" y="4286250"/>
            <a:ext cx="2714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4643437" y="3500438"/>
            <a:ext cx="10017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643063" y="1214438"/>
            <a:ext cx="56435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2285984" y="285728"/>
          <a:ext cx="4398963" cy="2933700"/>
        </p:xfrm>
        <a:graphic>
          <a:graphicData uri="http://schemas.openxmlformats.org/presentationml/2006/ole">
            <p:oleObj spid="_x0000_s108557" name="Документ" r:id="rId3" imgW="6038759" imgH="4040598" progId="Word.Document.12">
              <p:embed/>
            </p:oleObj>
          </a:graphicData>
        </a:graphic>
      </p:graphicFrame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357158" y="2357430"/>
          <a:ext cx="4857784" cy="1896388"/>
        </p:xfrm>
        <a:graphic>
          <a:graphicData uri="http://schemas.openxmlformats.org/presentationml/2006/ole">
            <p:oleObj spid="_x0000_s108561" name="Документ" r:id="rId4" imgW="6038759" imgH="4040598" progId="Word.Document.12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2786063" y="4551363"/>
          <a:ext cx="5086350" cy="1855787"/>
        </p:xfrm>
        <a:graphic>
          <a:graphicData uri="http://schemas.openxmlformats.org/presentationml/2006/ole">
            <p:oleObj spid="_x0000_s108562" name="Документ" r:id="rId5" imgW="5086356" imgH="1855366" progId="Word.Document.12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214810" y="2932112"/>
          <a:ext cx="5895975" cy="3925888"/>
        </p:xfrm>
        <a:graphic>
          <a:graphicData uri="http://schemas.openxmlformats.org/presentationml/2006/ole">
            <p:oleObj spid="_x0000_s108563" name="Документ" r:id="rId6" imgW="5934816" imgH="3961533" progId="Word.Document.12">
              <p:embed/>
            </p:oleObj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06102">
            <a:off x="750024" y="1839045"/>
            <a:ext cx="77724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«Налоговый отчёт»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7458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781536"/>
            <a:ext cx="3857652" cy="39187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dirty="0" smtClean="0"/>
              <a:t>Налоговый отчёт ресторана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1928802"/>
            <a:ext cx="37862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Доход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На закупку продуктов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Обновление материальной базы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Зарплата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10% налог с прибыли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Остаток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79775" y="1717675"/>
          <a:ext cx="4271963" cy="2806700"/>
        </p:xfrm>
        <a:graphic>
          <a:graphicData uri="http://schemas.openxmlformats.org/presentationml/2006/ole">
            <p:oleObj spid="_x0000_s147458" name="Документ" r:id="rId3" imgW="6136344" imgH="4046338" progId="Word.Document.12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50900" y="2506663"/>
          <a:ext cx="6038850" cy="4019550"/>
        </p:xfrm>
        <a:graphic>
          <a:graphicData uri="http://schemas.openxmlformats.org/presentationml/2006/ole">
            <p:oleObj spid="_x0000_s147459" name="Документ" r:id="rId4" imgW="6087313" imgH="4050661" progId="Word.Document.12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00232" y="3286124"/>
          <a:ext cx="6088063" cy="4057650"/>
        </p:xfrm>
        <a:graphic>
          <a:graphicData uri="http://schemas.openxmlformats.org/presentationml/2006/ole">
            <p:oleObj spid="_x0000_s147460" name="Документ" r:id="rId5" imgW="6087313" imgH="4050661" progId="Word.Document.12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709613" y="4003675"/>
          <a:ext cx="6037262" cy="4005263"/>
        </p:xfrm>
        <a:graphic>
          <a:graphicData uri="http://schemas.openxmlformats.org/presentationml/2006/ole">
            <p:oleObj spid="_x0000_s147461" name="Документ" r:id="rId6" imgW="6087313" imgH="4038082" progId="Word.Document.12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357290" y="4500570"/>
          <a:ext cx="6088063" cy="4057650"/>
        </p:xfrm>
        <a:graphic>
          <a:graphicData uri="http://schemas.openxmlformats.org/presentationml/2006/ole">
            <p:oleObj spid="_x0000_s147462" name="Документ" r:id="rId7" imgW="6087313" imgH="4044551" progId="Word.Document.12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714744" y="5500702"/>
          <a:ext cx="5934075" cy="4057650"/>
        </p:xfrm>
        <a:graphic>
          <a:graphicData uri="http://schemas.openxmlformats.org/presentationml/2006/ole">
            <p:oleObj spid="_x0000_s147463" name="Документ" r:id="rId8" imgW="5934816" imgH="4050661" progId="Word.Document.12">
              <p:embed/>
            </p:oleObj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1026" descr="Gravura 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928802"/>
            <a:ext cx="721523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3043" y="4929198"/>
          <a:ext cx="5715040" cy="1278496"/>
        </p:xfrm>
        <a:graphic>
          <a:graphicData uri="http://schemas.openxmlformats.org/drawingml/2006/table">
            <a:tbl>
              <a:tblPr/>
              <a:tblGrid>
                <a:gridCol w="816264"/>
                <a:gridCol w="816264"/>
                <a:gridCol w="816264"/>
                <a:gridCol w="816264"/>
                <a:gridCol w="816264"/>
                <a:gridCol w="816860"/>
                <a:gridCol w="816860"/>
              </a:tblGrid>
              <a:tr h="566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err="1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785918" y="5643578"/>
          <a:ext cx="6216728" cy="4143405"/>
        </p:xfrm>
        <a:graphic>
          <a:graphicData uri="http://schemas.openxmlformats.org/presentationml/2006/ole">
            <p:oleObj spid="_x0000_s151559" name="Документ" r:id="rId4" imgW="6087313" imgH="4057130" progId="Word.Document.12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-214346" y="5572140"/>
          <a:ext cx="6088063" cy="4057650"/>
        </p:xfrm>
        <a:graphic>
          <a:graphicData uri="http://schemas.openxmlformats.org/presentationml/2006/ole">
            <p:oleObj spid="_x0000_s151560" name="Документ" r:id="rId5" imgW="6087313" imgH="4057130" progId="Word.Document.12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357290" y="5500702"/>
          <a:ext cx="6088063" cy="4057650"/>
        </p:xfrm>
        <a:graphic>
          <a:graphicData uri="http://schemas.openxmlformats.org/presentationml/2006/ole">
            <p:oleObj spid="_x0000_s151561" name="Документ" r:id="rId6" imgW="6087313" imgH="4057130" progId="Word.Document.12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214546" y="5500702"/>
          <a:ext cx="6088063" cy="4057650"/>
        </p:xfrm>
        <a:graphic>
          <a:graphicData uri="http://schemas.openxmlformats.org/presentationml/2006/ole">
            <p:oleObj spid="_x0000_s151562" name="Документ" r:id="rId7" imgW="6087313" imgH="4057130" progId="Word.Document.12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6099968" y="5572140"/>
          <a:ext cx="6088063" cy="4057650"/>
        </p:xfrm>
        <a:graphic>
          <a:graphicData uri="http://schemas.openxmlformats.org/presentationml/2006/ole">
            <p:oleObj spid="_x0000_s151563" name="Документ" r:id="rId8" imgW="6087313" imgH="4057130" progId="Word.Document.12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6715140" y="5572140"/>
          <a:ext cx="6088063" cy="4057650"/>
        </p:xfrm>
        <a:graphic>
          <a:graphicData uri="http://schemas.openxmlformats.org/presentationml/2006/ole">
            <p:oleObj spid="_x0000_s151564" name="Документ" r:id="rId9" imgW="6087313" imgH="4057130" progId="Word.Document.12">
              <p:embed/>
            </p:oleObj>
          </a:graphicData>
        </a:graphic>
      </p:graphicFrame>
      <p:pic>
        <p:nvPicPr>
          <p:cNvPr id="151565" name="Picture 13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78" y="1928802"/>
            <a:ext cx="676275" cy="1000125"/>
          </a:xfrm>
          <a:prstGeom prst="rect">
            <a:avLst/>
          </a:prstGeom>
          <a:noFill/>
        </p:spPr>
      </p:pic>
      <p:pic>
        <p:nvPicPr>
          <p:cNvPr id="151566" name="Picture 14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9058" y="1857364"/>
            <a:ext cx="676275" cy="1000125"/>
          </a:xfrm>
          <a:prstGeom prst="rect">
            <a:avLst/>
          </a:prstGeom>
          <a:noFill/>
        </p:spPr>
      </p:pic>
      <p:pic>
        <p:nvPicPr>
          <p:cNvPr id="151567" name="Picture 15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1857364"/>
            <a:ext cx="676275" cy="1000125"/>
          </a:xfrm>
          <a:prstGeom prst="rect">
            <a:avLst/>
          </a:prstGeom>
          <a:noFill/>
        </p:spPr>
      </p:pic>
      <p:pic>
        <p:nvPicPr>
          <p:cNvPr id="151568" name="Picture 16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00364" y="2357430"/>
            <a:ext cx="676275" cy="1000125"/>
          </a:xfrm>
          <a:prstGeom prst="rect">
            <a:avLst/>
          </a:prstGeom>
          <a:noFill/>
        </p:spPr>
      </p:pic>
      <p:pic>
        <p:nvPicPr>
          <p:cNvPr id="151569" name="Picture 17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14744" y="2643182"/>
            <a:ext cx="676275" cy="1000125"/>
          </a:xfrm>
          <a:prstGeom prst="rect">
            <a:avLst/>
          </a:prstGeom>
          <a:noFill/>
        </p:spPr>
      </p:pic>
      <p:pic>
        <p:nvPicPr>
          <p:cNvPr id="151570" name="Picture 18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2643182"/>
            <a:ext cx="676275" cy="1000125"/>
          </a:xfrm>
          <a:prstGeom prst="rect">
            <a:avLst/>
          </a:prstGeom>
          <a:noFill/>
        </p:spPr>
      </p:pic>
      <p:pic>
        <p:nvPicPr>
          <p:cNvPr id="151571" name="Picture 19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2428868"/>
            <a:ext cx="676275" cy="10001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почта</a:t>
            </a:r>
            <a:endParaRPr lang="ru-RU" i="1" dirty="0"/>
          </a:p>
        </p:txBody>
      </p:sp>
      <p:pic>
        <p:nvPicPr>
          <p:cNvPr id="3" name="Picture 14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357290" y="2214554"/>
            <a:ext cx="4681537" cy="4152900"/>
          </a:xfrm>
          <a:prstGeom prst="rect">
            <a:avLst/>
          </a:prstGeom>
          <a:noFill/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 cstate="print">
            <a:lum contrast="36000"/>
          </a:blip>
          <a:srcRect l="60767" t="2319" r="6976" b="19420"/>
          <a:stretch>
            <a:fillRect/>
          </a:stretch>
        </p:blipFill>
        <p:spPr bwMode="auto">
          <a:xfrm>
            <a:off x="6286512" y="714356"/>
            <a:ext cx="2214578" cy="237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6.18497E-6 L -3.61111E-6 0.27259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928934"/>
            <a:ext cx="7786742" cy="2643206"/>
          </a:xfrm>
          <a:solidFill>
            <a:srgbClr val="FF0000"/>
          </a:solidFill>
          <a:ln>
            <a:solidFill>
              <a:srgbClr val="0033CC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i="1" dirty="0" smtClean="0"/>
              <a:t>Повторить и закрепить изученный материал, отработать навыки</a:t>
            </a:r>
          </a:p>
          <a:p>
            <a:pPr algn="ctr"/>
            <a:r>
              <a:rPr lang="ru-RU" sz="3600" i="1" dirty="0" smtClean="0"/>
              <a:t>выполнения действия над обыкновенными дробями</a:t>
            </a:r>
          </a:p>
          <a:p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 rot="21390023">
            <a:off x="257135" y="1088862"/>
            <a:ext cx="8123880" cy="14465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800" b="1" i="1" cap="none" spc="0" dirty="0" smtClean="0">
                <a:ln w="5080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</a:rPr>
              <a:t>Цель урока:</a:t>
            </a:r>
            <a:endParaRPr lang="ru-RU" sz="8800" b="1" i="1" cap="none" spc="0" dirty="0">
              <a:ln w="50800">
                <a:solidFill>
                  <a:srgbClr val="FF0000"/>
                </a:solidFill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smtClean="0"/>
              <a:t>  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28662" y="428604"/>
          <a:ext cx="5648323" cy="4929198"/>
        </p:xfrm>
        <a:graphic>
          <a:graphicData uri="http://schemas.openxmlformats.org/presentationml/2006/ole">
            <p:oleObj spid="_x0000_s148482" name="Документ" r:id="rId4" imgW="5934096" imgH="5856225" progId="Word.Document.12">
              <p:embed/>
            </p:oleObj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5000636"/>
          <a:ext cx="8286808" cy="1857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92"/>
                <a:gridCol w="1017992"/>
                <a:gridCol w="1017992"/>
                <a:gridCol w="1017992"/>
                <a:gridCol w="1017992"/>
                <a:gridCol w="1017992"/>
                <a:gridCol w="1017992"/>
                <a:gridCol w="1160864"/>
              </a:tblGrid>
              <a:tr h="97587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8149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rgbClr val="33CC33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rgbClr val="33CC33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rgbClr val="33CC33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rgbClr val="33CC33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rgbClr val="33CC33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rgbClr val="33CC33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rgbClr val="33CC33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rgbClr val="33CC33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-1928858" y="6000768"/>
          <a:ext cx="6088063" cy="4057650"/>
        </p:xfrm>
        <a:graphic>
          <a:graphicData uri="http://schemas.openxmlformats.org/presentationml/2006/ole">
            <p:oleObj spid="_x0000_s148483" name="Документ" r:id="rId5" imgW="6087313" imgH="4057130" progId="Word.Document.12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-1000164" y="6000768"/>
          <a:ext cx="6088063" cy="4057650"/>
        </p:xfrm>
        <a:graphic>
          <a:graphicData uri="http://schemas.openxmlformats.org/presentationml/2006/ole">
            <p:oleObj spid="_x0000_s148484" name="Документ" r:id="rId6" imgW="6087313" imgH="4057130" progId="Word.Document.12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0" y="6000768"/>
          <a:ext cx="6088063" cy="4057650"/>
        </p:xfrm>
        <a:graphic>
          <a:graphicData uri="http://schemas.openxmlformats.org/presentationml/2006/ole">
            <p:oleObj spid="_x0000_s148485" name="Документ" r:id="rId7" imgW="6087313" imgH="4057130" progId="Word.Document.12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071538" y="6072206"/>
          <a:ext cx="6088063" cy="4057650"/>
        </p:xfrm>
        <a:graphic>
          <a:graphicData uri="http://schemas.openxmlformats.org/presentationml/2006/ole">
            <p:oleObj spid="_x0000_s148486" name="Документ" r:id="rId8" imgW="6087313" imgH="4057130" progId="Word.Document.12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786314" y="6072206"/>
          <a:ext cx="6134100" cy="4048125"/>
        </p:xfrm>
        <a:graphic>
          <a:graphicData uri="http://schemas.openxmlformats.org/presentationml/2006/ole">
            <p:oleObj spid="_x0000_s148487" name="Документ" r:id="rId9" imgW="6134835" imgH="4047777" progId="Word.Document.12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786446" y="5929330"/>
          <a:ext cx="6088063" cy="4057650"/>
        </p:xfrm>
        <a:graphic>
          <a:graphicData uri="http://schemas.openxmlformats.org/presentationml/2006/ole">
            <p:oleObj spid="_x0000_s148488" name="Документ" r:id="rId10" imgW="6087313" imgH="4057130" progId="Word.Document.12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858016" y="6000768"/>
          <a:ext cx="6088063" cy="4057650"/>
        </p:xfrm>
        <a:graphic>
          <a:graphicData uri="http://schemas.openxmlformats.org/presentationml/2006/ole">
            <p:oleObj spid="_x0000_s148489" name="Документ" r:id="rId11" imgW="6087313" imgH="4057130" progId="Word.Document.12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000628" y="6000768"/>
          <a:ext cx="6088063" cy="4057650"/>
        </p:xfrm>
        <a:graphic>
          <a:graphicData uri="http://schemas.openxmlformats.org/presentationml/2006/ole">
            <p:oleObj spid="_x0000_s148490" name="Документ" r:id="rId12" imgW="6087313" imgH="4057130" progId="Word.Document.12">
              <p:embed/>
            </p:oleObj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" y="-26988"/>
            <a:ext cx="9144000" cy="680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357290" y="4214818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/>
              <a:t>Стр</a:t>
            </a:r>
            <a:r>
              <a:rPr lang="ru-RU" sz="4000" dirty="0" smtClean="0"/>
              <a:t> </a:t>
            </a:r>
            <a:r>
              <a:rPr lang="ru-RU" sz="4000" dirty="0" err="1" smtClean="0"/>
              <a:t>ббд</a:t>
            </a:r>
            <a:r>
              <a:rPr lang="ru-RU" sz="4000" dirty="0" smtClean="0"/>
              <a:t> № </a:t>
            </a:r>
            <a:r>
              <a:rPr lang="ru-RU" sz="4000" dirty="0" err="1" smtClean="0"/>
              <a:t>жед</a:t>
            </a:r>
            <a:r>
              <a:rPr lang="ru-RU" sz="4000" dirty="0" smtClean="0"/>
              <a:t> № </a:t>
            </a:r>
            <a:r>
              <a:rPr lang="ru-RU" sz="4000" dirty="0" err="1" smtClean="0"/>
              <a:t>жее</a:t>
            </a:r>
            <a:endParaRPr lang="ru-RU" sz="5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28794" y="1785926"/>
            <a:ext cx="5529263" cy="267652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7200" b="1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Домашнее задание </a:t>
            </a:r>
            <a:r>
              <a:rPr lang="ru-RU" sz="6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66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6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2214546" y="1285860"/>
            <a:ext cx="5286412" cy="5000660"/>
          </a:xfrm>
          <a:prstGeom prst="verticalScroll">
            <a:avLst/>
          </a:prstGeom>
          <a:solidFill>
            <a:srgbClr val="CC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Дроби всякие нужны,</a:t>
            </a:r>
          </a:p>
          <a:p>
            <a:r>
              <a:rPr lang="ru-RU" dirty="0" smtClean="0"/>
              <a:t>Дроби всякие важны.</a:t>
            </a:r>
          </a:p>
          <a:p>
            <a:r>
              <a:rPr lang="ru-RU" dirty="0" smtClean="0"/>
              <a:t>Дробь учи, тогда сверкнет тебе удача.</a:t>
            </a:r>
          </a:p>
          <a:p>
            <a:r>
              <a:rPr lang="ru-RU" dirty="0" smtClean="0"/>
              <a:t>Если будешь дроби знать,</a:t>
            </a:r>
          </a:p>
          <a:p>
            <a:r>
              <a:rPr lang="ru-RU" dirty="0" smtClean="0"/>
              <a:t>Точно смысл их понимать,</a:t>
            </a:r>
          </a:p>
          <a:p>
            <a:r>
              <a:rPr lang="ru-RU" dirty="0" smtClean="0"/>
              <a:t>Станет легкой даже трудная задача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E:\blest1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2143140" cy="1857388"/>
          </a:xfrm>
          <a:prstGeom prst="rect">
            <a:avLst/>
          </a:prstGeom>
          <a:noFill/>
        </p:spPr>
      </p:pic>
      <p:pic>
        <p:nvPicPr>
          <p:cNvPr id="7" name="Picture 34" descr="star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0737" y="5642243"/>
            <a:ext cx="1002567" cy="111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42910" y="857232"/>
            <a:ext cx="47149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Каждый может за версту</a:t>
            </a:r>
          </a:p>
          <a:p>
            <a:r>
              <a:rPr lang="ru-RU" dirty="0" smtClean="0"/>
              <a:t>Видеть </a:t>
            </a:r>
          </a:p>
          <a:p>
            <a:r>
              <a:rPr lang="ru-RU" dirty="0" smtClean="0"/>
              <a:t>Над чертой-                      , знайте</a:t>
            </a:r>
          </a:p>
          <a:p>
            <a:r>
              <a:rPr lang="ru-RU" dirty="0" smtClean="0"/>
              <a:t>Под чертою- </a:t>
            </a:r>
          </a:p>
          <a:p>
            <a:r>
              <a:rPr lang="ru-RU" dirty="0" smtClean="0"/>
              <a:t>Дробь такую, непременно,</a:t>
            </a:r>
          </a:p>
          <a:p>
            <a:r>
              <a:rPr lang="ru-RU" dirty="0" smtClean="0"/>
              <a:t>Надо звать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1785918" y="2000240"/>
            <a:ext cx="20717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2500298" y="2285992"/>
            <a:ext cx="128588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2571736" y="2643182"/>
            <a:ext cx="20717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2357422" y="3429000"/>
            <a:ext cx="242889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214942" y="1000108"/>
            <a:ext cx="3286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дробную черту</a:t>
            </a:r>
          </a:p>
          <a:p>
            <a:r>
              <a:rPr lang="ru-RU" sz="3600" dirty="0" smtClean="0"/>
              <a:t>числитель</a:t>
            </a:r>
          </a:p>
          <a:p>
            <a:r>
              <a:rPr lang="ru-RU" sz="3600" dirty="0" smtClean="0"/>
              <a:t>знаменатель</a:t>
            </a:r>
          </a:p>
          <a:p>
            <a:r>
              <a:rPr lang="ru-RU" sz="3600" dirty="0" smtClean="0"/>
              <a:t>обыкновенной</a:t>
            </a:r>
            <a:endParaRPr lang="ru-RU" sz="3600" dirty="0"/>
          </a:p>
        </p:txBody>
      </p:sp>
      <p:pic>
        <p:nvPicPr>
          <p:cNvPr id="24" name="Picture 19" descr="26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929066"/>
            <a:ext cx="242889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28680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ru-RU" sz="4400" b="1" dirty="0" smtClean="0"/>
              <a:t>            Меню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1 Представление (название, девиз)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2 «Кулинарные рецепты»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3 «Прошу счёт»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4 «Архитиктурное досье»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5 «Налоговый отчёт»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6 «Я вам спою»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9600" dirty="0" smtClean="0"/>
              <a:t> 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 rot="21105316">
            <a:off x="749812" y="2376703"/>
            <a:ext cx="7562305" cy="2556425"/>
          </a:xfrm>
        </p:spPr>
        <p:txBody>
          <a:bodyPr/>
          <a:lstStyle/>
          <a:p>
            <a:r>
              <a:rPr lang="ru-RU" sz="7200" dirty="0" smtClean="0"/>
              <a:t>ПРЕДСТАВЛЕНИЕ</a:t>
            </a:r>
            <a:endParaRPr lang="ru-RU" sz="7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115196">
            <a:off x="1142976" y="1500174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«Кулинарные рецепты»</a:t>
            </a:r>
            <a:endParaRPr lang="ru-RU" sz="5400" dirty="0"/>
          </a:p>
        </p:txBody>
      </p:sp>
      <p:pic>
        <p:nvPicPr>
          <p:cNvPr id="3" name="Picture 2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786190"/>
            <a:ext cx="4071937" cy="27146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2214554"/>
            <a:ext cx="84296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Рецепт сложения  смешанных чисел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одинаковыми знаменателями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2000240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Рецепт вычитания  дробей с разными знаменателями</a:t>
            </a:r>
            <a:endParaRPr lang="ru-RU" sz="4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й обелиск">
  <a:themeElements>
    <a:clrScheme name="Синий обелиск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иний обелиск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3262</TotalTime>
  <Words>293</Words>
  <Application>Microsoft Office PowerPoint</Application>
  <PresentationFormat>Экран (4:3)</PresentationFormat>
  <Paragraphs>93</Paragraphs>
  <Slides>21</Slides>
  <Notes>2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Синий обелиск</vt:lpstr>
      <vt:lpstr>Документ</vt:lpstr>
      <vt:lpstr>Слайд 1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«ПРОШУ СЧЁТ»</vt:lpstr>
      <vt:lpstr>Слайд 12</vt:lpstr>
      <vt:lpstr>Слайд 13</vt:lpstr>
      <vt:lpstr>Слайд 14</vt:lpstr>
      <vt:lpstr>Слайд 15</vt:lpstr>
      <vt:lpstr>«Налоговый отчёт»</vt:lpstr>
      <vt:lpstr>Налоговый отчёт ресторана</vt:lpstr>
      <vt:lpstr>Слайд 18</vt:lpstr>
      <vt:lpstr>почта</vt:lpstr>
      <vt:lpstr>  </vt:lpstr>
      <vt:lpstr>Слайд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315</cp:revision>
  <dcterms:created xsi:type="dcterms:W3CDTF">1601-01-01T00:00:00Z</dcterms:created>
  <dcterms:modified xsi:type="dcterms:W3CDTF">2014-02-13T14:37:45Z</dcterms:modified>
</cp:coreProperties>
</file>