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7" r:id="rId6"/>
    <p:sldId id="260" r:id="rId7"/>
    <p:sldId id="261" r:id="rId8"/>
    <p:sldId id="262" r:id="rId9"/>
    <p:sldId id="263" r:id="rId10"/>
    <p:sldId id="268" r:id="rId11"/>
    <p:sldId id="264" r:id="rId12"/>
    <p:sldId id="265" r:id="rId13"/>
    <p:sldId id="266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F1C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F3A0B-33DF-4D2F-A164-42F79558EDEB}" type="datetimeFigureOut">
              <a:rPr lang="ru-RU" smtClean="0"/>
              <a:pPr/>
              <a:t>19.11.2014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23A7A10-928C-4A45-B6F4-AABA126268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F3A0B-33DF-4D2F-A164-42F79558EDEB}" type="datetimeFigureOut">
              <a:rPr lang="ru-RU" smtClean="0"/>
              <a:pPr/>
              <a:t>19.11.2014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A7A10-928C-4A45-B6F4-AABA126268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F3A0B-33DF-4D2F-A164-42F79558EDEB}" type="datetimeFigureOut">
              <a:rPr lang="ru-RU" smtClean="0"/>
              <a:pPr/>
              <a:t>19.11.2014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A7A10-928C-4A45-B6F4-AABA126268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F3A0B-33DF-4D2F-A164-42F79558EDEB}" type="datetimeFigureOut">
              <a:rPr lang="ru-RU" smtClean="0"/>
              <a:pPr/>
              <a:t>19.11.2014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23A7A10-928C-4A45-B6F4-AABA126268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F3A0B-33DF-4D2F-A164-42F79558EDEB}" type="datetimeFigureOut">
              <a:rPr lang="ru-RU" smtClean="0"/>
              <a:pPr/>
              <a:t>19.11.2014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A7A10-928C-4A45-B6F4-AABA126268B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F3A0B-33DF-4D2F-A164-42F79558EDEB}" type="datetimeFigureOut">
              <a:rPr lang="ru-RU" smtClean="0"/>
              <a:pPr/>
              <a:t>19.11.2014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A7A10-928C-4A45-B6F4-AABA126268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F3A0B-33DF-4D2F-A164-42F79558EDEB}" type="datetimeFigureOut">
              <a:rPr lang="ru-RU" smtClean="0"/>
              <a:pPr/>
              <a:t>19.11.2014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23A7A10-928C-4A45-B6F4-AABA126268B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F3A0B-33DF-4D2F-A164-42F79558EDEB}" type="datetimeFigureOut">
              <a:rPr lang="ru-RU" smtClean="0"/>
              <a:pPr/>
              <a:t>19.11.2014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A7A10-928C-4A45-B6F4-AABA126268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F3A0B-33DF-4D2F-A164-42F79558EDEB}" type="datetimeFigureOut">
              <a:rPr lang="ru-RU" smtClean="0"/>
              <a:pPr/>
              <a:t>19.11.2014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A7A10-928C-4A45-B6F4-AABA126268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F3A0B-33DF-4D2F-A164-42F79558EDEB}" type="datetimeFigureOut">
              <a:rPr lang="ru-RU" smtClean="0"/>
              <a:pPr/>
              <a:t>19.11.2014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A7A10-928C-4A45-B6F4-AABA126268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F3A0B-33DF-4D2F-A164-42F79558EDEB}" type="datetimeFigureOut">
              <a:rPr lang="ru-RU" smtClean="0"/>
              <a:pPr/>
              <a:t>19.11.2014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A7A10-928C-4A45-B6F4-AABA126268B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95F3A0B-33DF-4D2F-A164-42F79558EDEB}" type="datetimeFigureOut">
              <a:rPr lang="ru-RU" smtClean="0"/>
              <a:pPr/>
              <a:t>19.11.2014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23A7A10-928C-4A45-B6F4-AABA126268B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jpeg"/><Relationship Id="rId5" Type="http://schemas.openxmlformats.org/officeDocument/2006/relationships/image" Target="../media/image27.jpeg"/><Relationship Id="rId4" Type="http://schemas.openxmlformats.org/officeDocument/2006/relationships/image" Target="../media/image2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1.jpeg"/><Relationship Id="rId4" Type="http://schemas.openxmlformats.org/officeDocument/2006/relationships/image" Target="../media/image30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eg"/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10" Type="http://schemas.openxmlformats.org/officeDocument/2006/relationships/image" Target="../media/image12.jpeg"/><Relationship Id="rId4" Type="http://schemas.openxmlformats.org/officeDocument/2006/relationships/image" Target="../media/image6.jpeg"/><Relationship Id="rId9" Type="http://schemas.openxmlformats.org/officeDocument/2006/relationships/image" Target="../media/image1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jpeg"/><Relationship Id="rId5" Type="http://schemas.openxmlformats.org/officeDocument/2006/relationships/image" Target="../media/image23.jpe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060848"/>
            <a:ext cx="8458200" cy="1222375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5F1C01"/>
                </a:solidFill>
              </a:rPr>
              <a:t>  проект – исследование</a:t>
            </a:r>
            <a:r>
              <a:rPr lang="ru-RU" smtClean="0">
                <a:solidFill>
                  <a:srgbClr val="5F1C01"/>
                </a:solidFill>
              </a:rPr>
              <a:t/>
            </a:r>
            <a:br>
              <a:rPr lang="ru-RU" smtClean="0">
                <a:solidFill>
                  <a:srgbClr val="5F1C01"/>
                </a:solidFill>
              </a:rPr>
            </a:br>
            <a:r>
              <a:rPr lang="ru-RU" smtClean="0">
                <a:solidFill>
                  <a:srgbClr val="5F1C01"/>
                </a:solidFill>
              </a:rPr>
              <a:t>« </a:t>
            </a:r>
            <a:r>
              <a:rPr lang="ru-RU" smtClean="0">
                <a:solidFill>
                  <a:srgbClr val="5F1C01"/>
                </a:solidFill>
              </a:rPr>
              <a:t>Широкая </a:t>
            </a:r>
            <a:r>
              <a:rPr lang="ru-RU" smtClean="0">
                <a:solidFill>
                  <a:srgbClr val="5F1C01"/>
                </a:solidFill>
              </a:rPr>
              <a:t>Масленица»</a:t>
            </a:r>
            <a:endParaRPr lang="ru-RU" dirty="0">
              <a:solidFill>
                <a:srgbClr val="5F1C0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4149080"/>
            <a:ext cx="8640960" cy="91440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					</a:t>
            </a: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Работа выполнена </a:t>
            </a:r>
          </a:p>
          <a:p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					учителем начальных классов </a:t>
            </a:r>
          </a:p>
          <a:p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					Карповой Е.С.</a:t>
            </a:r>
            <a:endParaRPr lang="ru-RU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67544" y="404664"/>
            <a:ext cx="8458200" cy="1222375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dirty="0" smtClean="0"/>
              <a:t>Государственное бюджетное образовательное учреждение  школа № 2082</a:t>
            </a:r>
            <a:endParaRPr lang="ru-RU" sz="2000" dirty="0"/>
          </a:p>
        </p:txBody>
      </p:sp>
      <p:pic>
        <p:nvPicPr>
          <p:cNvPr id="1026" name="Picture 2" descr="D:\Евгения\кл.руководство\slide-1-728-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79912" y="3555760"/>
            <a:ext cx="1581150" cy="1333500"/>
          </a:xfrm>
          <a:prstGeom prst="flowChartConnector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8245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139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15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415" tmFilter="0, 0; 0.125,0.2665; 0.25,0.4; 0.375,0.465; 0.5,0.5;  0.625,0.535; 0.75,0.6; 0.875,0.7335; 1,1">
                                          <p:stCondLst>
                                            <p:cond delay="415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7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3" tmFilter="0, 0; 0.125,0.2665; 0.25,0.4; 0.375,0.465; 0.5,0.5;  0.625,0.535; 0.75,0.6; 0.875,0.7335; 1,1">
                                          <p:stCondLst>
                                            <p:cond delay="1035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6">
                                          <p:stCondLst>
                                            <p:cond delay="40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04" decel="50000">
                                          <p:stCondLst>
                                            <p:cond delay="423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6">
                                          <p:stCondLst>
                                            <p:cond delay="82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04" decel="50000">
                                          <p:stCondLst>
                                            <p:cond delay="83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6">
                                          <p:stCondLst>
                                            <p:cond delay="102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04" decel="50000">
                                          <p:stCondLst>
                                            <p:cond delay="104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6">
                                          <p:stCondLst>
                                            <p:cond delay="113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04" decel="50000">
                                          <p:stCondLst>
                                            <p:cond delay="114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25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750"/>
                            </p:stCondLst>
                            <p:childTnLst>
                              <p:par>
                                <p:cTn id="3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250"/>
                            </p:stCondLst>
                            <p:childTnLst>
                              <p:par>
                                <p:cTn id="4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750"/>
                            </p:stCondLst>
                            <p:childTnLst>
                              <p:par>
                                <p:cTn id="4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Презентация поисковой работы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11321" r="88302">
                        <a14:foregroundMark x1="32453" y1="16092" x2="15472" y2="14176"/>
                        <a14:foregroundMark x1="32453" y1="14943" x2="15472" y2="13793"/>
                        <a14:backgroundMark x1="32830" y1="16475" x2="20377" y2="68582"/>
                        <a14:backgroundMark x1="32075" y1="16092" x2="15849" y2="1417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20747841">
            <a:off x="3479085" y="1480510"/>
            <a:ext cx="2299501" cy="2264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 descr="C:\Users\user\Desktop\Масленица\Новая папка\P1010007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24128" y="1628800"/>
            <a:ext cx="3251853" cy="2438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user\Desktop\Масленица\Новая папка\P1010011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3528" y="1627138"/>
            <a:ext cx="3227851" cy="2420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user\Desktop\Масленица\Новая папка\P1010004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41719" y="4221088"/>
            <a:ext cx="3272684" cy="2454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9494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750"/>
                            </p:stCondLst>
                            <p:childTnLst>
                              <p:par>
                                <p:cTn id="1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250"/>
                            </p:stCondLst>
                            <p:childTnLst>
                              <p:par>
                                <p:cTn id="1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750"/>
                            </p:stCondLst>
                            <p:childTnLst>
                              <p:par>
                                <p:cTn id="2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250"/>
                            </p:stCondLst>
                            <p:childTnLst>
                              <p:par>
                                <p:cTn id="2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55034"/>
            <a:ext cx="8686800" cy="838200"/>
          </a:xfrm>
        </p:spPr>
        <p:txBody>
          <a:bodyPr/>
          <a:lstStyle/>
          <a:p>
            <a:pPr algn="ctr"/>
            <a:r>
              <a:rPr lang="ru-RU" dirty="0" smtClean="0"/>
              <a:t>Веселая масленица</a:t>
            </a:r>
            <a:endParaRPr lang="ru-RU" dirty="0"/>
          </a:p>
        </p:txBody>
      </p:sp>
      <p:pic>
        <p:nvPicPr>
          <p:cNvPr id="4" name="Picture 2" descr="D:\Евгения\кл.руководство\slide-1-728-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60232" y="1412776"/>
            <a:ext cx="1581150" cy="1333500"/>
          </a:xfrm>
          <a:prstGeom prst="flowChartConnector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 descr="C:\Users\user\Desktop\Масленица\фото масленицы в классе\P1010226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2" y="1125298"/>
            <a:ext cx="3779912" cy="2834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C:\Users\user\Desktop\Масленица\фото масленицы в классе\P1010216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55976" y="3398424"/>
            <a:ext cx="4320480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C:\Users\user\Desktop\Масленица\фото масленицы в классе\P1010241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2" y="4024404"/>
            <a:ext cx="3779912" cy="2624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9132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250"/>
                            </p:stCondLst>
                            <p:childTnLst>
                              <p:par>
                                <p:cTn id="1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50"/>
                            </p:stCondLst>
                            <p:childTnLst>
                              <p:par>
                                <p:cTn id="1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250"/>
                            </p:stCondLst>
                            <p:childTnLst>
                              <p:par>
                                <p:cTn id="2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750"/>
                            </p:stCondLst>
                            <p:childTnLst>
                              <p:par>
                                <p:cTn id="2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5683" y="188640"/>
            <a:ext cx="8686800" cy="838200"/>
          </a:xfrm>
        </p:spPr>
        <p:txBody>
          <a:bodyPr/>
          <a:lstStyle/>
          <a:p>
            <a:pPr algn="ctr"/>
            <a:r>
              <a:rPr lang="ru-RU" dirty="0" smtClean="0"/>
              <a:t>Богатырская силушка</a:t>
            </a:r>
            <a:endParaRPr lang="ru-RU" dirty="0"/>
          </a:p>
        </p:txBody>
      </p:sp>
      <p:pic>
        <p:nvPicPr>
          <p:cNvPr id="4" name="Picture 2" descr="D:\Евгения\кл.руководство\slide-1-728-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40152" y="1556792"/>
            <a:ext cx="1581150" cy="1333500"/>
          </a:xfrm>
          <a:prstGeom prst="flowChartConnector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user\Desktop\Масленица\фото масленицы в классе\P1010219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1177548"/>
            <a:ext cx="4176464" cy="3115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user\Desktop\Масленица\фото масленицы в классе\P1010220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67944" y="3212976"/>
            <a:ext cx="4608512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7502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350"/>
                            </p:stCondLst>
                            <p:childTnLst>
                              <p:par>
                                <p:cTn id="1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850"/>
                            </p:stCondLst>
                            <p:childTnLst>
                              <p:par>
                                <p:cTn id="1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350"/>
                            </p:stCondLst>
                            <p:childTnLst>
                              <p:par>
                                <p:cTn id="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86800" cy="838200"/>
          </a:xfrm>
        </p:spPr>
        <p:txBody>
          <a:bodyPr/>
          <a:lstStyle/>
          <a:p>
            <a:pPr algn="ctr"/>
            <a:r>
              <a:rPr lang="ru-RU" dirty="0" smtClean="0"/>
              <a:t>Лучшие рецепты блинов</a:t>
            </a:r>
            <a:endParaRPr lang="ru-RU" dirty="0"/>
          </a:p>
        </p:txBody>
      </p:sp>
      <p:pic>
        <p:nvPicPr>
          <p:cNvPr id="4098" name="Picture 2" descr="C:\Users\user\Desktop\Масленица\фото масленицы в классе\P101025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7543" y="1412776"/>
            <a:ext cx="2976331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user\Desktop\Масленица\фото масленицы в классе\P1010247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7544" y="4049689"/>
            <a:ext cx="2976330" cy="2232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3779912" y="1412776"/>
            <a:ext cx="504056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/>
              <a:t>Блины Царские сливочные (старорусский рецепт).</a:t>
            </a:r>
            <a:endParaRPr lang="ru-RU" dirty="0"/>
          </a:p>
          <a:p>
            <a:r>
              <a:rPr lang="ru-RU" dirty="0"/>
              <a:t>Для теста: 200гр. сливочного масла, 6 желтков, 1 ст. сахара, 100 г муки, 250 гр. сливок, 0,5 ч. л. ванилина.</a:t>
            </a:r>
          </a:p>
          <a:p>
            <a:r>
              <a:rPr lang="ru-RU" dirty="0"/>
              <a:t>           Растопить сливочное </a:t>
            </a:r>
            <a:r>
              <a:rPr lang="ru-RU" dirty="0" smtClean="0"/>
              <a:t>масло, </a:t>
            </a:r>
            <a:r>
              <a:rPr lang="ru-RU" dirty="0"/>
              <a:t>добавить желтки и хорошо размешать. Всыпать сахар и всю смесь растирать, поставив миску в холодную со льдом воду, пока масса не начнет пениться. Отдельно в кастрюле развести муку и сливки, довести до кипения, постоянно размешивая, и проварить на слабом огне, чтобы масса загустела. Массу охладить, добавить во взбитое с желтками масло, взбить. Добавить сахар, взбитые густые сливки и перемешать. Выпекать на слабом огне. Готовые блины сбрызгивать лимонным соком, подавать с ягодами из варенья или фруктовым желе.</a:t>
            </a:r>
          </a:p>
        </p:txBody>
      </p:sp>
    </p:spTree>
    <p:extLst>
      <p:ext uri="{BB962C8B-B14F-4D97-AF65-F5344CB8AC3E}">
        <p14:creationId xmlns:p14="http://schemas.microsoft.com/office/powerpoint/2010/main" val="817502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400"/>
                            </p:stCondLst>
                            <p:childTnLst>
                              <p:par>
                                <p:cTn id="1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900"/>
                            </p:stCondLst>
                            <p:childTnLst>
                              <p:par>
                                <p:cTn id="1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400"/>
                            </p:stCondLst>
                            <p:childTnLst>
                              <p:par>
                                <p:cTn id="22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pic>
        <p:nvPicPr>
          <p:cNvPr id="2051" name="Picture 3" descr="C:\Users\user\Desktop\Масленица\фото масленицы в классе\P101025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33620" y="2276872"/>
            <a:ext cx="2020056" cy="2399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Заголовок 1"/>
          <p:cNvSpPr txBox="1">
            <a:spLocks/>
          </p:cNvSpPr>
          <p:nvPr/>
        </p:nvSpPr>
        <p:spPr>
          <a:xfrm>
            <a:off x="3940830" y="4862164"/>
            <a:ext cx="1314872" cy="432048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Карпова Е.С.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Члены творческой группы</a:t>
            </a:r>
            <a:endParaRPr lang="ru-RU" dirty="0"/>
          </a:p>
        </p:txBody>
      </p:sp>
      <p:pic>
        <p:nvPicPr>
          <p:cNvPr id="2052" name="Picture 4" descr="C:\Users\user\Desktop\Масленица\фото масленицы в классе\P1010177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552" y="3794243"/>
            <a:ext cx="1296144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Заголовок 1"/>
          <p:cNvSpPr txBox="1">
            <a:spLocks/>
          </p:cNvSpPr>
          <p:nvPr/>
        </p:nvSpPr>
        <p:spPr>
          <a:xfrm>
            <a:off x="520824" y="5661248"/>
            <a:ext cx="1314872" cy="432048"/>
          </a:xfrm>
          <a:prstGeom prst="rect">
            <a:avLst/>
          </a:prstGeom>
        </p:spPr>
        <p:txBody>
          <a:bodyPr vert="horz" anchor="ctr">
            <a:normAutofit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Честнова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мария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Заголовок 1"/>
          <p:cNvSpPr txBox="1">
            <a:spLocks/>
          </p:cNvSpPr>
          <p:nvPr/>
        </p:nvSpPr>
        <p:spPr>
          <a:xfrm>
            <a:off x="2123728" y="5661248"/>
            <a:ext cx="1314872" cy="432048"/>
          </a:xfrm>
          <a:prstGeom prst="rect">
            <a:avLst/>
          </a:prstGeom>
        </p:spPr>
        <p:txBody>
          <a:bodyPr vert="horz" anchor="ctr">
            <a:normAutofit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Сафонова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софья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Заголовок 1"/>
          <p:cNvSpPr txBox="1">
            <a:spLocks/>
          </p:cNvSpPr>
          <p:nvPr/>
        </p:nvSpPr>
        <p:spPr>
          <a:xfrm>
            <a:off x="468978" y="3260568"/>
            <a:ext cx="1314872" cy="432048"/>
          </a:xfrm>
          <a:prstGeom prst="rect">
            <a:avLst/>
          </a:prstGeom>
        </p:spPr>
        <p:txBody>
          <a:bodyPr vert="horz" anchor="ctr">
            <a:normAutofit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Ганаба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мартин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Заголовок 1"/>
          <p:cNvSpPr txBox="1">
            <a:spLocks/>
          </p:cNvSpPr>
          <p:nvPr/>
        </p:nvSpPr>
        <p:spPr>
          <a:xfrm>
            <a:off x="7309845" y="5661248"/>
            <a:ext cx="1314872" cy="432048"/>
          </a:xfrm>
          <a:prstGeom prst="rect">
            <a:avLst/>
          </a:prstGeom>
        </p:spPr>
        <p:txBody>
          <a:bodyPr vert="horz" anchor="ctr">
            <a:normAutofit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Арифуллин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айрат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Заголовок 1"/>
          <p:cNvSpPr txBox="1">
            <a:spLocks/>
          </p:cNvSpPr>
          <p:nvPr/>
        </p:nvSpPr>
        <p:spPr>
          <a:xfrm>
            <a:off x="2003399" y="3260568"/>
            <a:ext cx="1314872" cy="432048"/>
          </a:xfrm>
          <a:prstGeom prst="rect">
            <a:avLst/>
          </a:prstGeom>
        </p:spPr>
        <p:txBody>
          <a:bodyPr vert="horz" anchor="ctr">
            <a:normAutofit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Шелокова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юлия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Заголовок 1"/>
          <p:cNvSpPr txBox="1">
            <a:spLocks/>
          </p:cNvSpPr>
          <p:nvPr/>
        </p:nvSpPr>
        <p:spPr>
          <a:xfrm>
            <a:off x="5553676" y="5661248"/>
            <a:ext cx="1756169" cy="432048"/>
          </a:xfrm>
          <a:prstGeom prst="rect">
            <a:avLst/>
          </a:prstGeom>
        </p:spPr>
        <p:txBody>
          <a:bodyPr vert="horz" anchor="ctr">
            <a:normAutofit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Щепетильникова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екатерина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Заголовок 1"/>
          <p:cNvSpPr txBox="1">
            <a:spLocks/>
          </p:cNvSpPr>
          <p:nvPr/>
        </p:nvSpPr>
        <p:spPr>
          <a:xfrm>
            <a:off x="5890933" y="3260568"/>
            <a:ext cx="1314872" cy="432048"/>
          </a:xfrm>
          <a:prstGeom prst="rect">
            <a:avLst/>
          </a:prstGeom>
        </p:spPr>
        <p:txBody>
          <a:bodyPr vert="horz" anchor="ctr">
            <a:normAutofit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Старшинов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илья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Заголовок 1"/>
          <p:cNvSpPr txBox="1">
            <a:spLocks/>
          </p:cNvSpPr>
          <p:nvPr/>
        </p:nvSpPr>
        <p:spPr>
          <a:xfrm>
            <a:off x="7347115" y="3260568"/>
            <a:ext cx="1314872" cy="432048"/>
          </a:xfrm>
          <a:prstGeom prst="rect">
            <a:avLst/>
          </a:prstGeom>
        </p:spPr>
        <p:txBody>
          <a:bodyPr vert="horz" anchor="ctr">
            <a:normAutofit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Морарь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федор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4" name="Picture 6" descr="C:\Users\user\Desktop\Масленица\фото масленицы в классе\P1010178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03399" y="3820845"/>
            <a:ext cx="1278786" cy="1701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C:\Users\user\Desktop\Масленица\фото масленицы в классе\P1010184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36623" y="3802516"/>
            <a:ext cx="1179900" cy="1640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9" descr="C:\Users\user\Desktop\Масленица\фото масленицы в классе\P1010239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68144" y="3827805"/>
            <a:ext cx="1238271" cy="1687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C:\Users\user\Desktop\Масленица\фото масленицы в классе\P1010209.JP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1457" y="1556792"/>
            <a:ext cx="1269915" cy="1619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9" name="Picture 11" descr="C:\Users\user\Desktop\Масленица\фото масленицы в классе\P1010208.JPG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02870" y="1556792"/>
            <a:ext cx="1279315" cy="1619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1" name="Picture 13" descr="C:\Users\user\Desktop\Масленица\фото масленицы в классе\P1010183.JPG"/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68144" y="1556792"/>
            <a:ext cx="1360451" cy="1654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C:\Users\user\Desktop\Масленица\фото масленицы в классе\P1010204.JPG"/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47115" y="1556792"/>
            <a:ext cx="1314872" cy="1654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6486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500"/>
                            </p:stCondLst>
                            <p:childTnLst>
                              <p:par>
                                <p:cTn id="4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000"/>
                            </p:stCondLst>
                            <p:childTnLst>
                              <p:par>
                                <p:cTn id="5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4500"/>
                            </p:stCondLst>
                            <p:childTnLst>
                              <p:par>
                                <p:cTn id="6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0"/>
                            </p:stCondLst>
                            <p:childTnLst>
                              <p:par>
                                <p:cTn id="7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500"/>
                            </p:stCondLst>
                            <p:childTnLst>
                              <p:par>
                                <p:cTn id="8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8" grpId="0"/>
      <p:bldP spid="16" grpId="0"/>
      <p:bldP spid="17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352928" cy="5616624"/>
          </a:xfrm>
        </p:spPr>
        <p:txBody>
          <a:bodyPr>
            <a:normAutofit/>
          </a:bodyPr>
          <a:lstStyle/>
          <a:p>
            <a:r>
              <a:rPr lang="ru-RU" dirty="0" smtClean="0"/>
              <a:t>Тип проекта: </a:t>
            </a:r>
            <a:br>
              <a:rPr lang="ru-RU" dirty="0" smtClean="0"/>
            </a:br>
            <a:r>
              <a:rPr lang="ru-RU" sz="3200" dirty="0" smtClean="0"/>
              <a:t>- информационный, </a:t>
            </a:r>
            <a:br>
              <a:rPr lang="ru-RU" sz="3200" dirty="0" smtClean="0"/>
            </a:br>
            <a:r>
              <a:rPr lang="ru-RU" sz="3200" dirty="0" smtClean="0"/>
              <a:t>- творческий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сроки действия проекта: </a:t>
            </a:r>
            <a:br>
              <a:rPr lang="ru-RU" dirty="0" smtClean="0"/>
            </a:br>
            <a:r>
              <a:rPr lang="ru-RU" sz="3200" dirty="0" smtClean="0"/>
              <a:t>28 февраля – 15 марта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предмет проектирования: </a:t>
            </a:r>
            <a:r>
              <a:rPr lang="ru-RU" sz="3200" dirty="0" smtClean="0"/>
              <a:t>фольклорный праздник «широкая масленица»</a:t>
            </a:r>
            <a:endParaRPr lang="ru-RU" sz="3200" dirty="0"/>
          </a:p>
        </p:txBody>
      </p:sp>
      <p:pic>
        <p:nvPicPr>
          <p:cNvPr id="4" name="Picture 2" descr="D:\Евгения\кл.руководство\slide-1-728-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80312" y="5085184"/>
            <a:ext cx="1581150" cy="1333500"/>
          </a:xfrm>
          <a:prstGeom prst="flowChartConnector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7804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Евгения\кл.руководство\slide-1-728-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80312" y="5229200"/>
            <a:ext cx="1581150" cy="1333500"/>
          </a:xfrm>
          <a:prstGeom prst="flowChartConnector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dirty="0" smtClean="0"/>
              <a:t>Цель проекта:</a:t>
            </a:r>
            <a:endParaRPr lang="ru-RU" dirty="0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304800" y="1988840"/>
            <a:ext cx="8686800" cy="3240360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r>
              <a:rPr lang="ru-RU" dirty="0" smtClean="0"/>
              <a:t>Познакомить учащихся с историей возникновения праздника;</a:t>
            </a:r>
          </a:p>
          <a:p>
            <a:pPr>
              <a:buFontTx/>
              <a:buChar char="-"/>
            </a:pPr>
            <a:r>
              <a:rPr lang="ru-RU" smtClean="0"/>
              <a:t>Приобщить к  традициям и обычаям </a:t>
            </a:r>
            <a:r>
              <a:rPr lang="ru-RU" dirty="0" smtClean="0"/>
              <a:t>празднования;</a:t>
            </a:r>
          </a:p>
          <a:p>
            <a:pPr>
              <a:buFontTx/>
              <a:buChar char="-"/>
            </a:pPr>
            <a:r>
              <a:rPr lang="ru-RU" dirty="0" smtClean="0"/>
              <a:t>Приблизить детей к народной культуре;</a:t>
            </a:r>
          </a:p>
          <a:p>
            <a:pPr>
              <a:buFontTx/>
              <a:buChar char="-"/>
            </a:pPr>
            <a:r>
              <a:rPr lang="ru-RU" dirty="0" smtClean="0"/>
              <a:t>Воспитывать любовь к своей Родине.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9132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Задачи проекта: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772816"/>
            <a:ext cx="8686800" cy="4307309"/>
          </a:xfrm>
        </p:spPr>
        <p:txBody>
          <a:bodyPr/>
          <a:lstStyle/>
          <a:p>
            <a:pPr>
              <a:buFontTx/>
              <a:buChar char="-"/>
            </a:pPr>
            <a:r>
              <a:rPr lang="ru-RU" dirty="0" smtClean="0"/>
              <a:t>Возродить интерес к русским праздникам;</a:t>
            </a:r>
          </a:p>
          <a:p>
            <a:pPr>
              <a:buFontTx/>
              <a:buChar char="-"/>
            </a:pPr>
            <a:r>
              <a:rPr lang="ru-RU" dirty="0" smtClean="0"/>
              <a:t>Привлечь к активной творческой деятельности учеников;</a:t>
            </a:r>
          </a:p>
          <a:p>
            <a:pPr>
              <a:buFontTx/>
              <a:buChar char="-"/>
            </a:pPr>
            <a:r>
              <a:rPr lang="ru-RU" dirty="0" smtClean="0"/>
              <a:t>Учить работать в группах;</a:t>
            </a:r>
          </a:p>
          <a:p>
            <a:pPr>
              <a:buFontTx/>
              <a:buChar char="-"/>
            </a:pPr>
            <a:r>
              <a:rPr lang="ru-RU" dirty="0" smtClean="0"/>
              <a:t>Учить работать с информацией. </a:t>
            </a:r>
            <a:endParaRPr lang="ru-RU" dirty="0"/>
          </a:p>
        </p:txBody>
      </p:sp>
      <p:pic>
        <p:nvPicPr>
          <p:cNvPr id="4" name="Picture 2" descr="D:\Евгения\кл.руководство\slide-1-728-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80312" y="5229200"/>
            <a:ext cx="1581150" cy="1333500"/>
          </a:xfrm>
          <a:prstGeom prst="flowChartConnector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4615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Чучело масленицы</a:t>
            </a:r>
            <a:endParaRPr lang="ru-RU" dirty="0"/>
          </a:p>
        </p:txBody>
      </p:sp>
      <p:pic>
        <p:nvPicPr>
          <p:cNvPr id="4" name="Picture 2" descr="D:\Евгения\кл.руководство\slide-1-728-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32484" y="1494237"/>
            <a:ext cx="1581150" cy="1333500"/>
          </a:xfrm>
          <a:prstGeom prst="flowChartConnector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C:\Users\user\Desktop\Масленица\фото масленицы в классе\P1010169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75856" y="1796244"/>
            <a:ext cx="2861914" cy="3816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user\Desktop\Масленица\Новая папка\P1010001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3568" y="1256577"/>
            <a:ext cx="2411760" cy="1808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user\Desktop\Масленица\Новая папка\P1010002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6848" y="3285075"/>
            <a:ext cx="2378480" cy="3171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user\Desktop\Масленица\Новая папка\P1010003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72199" y="3336248"/>
            <a:ext cx="2301719" cy="3068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9132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200"/>
                            </p:stCondLst>
                            <p:childTnLst>
                              <p:par>
                                <p:cTn id="1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00"/>
                            </p:stCondLst>
                            <p:childTnLst>
                              <p:par>
                                <p:cTn id="1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200"/>
                            </p:stCondLst>
                            <p:childTnLst>
                              <p:par>
                                <p:cTn id="2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700"/>
                            </p:stCondLst>
                            <p:childTnLst>
                              <p:par>
                                <p:cTn id="2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200"/>
                            </p:stCondLst>
                            <p:childTnLst>
                              <p:par>
                                <p:cTn id="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Приглашение на праздник</a:t>
            </a:r>
            <a:endParaRPr lang="ru-RU" dirty="0"/>
          </a:p>
        </p:txBody>
      </p:sp>
      <p:pic>
        <p:nvPicPr>
          <p:cNvPr id="4" name="Picture 2" descr="D:\Евгения\кл.руководство\slide-1-728-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16216" y="1609446"/>
            <a:ext cx="1581150" cy="1333500"/>
          </a:xfrm>
          <a:prstGeom prst="flowChartConnector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user\Desktop\Масленица\фото масленицы в классе\P1010187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536" y="1484784"/>
            <a:ext cx="3888432" cy="2916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user\Desktop\Масленица\фото масленицы в классе\P1010190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62388" y="3223130"/>
            <a:ext cx="4161871" cy="3121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D:\Евгения\кл.руководство\slide-1-728-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1331640" y="5001782"/>
            <a:ext cx="1581150" cy="1333500"/>
          </a:xfrm>
          <a:prstGeom prst="flowChartConnector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 descr="C:\Users\user\Desktop\Масленица\фото масленицы в классе\P1010168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536" y="4615109"/>
            <a:ext cx="3888432" cy="1889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9132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Выставка рушников</a:t>
            </a:r>
            <a:endParaRPr lang="ru-RU" dirty="0"/>
          </a:p>
        </p:txBody>
      </p:sp>
      <p:pic>
        <p:nvPicPr>
          <p:cNvPr id="4" name="Picture 2" descr="D:\Евгения\кл.руководство\slide-1-728-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60232" y="1700808"/>
            <a:ext cx="1581150" cy="1333500"/>
          </a:xfrm>
          <a:prstGeom prst="flowChartConnector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user\Desktop\Масленица\фото масленицы в классе\P1010170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48064" y="3635261"/>
            <a:ext cx="3672408" cy="2646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C:\Users\user\Desktop\Масленица\фото масленицы в классе\P1010172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1" y="1412776"/>
            <a:ext cx="4727510" cy="3545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9132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250"/>
                            </p:stCondLst>
                            <p:childTnLst>
                              <p:par>
                                <p:cTn id="1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50"/>
                            </p:stCondLst>
                            <p:childTnLst>
                              <p:par>
                                <p:cTn id="1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250"/>
                            </p:stCondLst>
                            <p:childTnLst>
                              <p:par>
                                <p:cTn id="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Презентация поисковой работы</a:t>
            </a:r>
            <a:endParaRPr lang="ru-RU" dirty="0"/>
          </a:p>
        </p:txBody>
      </p:sp>
      <p:pic>
        <p:nvPicPr>
          <p:cNvPr id="4" name="Picture 2" descr="D:\Евгения\кл.руководство\slide-1-728-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47664" y="4898200"/>
            <a:ext cx="1581150" cy="1333500"/>
          </a:xfrm>
          <a:prstGeom prst="flowChartConnector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532" r="100000">
                        <a14:foregroundMark x1="3191" y1="15349" x2="65426" y2="5116"/>
                        <a14:foregroundMark x1="65426" y1="5116" x2="81383" y2="13488"/>
                        <a14:foregroundMark x1="81383" y1="13488" x2="97340" y2="86977"/>
                        <a14:foregroundMark x1="97340" y1="86977" x2="33511" y2="98140"/>
                        <a14:foregroundMark x1="33511" y1="98140" x2="17553" y2="88372"/>
                        <a14:foregroundMark x1="17553" y1="88372" x2="2660" y2="14419"/>
                        <a14:backgroundMark x1="14894" y1="5581" x2="14894" y2="5581"/>
                        <a14:backgroundMark x1="1596" y1="14419" x2="66489" y2="3721"/>
                        <a14:backgroundMark x1="82447" y1="13488" x2="82447" y2="13488"/>
                        <a14:backgroundMark x1="82447" y1="13488" x2="65957" y2="3721"/>
                        <a14:backgroundMark x1="93617" y1="21860" x2="93085" y2="22326"/>
                        <a14:backgroundMark x1="92553" y1="21395" x2="92553" y2="21395"/>
                        <a14:backgroundMark x1="92553" y1="21395" x2="92553" y2="21395"/>
                        <a14:backgroundMark x1="92553" y1="21395" x2="92553" y2="21395"/>
                        <a14:backgroundMark x1="82447" y1="13023" x2="98404" y2="87907"/>
                        <a14:backgroundMark x1="98936" y1="88372" x2="33511" y2="99070"/>
                        <a14:backgroundMark x1="33511" y1="99070" x2="17021" y2="89302"/>
                        <a14:backgroundMark x1="17021" y1="89302" x2="1064" y2="14419"/>
                        <a14:backgroundMark x1="2128" y1="14419" x2="2128" y2="14419"/>
                        <a14:backgroundMark x1="2128" y1="14419" x2="2128" y2="14419"/>
                        <a14:backgroundMark x1="2128" y1="14419" x2="2128" y2="1441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 l="1" t="-992" r="256"/>
          <a:stretch/>
        </p:blipFill>
        <p:spPr bwMode="auto">
          <a:xfrm rot="619315">
            <a:off x="5836844" y="1279674"/>
            <a:ext cx="1931324" cy="223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 descr="C:\Users\user\Desktop\Масленица\Новая папка\P1010009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7584" y="1515846"/>
            <a:ext cx="3991032" cy="2993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user\Desktop\Масленица\Новая папка\P1010010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04048" y="3670936"/>
            <a:ext cx="3748999" cy="2811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9132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750"/>
                            </p:stCondLst>
                            <p:childTnLst>
                              <p:par>
                                <p:cTn id="1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250"/>
                            </p:stCondLst>
                            <p:childTnLst>
                              <p:par>
                                <p:cTn id="1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750"/>
                            </p:stCondLst>
                            <p:childTnLst>
                              <p:par>
                                <p:cTn id="2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250"/>
                            </p:stCondLst>
                            <p:childTnLst>
                              <p:par>
                                <p:cTn id="2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251</TotalTime>
  <Words>253</Words>
  <Application>Microsoft Office PowerPoint</Application>
  <PresentationFormat>Экран (4:3)</PresentationFormat>
  <Paragraphs>37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Трек</vt:lpstr>
      <vt:lpstr>  проект – исследование « Широкая Масленица»</vt:lpstr>
      <vt:lpstr>Члены творческой группы</vt:lpstr>
      <vt:lpstr>Тип проекта:  - информационный,  - творческий.  сроки действия проекта:  28 февраля – 15 марта  предмет проектирования: фольклорный праздник «широкая масленица»</vt:lpstr>
      <vt:lpstr>Презентация PowerPoint</vt:lpstr>
      <vt:lpstr>Задачи проекта:</vt:lpstr>
      <vt:lpstr>Чучело масленицы</vt:lpstr>
      <vt:lpstr>Приглашение на праздник</vt:lpstr>
      <vt:lpstr>Выставка рушников</vt:lpstr>
      <vt:lpstr>Презентация поисковой работы</vt:lpstr>
      <vt:lpstr>Презентация поисковой работы</vt:lpstr>
      <vt:lpstr>Веселая масленица</vt:lpstr>
      <vt:lpstr>Богатырская силушка</vt:lpstr>
      <vt:lpstr>Лучшие рецепты блинов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Воспитательно- образовательный проект «Широкая Масленица»</dc:title>
  <dc:creator>Алексей</dc:creator>
  <cp:lastModifiedBy>Алексей</cp:lastModifiedBy>
  <cp:revision>29</cp:revision>
  <dcterms:created xsi:type="dcterms:W3CDTF">2013-03-17T15:27:10Z</dcterms:created>
  <dcterms:modified xsi:type="dcterms:W3CDTF">2014-11-19T16:57:42Z</dcterms:modified>
</cp:coreProperties>
</file>