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6"/>
  </p:notesMasterIdLst>
  <p:sldIdLst>
    <p:sldId id="256" r:id="rId2"/>
    <p:sldId id="260" r:id="rId3"/>
    <p:sldId id="261" r:id="rId4"/>
    <p:sldId id="259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7" r:id="rId27"/>
    <p:sldId id="286" r:id="rId28"/>
    <p:sldId id="284" r:id="rId29"/>
    <p:sldId id="285" r:id="rId30"/>
    <p:sldId id="282" r:id="rId31"/>
    <p:sldId id="289" r:id="rId32"/>
    <p:sldId id="291" r:id="rId33"/>
    <p:sldId id="292" r:id="rId34"/>
    <p:sldId id="293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2150600-8E56-4C06-81A9-6F390E2EA112}" type="datetimeFigureOut">
              <a:rPr lang="ru-RU"/>
              <a:pPr>
                <a:defRPr/>
              </a:pPr>
              <a:t>25.01.2013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9417FCE-068A-41A8-BD9B-C3463E1B48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DE6583-E69F-4D72-83A8-36E2218F884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1170004C-9149-4B88-B697-208CBD7F46F6}" type="datetimeFigureOut">
              <a:rPr lang="ru-RU"/>
              <a:pPr>
                <a:defRPr/>
              </a:pPr>
              <a:t>25.01.2013</a:t>
            </a:fld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DD426B5-61DC-4669-9052-B1F1FA13C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64FC6-D601-4BD6-81DB-EB4E0065F369}" type="datetimeFigureOut">
              <a:rPr lang="ru-RU"/>
              <a:pPr>
                <a:defRPr/>
              </a:pPr>
              <a:t>25.01.2013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9D56D-1FD9-424E-97AE-73FC52AEC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85D0E-45DF-4C39-AD34-773EEBC78B66}" type="datetimeFigureOut">
              <a:rPr lang="ru-RU"/>
              <a:pPr>
                <a:defRPr/>
              </a:pPr>
              <a:t>25.01.2013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64A47-9BF7-4BB5-ABC7-BF7AE2BC02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11EA4-E32D-4F7D-83B6-BA25B8B80BB5}" type="datetimeFigureOut">
              <a:rPr lang="ru-RU"/>
              <a:pPr>
                <a:defRPr/>
              </a:pPr>
              <a:t>25.01.2013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12EED-F2E7-4617-A69E-35E9F19414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BE48F-778F-4C85-BFB1-76B57A8CE017}" type="datetimeFigureOut">
              <a:rPr lang="ru-RU"/>
              <a:pPr>
                <a:defRPr/>
              </a:pPr>
              <a:t>25.01.2013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0EBF6-2F19-4EF4-9E84-7DB60A4AF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EA75C-3986-4671-BC9A-F9976BB3C0B8}" type="datetimeFigureOut">
              <a:rPr lang="ru-RU"/>
              <a:pPr>
                <a:defRPr/>
              </a:pPr>
              <a:t>25.01.2013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1628D-F84C-40E6-B0C3-AD6986CB49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D2ECC-12D6-4563-A7FB-3FA556306DF9}" type="datetimeFigureOut">
              <a:rPr lang="ru-RU"/>
              <a:pPr>
                <a:defRPr/>
              </a:pPr>
              <a:t>25.01.2013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6B1B1258-C46E-4F56-B45E-CF4B8CF756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03FA7-1DE1-4A33-ADC4-23AB012EB8F9}" type="datetimeFigureOut">
              <a:rPr lang="ru-RU"/>
              <a:pPr>
                <a:defRPr/>
              </a:pPr>
              <a:t>25.01.2013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B3DBF-4A06-4C46-A9C0-E57F8BC427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531FC-A617-4D3F-B5BA-1BD06D62414F}" type="datetimeFigureOut">
              <a:rPr lang="ru-RU"/>
              <a:pPr>
                <a:defRPr/>
              </a:pPr>
              <a:t>25.01.2013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CA390-1213-4BD8-A2D8-EE4B318CEF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5E048D38-CED7-4AEC-950A-6304774209AD}" type="datetimeFigureOut">
              <a:rPr lang="ru-RU"/>
              <a:pPr>
                <a:defRPr/>
              </a:pPr>
              <a:t>25.01.2013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B29F8C6-5542-4AE4-8B29-F6EBA246A5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D0EBCE73-D1F0-435B-8097-10717D6FBE36}" type="datetimeFigureOut">
              <a:rPr lang="ru-RU"/>
              <a:pPr>
                <a:defRPr/>
              </a:pPr>
              <a:t>25.01.2013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64C766B7-422B-4370-8BA6-AD843EF2BD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D8997A-95ED-4ED0-A41E-E1F7C84615EC}" type="datetimeFigureOut">
              <a:rPr lang="ru-RU"/>
              <a:pPr>
                <a:defRPr/>
              </a:pPr>
              <a:t>25.01.2013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3ADE1C-D46C-49BB-A846-AE4EC2D956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66" r:id="rId4"/>
    <p:sldLayoutId id="2147483774" r:id="rId5"/>
    <p:sldLayoutId id="2147483767" r:id="rId6"/>
    <p:sldLayoutId id="2147483768" r:id="rId7"/>
    <p:sldLayoutId id="2147483775" r:id="rId8"/>
    <p:sldLayoutId id="2147483776" r:id="rId9"/>
    <p:sldLayoutId id="2147483769" r:id="rId10"/>
    <p:sldLayoutId id="2147483770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99F166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99F166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99F166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99F166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99F166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99F166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99F166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99F166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99F166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ABDE91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18" Type="http://schemas.openxmlformats.org/officeDocument/2006/relationships/slide" Target="slide21.xml"/><Relationship Id="rId3" Type="http://schemas.openxmlformats.org/officeDocument/2006/relationships/slide" Target="slide6.xml"/><Relationship Id="rId21" Type="http://schemas.openxmlformats.org/officeDocument/2006/relationships/slide" Target="slide24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17" Type="http://schemas.openxmlformats.org/officeDocument/2006/relationships/slide" Target="slide20.xml"/><Relationship Id="rId2" Type="http://schemas.openxmlformats.org/officeDocument/2006/relationships/notesSlide" Target="../notesSlides/notesSlide1.xml"/><Relationship Id="rId16" Type="http://schemas.openxmlformats.org/officeDocument/2006/relationships/slide" Target="slide19.xml"/><Relationship Id="rId20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5" Type="http://schemas.openxmlformats.org/officeDocument/2006/relationships/slide" Target="slide18.xml"/><Relationship Id="rId23" Type="http://schemas.openxmlformats.org/officeDocument/2006/relationships/slide" Target="slide28.xml"/><Relationship Id="rId10" Type="http://schemas.openxmlformats.org/officeDocument/2006/relationships/slide" Target="slide13.xml"/><Relationship Id="rId19" Type="http://schemas.openxmlformats.org/officeDocument/2006/relationships/slide" Target="slide22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Relationship Id="rId22" Type="http://schemas.openxmlformats.org/officeDocument/2006/relationships/slide" Target="slide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ctrTitle"/>
          </p:nvPr>
        </p:nvSpPr>
        <p:spPr>
          <a:xfrm>
            <a:off x="541338" y="776288"/>
            <a:ext cx="8061325" cy="14700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marL="0" indent="484188" eaLnBrk="1" hangingPunct="1">
              <a:defRPr/>
            </a:pPr>
            <a:endParaRPr lang="ru-RU" smtClean="0">
              <a:ln>
                <a:noFill/>
              </a:ln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1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338" y="2249488"/>
            <a:ext cx="8061325" cy="1752600"/>
          </a:xfrm>
        </p:spPr>
        <p:txBody>
          <a:bodyPr/>
          <a:lstStyle/>
          <a:p>
            <a:pPr marR="0" eaLnBrk="1" hangingPunct="1">
              <a:spcBef>
                <a:spcPct val="0"/>
              </a:spcBef>
              <a:buFont typeface="Arial" charset="0"/>
              <a:buNone/>
            </a:pPr>
            <a:endParaRPr lang="ru-RU" smtClean="0">
              <a:ln>
                <a:noFill/>
              </a:ln>
              <a:solidFill>
                <a:srgbClr val="FFFFFF"/>
              </a:solidFill>
            </a:endParaRPr>
          </a:p>
        </p:txBody>
      </p:sp>
      <p:pic>
        <p:nvPicPr>
          <p:cNvPr id="7172" name="Picture 2" descr="C:\Documents and Settings\УЧИТЕЛЬ\Рабочий стол\Своя игра\Своя игр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71563" y="5286375"/>
            <a:ext cx="7143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600" dirty="0">
              <a:solidFill>
                <a:srgbClr val="92D050"/>
              </a:solidFill>
              <a:latin typeface="Century Gothic" pitchFamily="34" charset="0"/>
            </a:endParaRPr>
          </a:p>
          <a:p>
            <a:pPr algn="ctr"/>
            <a:r>
              <a:rPr lang="ru-RU" sz="3600" b="1" dirty="0">
                <a:solidFill>
                  <a:srgbClr val="92D050"/>
                </a:solidFill>
                <a:latin typeface="Century Gothic" pitchFamily="34" charset="0"/>
              </a:rPr>
              <a:t>для любителей геометрии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История геометрии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428625" y="1357313"/>
            <a:ext cx="8429625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Century Gothic" pitchFamily="34" charset="0"/>
              </a:rPr>
              <a:t>70 очков. </a:t>
            </a:r>
            <a:r>
              <a:rPr lang="ru-RU" sz="4400" dirty="0">
                <a:latin typeface="Century Gothic" pitchFamily="34" charset="0"/>
              </a:rPr>
              <a:t>Кто является создателем первой неевклидовой геометрии, давшей начало многим другим геометриям?</a:t>
            </a:r>
          </a:p>
          <a:p>
            <a:endParaRPr lang="ru-RU" sz="4400" dirty="0">
              <a:latin typeface="Century Gothic" pitchFamily="34" charset="0"/>
            </a:endParaRPr>
          </a:p>
          <a:p>
            <a:pPr algn="r"/>
            <a:r>
              <a:rPr lang="ru-RU" sz="4400" i="1" dirty="0">
                <a:solidFill>
                  <a:srgbClr val="92D050"/>
                </a:solidFill>
                <a:latin typeface="Century Gothic" pitchFamily="34" charset="0"/>
              </a:rPr>
              <a:t>Лобачевский Н.И.</a:t>
            </a:r>
            <a:endParaRPr lang="ru-RU" sz="4400" dirty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sz="4400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Задачи - шутки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642938" y="1428750"/>
            <a:ext cx="7929562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Century Gothic" pitchFamily="34" charset="0"/>
              </a:rPr>
              <a:t>10 очков.</a:t>
            </a:r>
            <a:r>
              <a:rPr lang="ru-RU" sz="4400" dirty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sz="4400" dirty="0">
                <a:latin typeface="Century Gothic" pitchFamily="34" charset="0"/>
              </a:rPr>
              <a:t>Тройка лошадей пробежала 30 км. Сколько километров пробежала каждая лошадь?</a:t>
            </a:r>
          </a:p>
          <a:p>
            <a:pPr algn="r"/>
            <a:r>
              <a:rPr lang="ru-RU" sz="4400" i="1" dirty="0">
                <a:solidFill>
                  <a:srgbClr val="92D050"/>
                </a:solidFill>
                <a:latin typeface="Century Gothic" pitchFamily="34" charset="0"/>
              </a:rPr>
              <a:t>30 км</a:t>
            </a:r>
            <a:endParaRPr lang="ru-RU" sz="4400" dirty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Задачи - шутки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357188" y="1643063"/>
            <a:ext cx="828675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Century Gothic" pitchFamily="34" charset="0"/>
              </a:rPr>
              <a:t>20 очков.</a:t>
            </a:r>
            <a:r>
              <a:rPr lang="ru-RU" sz="4400" dirty="0">
                <a:solidFill>
                  <a:srgbClr val="FF0000"/>
                </a:solidFill>
                <a:latin typeface="Century Gothic" pitchFamily="34" charset="0"/>
              </a:rPr>
              <a:t> </a:t>
            </a:r>
          </a:p>
          <a:p>
            <a:r>
              <a:rPr lang="ru-RU" sz="4400" dirty="0">
                <a:latin typeface="Century Gothic" pitchFamily="34" charset="0"/>
              </a:rPr>
              <a:t>Что тяжелее: килограмм гривенников или полкилограмма двугривенных?</a:t>
            </a:r>
          </a:p>
          <a:p>
            <a:pPr algn="r"/>
            <a:r>
              <a:rPr lang="ru-RU" sz="4400" i="1" dirty="0" smtClean="0">
                <a:solidFill>
                  <a:srgbClr val="92D050"/>
                </a:solidFill>
                <a:latin typeface="Century Gothic" pitchFamily="34" charset="0"/>
              </a:rPr>
              <a:t>Килограмм гривенников</a:t>
            </a:r>
            <a:endParaRPr lang="ru-RU" sz="4400" i="1" dirty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sz="4400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Задачи - шутки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500063" y="1357313"/>
            <a:ext cx="821531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Century Gothic" pitchFamily="34" charset="0"/>
              </a:rPr>
              <a:t>30 очков.</a:t>
            </a:r>
            <a:r>
              <a:rPr lang="ru-RU" sz="4400" dirty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sz="4400" dirty="0">
                <a:latin typeface="Century Gothic" pitchFamily="34" charset="0"/>
              </a:rPr>
              <a:t>Сколько горошин может войти в пустой стакан? </a:t>
            </a:r>
          </a:p>
          <a:p>
            <a:pPr algn="r"/>
            <a:r>
              <a:rPr lang="ru-RU" sz="4400" i="1" dirty="0">
                <a:solidFill>
                  <a:srgbClr val="92D050"/>
                </a:solidFill>
                <a:latin typeface="Century Gothic" pitchFamily="34" charset="0"/>
              </a:rPr>
              <a:t>одна</a:t>
            </a:r>
            <a:endParaRPr lang="ru-RU" sz="4400" dirty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sz="4400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Задачи - шутки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500063" y="1714500"/>
            <a:ext cx="8072437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Century Gothic" pitchFamily="34" charset="0"/>
              </a:rPr>
              <a:t>50 очков.</a:t>
            </a:r>
            <a:r>
              <a:rPr lang="ru-RU" sz="4400" dirty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sz="4400" dirty="0">
                <a:latin typeface="Century Gothic" pitchFamily="34" charset="0"/>
              </a:rPr>
              <a:t>Считаем: 3</a:t>
            </a:r>
            <a:r>
              <a:rPr lang="ru-RU" sz="4400" baseline="30000" dirty="0">
                <a:latin typeface="Century Gothic" pitchFamily="34" charset="0"/>
              </a:rPr>
              <a:t>2</a:t>
            </a:r>
            <a:r>
              <a:rPr lang="ru-RU" sz="4400" dirty="0">
                <a:latin typeface="Century Gothic" pitchFamily="34" charset="0"/>
              </a:rPr>
              <a:t>, 5</a:t>
            </a:r>
            <a:r>
              <a:rPr lang="ru-RU" sz="4400" baseline="30000" dirty="0">
                <a:latin typeface="Century Gothic" pitchFamily="34" charset="0"/>
              </a:rPr>
              <a:t>2</a:t>
            </a:r>
            <a:r>
              <a:rPr lang="ru-RU" sz="4400" dirty="0">
                <a:latin typeface="Century Gothic" pitchFamily="34" charset="0"/>
              </a:rPr>
              <a:t>, угол в квадрате. </a:t>
            </a:r>
          </a:p>
          <a:p>
            <a:endParaRPr lang="ru-RU" sz="4400" dirty="0">
              <a:latin typeface="Century Gothic" pitchFamily="34" charset="0"/>
            </a:endParaRPr>
          </a:p>
          <a:p>
            <a:pPr algn="r"/>
            <a:r>
              <a:rPr lang="ru-RU" sz="4400" b="1" i="1" dirty="0">
                <a:solidFill>
                  <a:srgbClr val="92D050"/>
                </a:solidFill>
                <a:latin typeface="Century Gothic" pitchFamily="34" charset="0"/>
              </a:rPr>
              <a:t>90</a:t>
            </a:r>
            <a:r>
              <a:rPr lang="ru-RU" sz="4400" b="1" i="1" dirty="0">
                <a:solidFill>
                  <a:srgbClr val="92D050"/>
                </a:solidFill>
                <a:latin typeface="Century Gothic" pitchFamily="34" charset="0"/>
                <a:sym typeface="Symbol" pitchFamily="18" charset="2"/>
              </a:rPr>
              <a:t></a:t>
            </a:r>
            <a:endParaRPr lang="ru-RU" sz="4400" b="1" dirty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sz="4400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Задачи - шутки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357158" y="1142984"/>
            <a:ext cx="85725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FF0000"/>
                </a:solidFill>
                <a:latin typeface="Century Gothic" pitchFamily="34" charset="0"/>
              </a:rPr>
              <a:t>70 очков</a:t>
            </a:r>
            <a:r>
              <a:rPr lang="ru-RU" sz="3600" b="1" i="1" dirty="0">
                <a:latin typeface="Century Gothic" pitchFamily="34" charset="0"/>
              </a:rPr>
              <a:t>.</a:t>
            </a:r>
            <a:r>
              <a:rPr lang="ru-RU" sz="3600" dirty="0">
                <a:latin typeface="Century Gothic" pitchFamily="34" charset="0"/>
              </a:rPr>
              <a:t> Одна девочка писала: «Двести сорок</a:t>
            </a:r>
            <a:r>
              <a:rPr lang="ru-RU" sz="3600" i="1" dirty="0">
                <a:latin typeface="Century Gothic" pitchFamily="34" charset="0"/>
              </a:rPr>
              <a:t> </a:t>
            </a:r>
            <a:r>
              <a:rPr lang="ru-RU" sz="3600" dirty="0">
                <a:latin typeface="Century Gothic" pitchFamily="34" charset="0"/>
              </a:rPr>
              <a:t>да двести сорок будет четыреста сорок». Она не ошиблась, но в чем дело?</a:t>
            </a:r>
          </a:p>
          <a:p>
            <a:endParaRPr lang="ru-RU" sz="3600" dirty="0">
              <a:latin typeface="Century Gothic" pitchFamily="34" charset="0"/>
            </a:endParaRPr>
          </a:p>
          <a:p>
            <a:pPr algn="just"/>
            <a:r>
              <a:rPr lang="ru-RU" sz="3600" dirty="0">
                <a:latin typeface="Century Gothic" pitchFamily="34" charset="0"/>
              </a:rPr>
              <a:t> </a:t>
            </a:r>
            <a:r>
              <a:rPr lang="ru-RU" sz="3600" dirty="0">
                <a:solidFill>
                  <a:srgbClr val="92D050"/>
                </a:solidFill>
                <a:latin typeface="Century Gothic" pitchFamily="34" charset="0"/>
              </a:rPr>
              <a:t>двести </a:t>
            </a:r>
            <a:r>
              <a:rPr lang="ru-RU" sz="3600" b="1" i="1" dirty="0">
                <a:solidFill>
                  <a:srgbClr val="92D050"/>
                </a:solidFill>
                <a:latin typeface="Century Gothic" pitchFamily="34" charset="0"/>
              </a:rPr>
              <a:t>сорок</a:t>
            </a:r>
            <a:r>
              <a:rPr lang="ru-RU" sz="3600" i="1" dirty="0">
                <a:solidFill>
                  <a:srgbClr val="92D050"/>
                </a:solidFill>
                <a:latin typeface="Century Gothic" pitchFamily="34" charset="0"/>
              </a:rPr>
              <a:t> </a:t>
            </a:r>
            <a:r>
              <a:rPr lang="ru-RU" sz="3600" dirty="0">
                <a:solidFill>
                  <a:srgbClr val="92D050"/>
                </a:solidFill>
                <a:latin typeface="Century Gothic" pitchFamily="34" charset="0"/>
              </a:rPr>
              <a:t>+ двести </a:t>
            </a:r>
            <a:r>
              <a:rPr lang="ru-RU" sz="3600" b="1" i="1" dirty="0">
                <a:solidFill>
                  <a:srgbClr val="92D050"/>
                </a:solidFill>
                <a:latin typeface="Century Gothic" pitchFamily="34" charset="0"/>
              </a:rPr>
              <a:t>сорок</a:t>
            </a:r>
            <a:r>
              <a:rPr lang="ru-RU" sz="3600" dirty="0">
                <a:solidFill>
                  <a:srgbClr val="92D050"/>
                </a:solidFill>
                <a:latin typeface="Century Gothic" pitchFamily="34" charset="0"/>
              </a:rPr>
              <a:t> = четыреста </a:t>
            </a:r>
            <a:r>
              <a:rPr lang="ru-RU" sz="3600" b="1" i="1" dirty="0">
                <a:solidFill>
                  <a:srgbClr val="92D050"/>
                </a:solidFill>
                <a:latin typeface="Century Gothic" pitchFamily="34" charset="0"/>
              </a:rPr>
              <a:t>сорок</a:t>
            </a:r>
            <a:r>
              <a:rPr lang="ru-RU" sz="3600" dirty="0">
                <a:solidFill>
                  <a:srgbClr val="92D050"/>
                </a:solidFill>
                <a:latin typeface="Century Gothic" pitchFamily="34" charset="0"/>
              </a:rPr>
              <a:t>:      </a:t>
            </a:r>
            <a:r>
              <a:rPr lang="ru-RU" sz="3600" b="1" i="1" u="sng" dirty="0">
                <a:solidFill>
                  <a:srgbClr val="92D050"/>
                </a:solidFill>
                <a:latin typeface="Century Gothic" pitchFamily="34" charset="0"/>
              </a:rPr>
              <a:t>сорока</a:t>
            </a:r>
            <a:r>
              <a:rPr lang="ru-RU" sz="3600" dirty="0">
                <a:solidFill>
                  <a:srgbClr val="92D050"/>
                </a:solidFill>
                <a:latin typeface="Century Gothic" pitchFamily="34" charset="0"/>
              </a:rPr>
              <a:t> – птица</a:t>
            </a:r>
          </a:p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Задачи на смекалку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500034" y="1500174"/>
            <a:ext cx="828675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Century Gothic" pitchFamily="34" charset="0"/>
              </a:rPr>
              <a:t>10 очков</a:t>
            </a:r>
            <a:r>
              <a:rPr lang="ru-RU" sz="4400" b="1" i="1" dirty="0">
                <a:latin typeface="Century Gothic" pitchFamily="34" charset="0"/>
              </a:rPr>
              <a:t>.</a:t>
            </a:r>
            <a:r>
              <a:rPr lang="ru-RU" sz="4400" dirty="0">
                <a:latin typeface="Century Gothic" pitchFamily="34" charset="0"/>
              </a:rPr>
              <a:t> Назовите два числа, разность которых равна их сумме. </a:t>
            </a:r>
          </a:p>
          <a:p>
            <a:endParaRPr lang="ru-RU" sz="4400" i="1" dirty="0">
              <a:latin typeface="Century Gothic" pitchFamily="34" charset="0"/>
            </a:endParaRPr>
          </a:p>
          <a:p>
            <a:pPr algn="r"/>
            <a:r>
              <a:rPr lang="ru-RU" sz="4400" b="1" i="1" dirty="0">
                <a:solidFill>
                  <a:srgbClr val="92D050"/>
                </a:solidFill>
                <a:latin typeface="Century Gothic" pitchFamily="34" charset="0"/>
              </a:rPr>
              <a:t>0 + 0 = 0 – 0</a:t>
            </a:r>
            <a:endParaRPr lang="ru-RU" sz="4400" b="1" dirty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sz="4400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Задачи на смекалку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285750" y="1643063"/>
            <a:ext cx="842962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Century Gothic" pitchFamily="34" charset="0"/>
              </a:rPr>
              <a:t>20 очков.</a:t>
            </a:r>
            <a:r>
              <a:rPr lang="ru-RU" sz="4400" dirty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sz="4400" dirty="0">
                <a:latin typeface="Century Gothic" pitchFamily="34" charset="0"/>
              </a:rPr>
              <a:t>Назовите два числа, сумма которых равна их произведению.</a:t>
            </a:r>
          </a:p>
          <a:p>
            <a:pPr algn="r"/>
            <a:r>
              <a:rPr lang="ru-RU" sz="4400" b="1" i="1" dirty="0">
                <a:solidFill>
                  <a:srgbClr val="92D050"/>
                </a:solidFill>
                <a:latin typeface="Century Gothic" pitchFamily="34" charset="0"/>
              </a:rPr>
              <a:t>2 + 2 = 2 </a:t>
            </a:r>
            <a:r>
              <a:rPr lang="ru-RU" sz="4400" b="1" i="1" dirty="0">
                <a:solidFill>
                  <a:srgbClr val="92D050"/>
                </a:solidFill>
                <a:latin typeface="Century Gothic" pitchFamily="34" charset="0"/>
                <a:sym typeface="Symbol" pitchFamily="18" charset="2"/>
              </a:rPr>
              <a:t> </a:t>
            </a:r>
            <a:r>
              <a:rPr lang="ru-RU" sz="4400" b="1" i="1" dirty="0">
                <a:solidFill>
                  <a:srgbClr val="92D050"/>
                </a:solidFill>
                <a:latin typeface="Century Gothic" pitchFamily="34" charset="0"/>
              </a:rPr>
              <a:t>2</a:t>
            </a:r>
            <a:endParaRPr lang="ru-RU" sz="4400" b="1" dirty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sz="4400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Задачи на смекалку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357188" y="1500188"/>
            <a:ext cx="8286750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Century Gothic" pitchFamily="34" charset="0"/>
              </a:rPr>
              <a:t>30 очков. </a:t>
            </a:r>
            <a:r>
              <a:rPr lang="ru-RU" sz="4400" dirty="0">
                <a:latin typeface="Century Gothic" pitchFamily="34" charset="0"/>
              </a:rPr>
              <a:t>Какие три числа, если их сложить или перемножить, дают один и тот де результат?</a:t>
            </a:r>
          </a:p>
          <a:p>
            <a:endParaRPr lang="ru-RU" sz="4400" dirty="0">
              <a:latin typeface="Century Gothic" pitchFamily="34" charset="0"/>
            </a:endParaRPr>
          </a:p>
          <a:p>
            <a:pPr algn="r"/>
            <a:r>
              <a:rPr lang="ru-RU" sz="4400" dirty="0">
                <a:latin typeface="Century Gothic" pitchFamily="34" charset="0"/>
              </a:rPr>
              <a:t> </a:t>
            </a:r>
            <a:r>
              <a:rPr lang="ru-RU" sz="4400" b="1" i="1" dirty="0">
                <a:solidFill>
                  <a:srgbClr val="92D050"/>
                </a:solidFill>
                <a:latin typeface="Century Gothic" pitchFamily="34" charset="0"/>
              </a:rPr>
              <a:t>1 + 2 + 3 = 1</a:t>
            </a:r>
            <a:r>
              <a:rPr lang="ru-RU" sz="4400" b="1" i="1" dirty="0">
                <a:solidFill>
                  <a:srgbClr val="92D050"/>
                </a:solidFill>
                <a:latin typeface="Century Gothic" pitchFamily="34" charset="0"/>
                <a:sym typeface="Symbol" pitchFamily="18" charset="2"/>
              </a:rPr>
              <a:t> </a:t>
            </a:r>
            <a:r>
              <a:rPr lang="ru-RU" sz="4400" b="1" i="1" dirty="0">
                <a:solidFill>
                  <a:srgbClr val="92D050"/>
                </a:solidFill>
                <a:latin typeface="Century Gothic" pitchFamily="34" charset="0"/>
              </a:rPr>
              <a:t>2</a:t>
            </a:r>
            <a:r>
              <a:rPr lang="ru-RU" sz="4400" b="1" i="1" dirty="0">
                <a:solidFill>
                  <a:srgbClr val="92D050"/>
                </a:solidFill>
                <a:latin typeface="Century Gothic" pitchFamily="34" charset="0"/>
                <a:sym typeface="Symbol" pitchFamily="18" charset="2"/>
              </a:rPr>
              <a:t> </a:t>
            </a:r>
            <a:r>
              <a:rPr lang="ru-RU" sz="4400" b="1" i="1" dirty="0">
                <a:solidFill>
                  <a:srgbClr val="92D050"/>
                </a:solidFill>
                <a:latin typeface="Century Gothic" pitchFamily="34" charset="0"/>
              </a:rPr>
              <a:t>3 = 6</a:t>
            </a:r>
            <a:endParaRPr lang="ru-RU" sz="4400" b="1" dirty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Задачи на смекалку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357188" y="1357313"/>
            <a:ext cx="828675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Century Gothic" pitchFamily="34" charset="0"/>
              </a:rPr>
              <a:t>50 очков.</a:t>
            </a:r>
            <a:r>
              <a:rPr lang="ru-RU" sz="4400" dirty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sz="4400" dirty="0">
                <a:latin typeface="Century Gothic" pitchFamily="34" charset="0"/>
              </a:rPr>
              <a:t>Найдите сумму всех натуральных чисел от 1 до 100.</a:t>
            </a:r>
          </a:p>
          <a:p>
            <a:endParaRPr lang="ru-RU" sz="4400" dirty="0">
              <a:latin typeface="Century Gothic" pitchFamily="34" charset="0"/>
            </a:endParaRPr>
          </a:p>
          <a:p>
            <a:pPr algn="r"/>
            <a:r>
              <a:rPr lang="ru-RU" sz="4400" dirty="0">
                <a:latin typeface="Century Gothic" pitchFamily="34" charset="0"/>
              </a:rPr>
              <a:t> </a:t>
            </a:r>
            <a:r>
              <a:rPr lang="ru-RU" sz="4400" b="1" i="1" dirty="0">
                <a:solidFill>
                  <a:srgbClr val="92D050"/>
                </a:solidFill>
                <a:latin typeface="Century Gothic" pitchFamily="34" charset="0"/>
              </a:rPr>
              <a:t>1 + … +100 = (1 + 100)</a:t>
            </a:r>
            <a:r>
              <a:rPr lang="ru-RU" sz="4400" b="1" i="1" dirty="0">
                <a:solidFill>
                  <a:srgbClr val="92D050"/>
                </a:solidFill>
                <a:latin typeface="Century Gothic" pitchFamily="34" charset="0"/>
                <a:sym typeface="Symbol" pitchFamily="18" charset="2"/>
              </a:rPr>
              <a:t></a:t>
            </a:r>
            <a:r>
              <a:rPr lang="ru-RU" sz="4400" b="1" i="1" dirty="0">
                <a:solidFill>
                  <a:srgbClr val="92D050"/>
                </a:solidFill>
                <a:latin typeface="Century Gothic" pitchFamily="34" charset="0"/>
              </a:rPr>
              <a:t> 50 = 5050</a:t>
            </a:r>
            <a:endParaRPr lang="ru-RU" sz="4400" b="1" dirty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sz="4400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214313" y="785813"/>
            <a:ext cx="8358187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i="1" dirty="0">
              <a:latin typeface="Century Gothic" pitchFamily="34" charset="0"/>
            </a:endParaRPr>
          </a:p>
          <a:p>
            <a:endParaRPr lang="ru-RU" sz="2800" i="1" dirty="0">
              <a:solidFill>
                <a:schemeClr val="tx2"/>
              </a:solidFill>
              <a:latin typeface="Century Gothic" pitchFamily="34" charset="0"/>
            </a:endParaRPr>
          </a:p>
          <a:p>
            <a:r>
              <a:rPr lang="ru-RU" sz="2800" i="1" dirty="0">
                <a:solidFill>
                  <a:schemeClr val="tx2"/>
                </a:solidFill>
                <a:latin typeface="Century Gothic" pitchFamily="34" charset="0"/>
              </a:rPr>
              <a:t>  </a:t>
            </a:r>
            <a:r>
              <a:rPr lang="ru-RU" sz="3200" i="1" dirty="0">
                <a:solidFill>
                  <a:schemeClr val="tx2"/>
                </a:solidFill>
                <a:latin typeface="Century Gothic" pitchFamily="34" charset="0"/>
              </a:rPr>
              <a:t>Кто с детских лет занимается математикой, тот развивает внимание, тренирует свой мозг, свою волю, воспитывает настойчивость и упорство в достижении цели.</a:t>
            </a:r>
          </a:p>
          <a:p>
            <a:endParaRPr lang="ru-RU" sz="2800" dirty="0">
              <a:latin typeface="Century Gothic" pitchFamily="34" charset="0"/>
            </a:endParaRPr>
          </a:p>
          <a:p>
            <a:pPr algn="r"/>
            <a:r>
              <a:rPr lang="ru-RU" sz="2800" i="1" dirty="0">
                <a:solidFill>
                  <a:srgbClr val="00B0F0"/>
                </a:solidFill>
                <a:latin typeface="Century Gothic" pitchFamily="34" charset="0"/>
              </a:rPr>
              <a:t>А. </a:t>
            </a:r>
            <a:r>
              <a:rPr lang="ru-RU" sz="2800" i="1" dirty="0" err="1">
                <a:solidFill>
                  <a:srgbClr val="00B0F0"/>
                </a:solidFill>
                <a:latin typeface="Century Gothic" pitchFamily="34" charset="0"/>
              </a:rPr>
              <a:t>Маркушевич</a:t>
            </a:r>
            <a:endParaRPr lang="ru-RU" sz="2800" dirty="0">
              <a:solidFill>
                <a:srgbClr val="00B0F0"/>
              </a:solidFill>
              <a:latin typeface="Century Gothic" pitchFamily="34" charset="0"/>
            </a:endParaRPr>
          </a:p>
          <a:p>
            <a:endParaRPr lang="ru-RU" dirty="0">
              <a:latin typeface="Century Gothic" pitchFamily="34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Задачи на смекалку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214282" y="1500188"/>
            <a:ext cx="8358218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Century Gothic" pitchFamily="34" charset="0"/>
              </a:rPr>
              <a:t>70 очков.</a:t>
            </a:r>
            <a:r>
              <a:rPr lang="ru-RU" sz="4400" dirty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sz="4400" dirty="0">
                <a:latin typeface="Century Gothic" pitchFamily="34" charset="0"/>
              </a:rPr>
              <a:t>Какой цифрой заканчивается произведение всех чисел от 7 до 81?</a:t>
            </a:r>
          </a:p>
          <a:p>
            <a:endParaRPr lang="ru-RU" sz="4400" dirty="0">
              <a:latin typeface="Century Gothic" pitchFamily="34" charset="0"/>
            </a:endParaRPr>
          </a:p>
          <a:p>
            <a:pPr algn="r"/>
            <a:r>
              <a:rPr lang="ru-RU" sz="2800" b="1" i="1" dirty="0">
                <a:solidFill>
                  <a:srgbClr val="92D050"/>
                </a:solidFill>
                <a:latin typeface="Century Gothic" pitchFamily="34" charset="0"/>
              </a:rPr>
              <a:t>0</a:t>
            </a:r>
          </a:p>
          <a:p>
            <a:endParaRPr lang="ru-RU" sz="2800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Занимательная геометрия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142844" y="1357313"/>
            <a:ext cx="8786874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Century Gothic" pitchFamily="34" charset="0"/>
              </a:rPr>
              <a:t>10 очков</a:t>
            </a:r>
            <a:r>
              <a:rPr lang="ru-RU" sz="4400" b="1" i="1" dirty="0">
                <a:latin typeface="Century Gothic" pitchFamily="34" charset="0"/>
              </a:rPr>
              <a:t>.</a:t>
            </a:r>
            <a:r>
              <a:rPr lang="ru-RU" sz="4400" dirty="0">
                <a:latin typeface="Century Gothic" pitchFamily="34" charset="0"/>
              </a:rPr>
              <a:t> Постройте египетский треугольник. </a:t>
            </a:r>
          </a:p>
          <a:p>
            <a:endParaRPr lang="ru-RU" sz="4400" i="1" dirty="0">
              <a:latin typeface="Century Gothic" pitchFamily="34" charset="0"/>
            </a:endParaRPr>
          </a:p>
          <a:p>
            <a:pPr algn="r"/>
            <a:r>
              <a:rPr lang="ru-RU" sz="4400" i="1" dirty="0">
                <a:solidFill>
                  <a:srgbClr val="92D050"/>
                </a:solidFill>
                <a:latin typeface="Century Gothic" pitchFamily="34" charset="0"/>
              </a:rPr>
              <a:t>прямоугольный треугольник со сторонами </a:t>
            </a:r>
            <a:r>
              <a:rPr lang="ru-RU" sz="4400" b="1" i="1" dirty="0">
                <a:solidFill>
                  <a:srgbClr val="92D050"/>
                </a:solidFill>
                <a:latin typeface="Century Gothic" pitchFamily="34" charset="0"/>
              </a:rPr>
              <a:t>3, 4, 5</a:t>
            </a:r>
            <a:endParaRPr lang="ru-RU" sz="4400" b="1" dirty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Занимательная геометрия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357158" y="1785938"/>
            <a:ext cx="8286780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Century Gothic" pitchFamily="34" charset="0"/>
              </a:rPr>
              <a:t>20 очков.</a:t>
            </a:r>
            <a:r>
              <a:rPr lang="ru-RU" sz="4400" dirty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sz="4400" dirty="0">
                <a:latin typeface="Century Gothic" pitchFamily="34" charset="0"/>
              </a:rPr>
              <a:t>Квадрат и ромб имеют равные стороны. Площадь какой фигуры больше?</a:t>
            </a:r>
          </a:p>
          <a:p>
            <a:endParaRPr lang="ru-RU" sz="4400" dirty="0">
              <a:latin typeface="Century Gothic" pitchFamily="34" charset="0"/>
            </a:endParaRPr>
          </a:p>
          <a:p>
            <a:pPr algn="r"/>
            <a:r>
              <a:rPr lang="ru-RU" sz="4400" i="1" dirty="0">
                <a:solidFill>
                  <a:srgbClr val="92D050"/>
                </a:solidFill>
                <a:latin typeface="Century Gothic" pitchFamily="34" charset="0"/>
              </a:rPr>
              <a:t>квадрат</a:t>
            </a:r>
            <a:endParaRPr lang="ru-RU" sz="4400" dirty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Занимательная геометрия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357188" y="1500188"/>
            <a:ext cx="850106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rgbClr val="FF0000"/>
                </a:solidFill>
                <a:latin typeface="Century Gothic" pitchFamily="34" charset="0"/>
              </a:rPr>
              <a:t>30 очков</a:t>
            </a:r>
            <a:r>
              <a:rPr lang="ru-RU" sz="3600" b="1" i="1" dirty="0">
                <a:latin typeface="Century Gothic" pitchFamily="34" charset="0"/>
              </a:rPr>
              <a:t>.</a:t>
            </a:r>
            <a:r>
              <a:rPr lang="ru-RU" sz="3600" dirty="0">
                <a:latin typeface="Century Gothic" pitchFamily="34" charset="0"/>
              </a:rPr>
              <a:t> Дана трапеция </a:t>
            </a:r>
            <a:r>
              <a:rPr lang="en-US" sz="3600" i="1" dirty="0">
                <a:latin typeface="Century Gothic" pitchFamily="34" charset="0"/>
              </a:rPr>
              <a:t>ABCD</a:t>
            </a:r>
            <a:r>
              <a:rPr lang="ru-RU" sz="3600" dirty="0">
                <a:latin typeface="Century Gothic" pitchFamily="34" charset="0"/>
              </a:rPr>
              <a:t>, в которой проведены диагонали. </a:t>
            </a:r>
            <a:r>
              <a:rPr lang="en-US" sz="3600" i="1" dirty="0">
                <a:latin typeface="Century Gothic" pitchFamily="34" charset="0"/>
              </a:rPr>
              <a:t>O</a:t>
            </a:r>
            <a:r>
              <a:rPr lang="ru-RU" sz="3600" dirty="0">
                <a:latin typeface="Century Gothic" pitchFamily="34" charset="0"/>
              </a:rPr>
              <a:t> – точка их пересечения. Заштрихованы треугольники </a:t>
            </a:r>
            <a:r>
              <a:rPr lang="en-US" sz="3600" dirty="0">
                <a:latin typeface="Century Gothic" pitchFamily="34" charset="0"/>
              </a:rPr>
              <a:t> </a:t>
            </a:r>
            <a:r>
              <a:rPr lang="en-US" sz="3600" i="1" dirty="0">
                <a:latin typeface="Century Gothic" pitchFamily="34" charset="0"/>
              </a:rPr>
              <a:t>ABO</a:t>
            </a:r>
            <a:r>
              <a:rPr lang="ru-RU" sz="3600" dirty="0">
                <a:latin typeface="Century Gothic" pitchFamily="34" charset="0"/>
              </a:rPr>
              <a:t>и </a:t>
            </a:r>
            <a:r>
              <a:rPr lang="ru-RU" sz="3600" i="1" dirty="0">
                <a:latin typeface="Century Gothic" pitchFamily="34" charset="0"/>
              </a:rPr>
              <a:t>ОС</a:t>
            </a:r>
            <a:r>
              <a:rPr lang="en-US" sz="3600" i="1" dirty="0">
                <a:latin typeface="Century Gothic" pitchFamily="34" charset="0"/>
              </a:rPr>
              <a:t>D</a:t>
            </a:r>
            <a:r>
              <a:rPr lang="ru-RU" sz="3600" dirty="0">
                <a:latin typeface="Century Gothic" pitchFamily="34" charset="0"/>
              </a:rPr>
              <a:t>. Какая из заштрихованных фигур имеет большую площадь?</a:t>
            </a:r>
          </a:p>
          <a:p>
            <a:endParaRPr lang="ru-RU" sz="3600" dirty="0">
              <a:latin typeface="Century Gothic" pitchFamily="34" charset="0"/>
            </a:endParaRPr>
          </a:p>
          <a:p>
            <a:pPr algn="r"/>
            <a:r>
              <a:rPr lang="ru-RU" sz="3600" i="1" dirty="0">
                <a:solidFill>
                  <a:srgbClr val="92D050"/>
                </a:solidFill>
                <a:latin typeface="Century Gothic" pitchFamily="34" charset="0"/>
              </a:rPr>
              <a:t>площади равны</a:t>
            </a:r>
            <a:endParaRPr lang="ru-RU" sz="3600" dirty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sz="3600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Занимательная геометрия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2771" name="TextBox 2"/>
          <p:cNvSpPr txBox="1">
            <a:spLocks noChangeArrowheads="1"/>
          </p:cNvSpPr>
          <p:nvPr/>
        </p:nvSpPr>
        <p:spPr bwMode="auto">
          <a:xfrm>
            <a:off x="1285875" y="1428750"/>
            <a:ext cx="7286625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Century Gothic" pitchFamily="34" charset="0"/>
              </a:rPr>
              <a:t>50 очков.</a:t>
            </a:r>
            <a:r>
              <a:rPr lang="ru-RU" sz="4400" dirty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sz="4400" dirty="0">
                <a:latin typeface="Century Gothic" pitchFamily="34" charset="0"/>
              </a:rPr>
              <a:t>Сколько прямоугольников?</a:t>
            </a:r>
          </a:p>
          <a:p>
            <a:pPr algn="r"/>
            <a:r>
              <a:rPr lang="ru-RU" sz="4400" dirty="0">
                <a:latin typeface="Century Gothic" pitchFamily="34" charset="0"/>
              </a:rPr>
              <a:t> </a:t>
            </a:r>
            <a:r>
              <a:rPr lang="ru-RU" sz="4400" b="1" i="1" dirty="0">
                <a:solidFill>
                  <a:srgbClr val="92D050"/>
                </a:solidFill>
                <a:latin typeface="Century Gothic" pitchFamily="34" charset="0"/>
              </a:rPr>
              <a:t>18</a:t>
            </a:r>
            <a:endParaRPr lang="ru-RU" sz="4400" b="1" dirty="0">
              <a:solidFill>
                <a:srgbClr val="92D050"/>
              </a:solidFill>
              <a:latin typeface="Century Gothic" pitchFamily="34" charset="0"/>
            </a:endParaRPr>
          </a:p>
          <a:p>
            <a:r>
              <a:rPr lang="ru-RU" sz="4400" i="1" dirty="0">
                <a:latin typeface="Century Gothic" pitchFamily="34" charset="0"/>
              </a:rPr>
              <a:t> </a:t>
            </a:r>
            <a:endParaRPr lang="ru-RU" sz="4400" dirty="0">
              <a:latin typeface="Century Gothic" pitchFamily="34" charset="0"/>
            </a:endParaRPr>
          </a:p>
          <a:p>
            <a:r>
              <a:rPr lang="ru-RU" i="1" dirty="0">
                <a:latin typeface="Century Gothic" pitchFamily="34" charset="0"/>
              </a:rPr>
              <a:t> </a:t>
            </a:r>
            <a:endParaRPr lang="ru-RU" dirty="0">
              <a:latin typeface="Century Gothic" pitchFamily="34" charset="0"/>
            </a:endParaRPr>
          </a:p>
          <a:p>
            <a:r>
              <a:rPr lang="ru-RU" i="1" dirty="0">
                <a:latin typeface="Century Gothic" pitchFamily="34" charset="0"/>
              </a:rPr>
              <a:t> </a:t>
            </a:r>
            <a:endParaRPr lang="ru-RU" dirty="0">
              <a:latin typeface="Century Gothic" pitchFamily="34" charset="0"/>
            </a:endParaRPr>
          </a:p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3643314"/>
            <a:ext cx="4572000" cy="18573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7" name="Прямая соединительная линия 6"/>
          <p:cNvCxnSpPr>
            <a:stCxn id="5" idx="1"/>
            <a:endCxn id="5" idx="3"/>
          </p:cNvCxnSpPr>
          <p:nvPr/>
        </p:nvCxnSpPr>
        <p:spPr>
          <a:xfrm rot="10800000" flipH="1">
            <a:off x="1643042" y="4572002"/>
            <a:ext cx="4572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071676" y="4572002"/>
            <a:ext cx="1858963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3571874" y="4572002"/>
            <a:ext cx="1858963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Управляющая кнопка: назад 15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Занимательная геометрия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3797" name="TextBox 2"/>
          <p:cNvSpPr txBox="1">
            <a:spLocks noChangeArrowheads="1"/>
          </p:cNvSpPr>
          <p:nvPr/>
        </p:nvSpPr>
        <p:spPr bwMode="auto">
          <a:xfrm>
            <a:off x="0" y="1285875"/>
            <a:ext cx="8501063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Century Gothic" pitchFamily="34" charset="0"/>
              </a:rPr>
              <a:t>70 очков</a:t>
            </a:r>
            <a:r>
              <a:rPr lang="ru-RU" sz="4400" b="1" i="1" dirty="0">
                <a:latin typeface="Century Gothic" pitchFamily="34" charset="0"/>
              </a:rPr>
              <a:t>.</a:t>
            </a:r>
            <a:r>
              <a:rPr lang="ru-RU" sz="4400" dirty="0">
                <a:latin typeface="Century Gothic" pitchFamily="34" charset="0"/>
              </a:rPr>
              <a:t> Сколько здесь треугольников?</a:t>
            </a:r>
          </a:p>
          <a:p>
            <a:pPr algn="r"/>
            <a:r>
              <a:rPr lang="ru-RU" sz="4400" b="1" i="1" dirty="0">
                <a:solidFill>
                  <a:srgbClr val="92D050"/>
                </a:solidFill>
                <a:latin typeface="Century Gothic" pitchFamily="34" charset="0"/>
              </a:rPr>
              <a:t>18</a:t>
            </a:r>
            <a:endParaRPr lang="ru-RU" sz="4400" b="1" dirty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dirty="0">
              <a:latin typeface="Century Gothic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071670" y="2786058"/>
            <a:ext cx="4572032" cy="4071942"/>
            <a:chOff x="1928813" y="2000250"/>
            <a:chExt cx="3714750" cy="3286125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1928813" y="2000250"/>
              <a:ext cx="3714750" cy="3286125"/>
              <a:chOff x="1928813" y="2000250"/>
              <a:chExt cx="3714750" cy="3286125"/>
            </a:xfrm>
          </p:grpSpPr>
          <p:sp>
            <p:nvSpPr>
              <p:cNvPr id="5" name="Равнобедренный треугольник 4"/>
              <p:cNvSpPr/>
              <p:nvPr/>
            </p:nvSpPr>
            <p:spPr>
              <a:xfrm rot="10800000">
                <a:off x="1928813" y="2857500"/>
                <a:ext cx="3714750" cy="2428875"/>
              </a:xfrm>
              <a:prstGeom prst="triangl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" name="Равнобедренный треугольник 3"/>
              <p:cNvSpPr/>
              <p:nvPr/>
            </p:nvSpPr>
            <p:spPr>
              <a:xfrm>
                <a:off x="1928813" y="2000250"/>
                <a:ext cx="3714750" cy="2428875"/>
              </a:xfrm>
              <a:prstGeom prst="triangl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cxnSp>
          <p:nvCxnSpPr>
            <p:cNvPr id="13" name="Прямая соединительная линия 12"/>
            <p:cNvCxnSpPr/>
            <p:nvPr/>
          </p:nvCxnSpPr>
          <p:spPr>
            <a:xfrm>
              <a:off x="3143250" y="2857500"/>
              <a:ext cx="1357313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500313" y="3643313"/>
              <a:ext cx="2571750" cy="158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16200000" flipH="1">
              <a:off x="2428876" y="3714750"/>
              <a:ext cx="785812" cy="64293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rot="5400000">
              <a:off x="4321969" y="3750469"/>
              <a:ext cx="785812" cy="5715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16200000" flipH="1">
              <a:off x="3000375" y="3000375"/>
              <a:ext cx="1571625" cy="128587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rot="5400000">
              <a:off x="3000375" y="3000375"/>
              <a:ext cx="1571625" cy="128587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Управляющая кнопка: назад 2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33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000100" y="1285860"/>
            <a:ext cx="7143800" cy="342902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84632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Если осталось время</a:t>
            </a:r>
            <a:r>
              <a:rPr lang="en-US" sz="80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kumimoji="0" lang="ru-RU" sz="80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Calibri"/>
                <a:cs typeface="Arial" pitchFamily="34" charset="0"/>
              </a:rPr>
              <a:t/>
            </a:r>
            <a:br>
              <a:rPr kumimoji="0" lang="ru-RU" sz="80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Calibri"/>
                <a:cs typeface="Arial" pitchFamily="34" charset="0"/>
              </a:rPr>
            </a:br>
            <a:endParaRPr kumimoji="0" lang="ru-RU" sz="80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571604" y="0"/>
            <a:ext cx="5857916" cy="5897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84632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Четырехугольники</a:t>
            </a:r>
            <a:r>
              <a:rPr kumimoji="0" lang="ru-RU" sz="40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Calibri"/>
                <a:cs typeface="Arial" pitchFamily="34" charset="0"/>
              </a:rPr>
              <a:t/>
            </a:r>
            <a:br>
              <a:rPr kumimoji="0" lang="ru-RU" sz="40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Calibri"/>
                <a:cs typeface="Arial" pitchFamily="34" charset="0"/>
              </a:rPr>
            </a:br>
            <a:endParaRPr kumimoji="0" lang="ru-RU" sz="40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4" name="Picture 1036"/>
          <p:cNvPicPr>
            <a:picLocks noChangeAspect="1" noChangeArrowheads="1"/>
          </p:cNvPicPr>
          <p:nvPr/>
        </p:nvPicPr>
        <p:blipFill>
          <a:blip r:embed="rId2"/>
          <a:srcRect t="3574"/>
          <a:stretch>
            <a:fillRect/>
          </a:stretch>
        </p:blipFill>
        <p:spPr bwMode="auto">
          <a:xfrm>
            <a:off x="571472" y="642918"/>
            <a:ext cx="8001056" cy="2302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2844" y="3500438"/>
            <a:ext cx="9001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3071810"/>
            <a:ext cx="914400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1)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 Какой четырёхугольник по очень важному признаку 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являются лишним?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2)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 Какая из этих фигур обладает наибольшим количеством свойств?</a:t>
            </a:r>
            <a:endParaRPr kumimoji="0" lang="ru-RU" sz="2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3)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 Для какого четырёхугольника имеет смысл выражение: 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«Найдите среднюю линию»?</a:t>
            </a:r>
            <a:endParaRPr kumimoji="0" lang="ru-RU" sz="2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4)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 Название какой фигуры в переводе с греческого языка 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означает «обеденный столик»?</a:t>
            </a:r>
            <a:endParaRPr kumimoji="0" lang="ru-RU" sz="2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Рисунок 1" descr="snap05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71480"/>
            <a:ext cx="3857625" cy="28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Рисунок 2" descr="ребус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857628"/>
            <a:ext cx="3857625" cy="2331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57818" y="1857364"/>
            <a:ext cx="2428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92D050"/>
                </a:solidFill>
              </a:rPr>
              <a:t>Вершина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286375" y="4786313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92D050"/>
                </a:solidFill>
              </a:rPr>
              <a:t>Луч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Рисунок 3" descr="snap05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4286250" cy="1834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Рисунок 4" descr="диагонал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14818"/>
            <a:ext cx="4357688" cy="1896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643570" y="2071678"/>
            <a:ext cx="25717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92D050"/>
                </a:solidFill>
              </a:rPr>
              <a:t>диаметр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643562" y="4857760"/>
            <a:ext cx="35004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92D050"/>
                </a:solidFill>
              </a:rPr>
              <a:t>диагональ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Разминка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71500" y="1643063"/>
            <a:ext cx="814387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400">
                <a:latin typeface="Century Gothic" pitchFamily="34" charset="0"/>
              </a:rPr>
              <a:t>  В каком городе и когда стали впервые измерять углы в градусах? </a:t>
            </a:r>
          </a:p>
          <a:p>
            <a:pPr algn="r"/>
            <a:r>
              <a:rPr lang="ru-RU" sz="2400" b="1" i="1">
                <a:solidFill>
                  <a:srgbClr val="92D050"/>
                </a:solidFill>
                <a:latin typeface="Century Gothic" pitchFamily="34" charset="0"/>
              </a:rPr>
              <a:t>более 3 тыс. лет назад в Вавилоне</a:t>
            </a:r>
          </a:p>
          <a:p>
            <a:endParaRPr lang="ru-RU" sz="2400" i="1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r>
              <a:rPr lang="ru-RU" sz="2400">
                <a:latin typeface="Century Gothic" pitchFamily="34" charset="0"/>
              </a:rPr>
              <a:t>  Витя Верхоглядкин отыскал правильную дробь, которая больше 1, но держит свое «открытие в секрете». Почему? </a:t>
            </a:r>
            <a:endParaRPr lang="ru-RU" sz="2400" i="1">
              <a:latin typeface="Century Gothic" pitchFamily="34" charset="0"/>
            </a:endParaRPr>
          </a:p>
          <a:p>
            <a:pPr algn="r"/>
            <a:r>
              <a:rPr lang="ru-RU" sz="2400" b="1" i="1">
                <a:solidFill>
                  <a:srgbClr val="92D050"/>
                </a:solidFill>
                <a:latin typeface="Century Gothic" pitchFamily="34" charset="0"/>
              </a:rPr>
              <a:t>такой дроби нет</a:t>
            </a:r>
            <a:endParaRPr lang="ru-RU" sz="2400" b="1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sz="2400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r>
              <a:rPr lang="ru-RU" sz="2400">
                <a:latin typeface="Century Gothic" pitchFamily="34" charset="0"/>
              </a:rPr>
              <a:t>  Что означает в переводе с греческого слово «геометрия»? </a:t>
            </a:r>
          </a:p>
          <a:p>
            <a:pPr algn="r"/>
            <a:r>
              <a:rPr lang="ru-RU" sz="2400" b="1" i="1">
                <a:solidFill>
                  <a:srgbClr val="92D050"/>
                </a:solidFill>
                <a:latin typeface="Century Gothic" pitchFamily="34" charset="0"/>
              </a:rPr>
              <a:t>землемерие: гео – земля, метрио – измеряю</a:t>
            </a:r>
            <a:endParaRPr lang="ru-RU" sz="2400" b="1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Финал 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4819" name="TextBox 2"/>
          <p:cNvSpPr txBox="1">
            <a:spLocks noChangeArrowheads="1"/>
          </p:cNvSpPr>
          <p:nvPr/>
        </p:nvSpPr>
        <p:spPr bwMode="auto">
          <a:xfrm>
            <a:off x="714348" y="1428736"/>
            <a:ext cx="8143875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400" b="1" i="1" dirty="0">
                <a:latin typeface="Century Gothic" pitchFamily="34" charset="0"/>
              </a:rPr>
              <a:t>  </a:t>
            </a:r>
            <a:r>
              <a:rPr lang="ru-RU" sz="3200" dirty="0">
                <a:latin typeface="Century Gothic" pitchFamily="34" charset="0"/>
              </a:rPr>
              <a:t>Как называется прибор, выполнявший все четыре арифметических действия, который был создан в 1673 году немецким физиком и математиком Готфридом Вильгельмом Лейбницем? </a:t>
            </a:r>
          </a:p>
          <a:p>
            <a:pPr>
              <a:buFont typeface="Arial" charset="0"/>
              <a:buChar char="•"/>
            </a:pPr>
            <a:endParaRPr lang="ru-RU" sz="3200" i="1" dirty="0">
              <a:latin typeface="Century Gothic" pitchFamily="34" charset="0"/>
            </a:endParaRPr>
          </a:p>
          <a:p>
            <a:pPr algn="r"/>
            <a:r>
              <a:rPr lang="ru-RU" sz="3600" i="1" dirty="0">
                <a:solidFill>
                  <a:srgbClr val="92D050"/>
                </a:solidFill>
                <a:latin typeface="Century Gothic" pitchFamily="34" charset="0"/>
              </a:rPr>
              <a:t>арифмометр</a:t>
            </a:r>
            <a:endParaRPr lang="ru-RU" sz="3600" dirty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sz="32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4"/>
          <p:cNvSpPr>
            <a:spLocks noChangeArrowheads="1" noChangeShapeType="1" noTextEdit="1"/>
          </p:cNvSpPr>
          <p:nvPr/>
        </p:nvSpPr>
        <p:spPr bwMode="auto">
          <a:xfrm>
            <a:off x="214313" y="142875"/>
            <a:ext cx="8715375" cy="7143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7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Конкурс «Древнегреческие учёные» 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000125"/>
            <a:ext cx="8643937" cy="533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WordArt 4"/>
          <p:cNvSpPr>
            <a:spLocks noChangeArrowheads="1" noChangeShapeType="1" noTextEdit="1"/>
          </p:cNvSpPr>
          <p:nvPr/>
        </p:nvSpPr>
        <p:spPr bwMode="auto">
          <a:xfrm>
            <a:off x="3786188" y="1000125"/>
            <a:ext cx="5214937" cy="8572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7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Конкурс «Древнегреческие учёные» </a:t>
            </a: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32861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14313" y="2357438"/>
            <a:ext cx="87153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/>
              <a:t>1) </a:t>
            </a:r>
            <a:r>
              <a:rPr lang="ru-RU" sz="2400" dirty="0"/>
              <a:t>Девизом каждого, кто нашел что-то новое, является слово «Эврика!». Так воскликнул ученый, открыв новый закон. Он же с большой точностью вычислил значение </a:t>
            </a:r>
            <a:r>
              <a:rPr lang="ru-RU" sz="2400" b="1" dirty="0">
                <a:sym typeface="Symbol" pitchFamily="18" charset="2"/>
              </a:rPr>
              <a:t></a:t>
            </a:r>
            <a:r>
              <a:rPr lang="ru-RU" sz="2400" dirty="0"/>
              <a:t> – отношение длины окружности к её диаметру.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286500" y="3929063"/>
            <a:ext cx="25003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№2. Архимед</a:t>
            </a:r>
            <a:endParaRPr lang="ru-RU" sz="240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42875" y="4500563"/>
            <a:ext cx="8786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/>
              <a:t>2)</a:t>
            </a:r>
            <a:r>
              <a:rPr lang="ru-RU" sz="2400" dirty="0"/>
              <a:t> Кто из этих учёных участвовал в атлетических состязаниях и на олимпийских играх был дважды увенчан лавровым венком за победу в кулачном бою? 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357938" y="6000750"/>
            <a:ext cx="2286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№1. Пифагор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7" grpId="0"/>
      <p:bldP spid="7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4"/>
          <p:cNvSpPr>
            <a:spLocks noChangeArrowheads="1" noChangeShapeType="1" noTextEdit="1"/>
          </p:cNvSpPr>
          <p:nvPr/>
        </p:nvSpPr>
        <p:spPr bwMode="auto">
          <a:xfrm>
            <a:off x="3786188" y="1000125"/>
            <a:ext cx="5214937" cy="8572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7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Конкурс «Древнегреческие учёные» </a:t>
            </a: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32861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8625" y="2286000"/>
            <a:ext cx="87153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/>
              <a:t>3)Много интересного рассказывают про этого учёного. Вот, например, один случай. Учёный, наблюдая звёзды, упал в колодец, а стоявшая рядом женщина посмеялась над ним, сказав: «Хочет знать, что делается на небе, а что у него под ногами, не видит». 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286500" y="3929063"/>
            <a:ext cx="25003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№3. Фалес</a:t>
            </a:r>
            <a:endParaRPr lang="ru-RU" sz="240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4313" y="4286256"/>
            <a:ext cx="8929687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/>
              <a:t>4)Кто из этих учёных помогал защищать свой город Сиракузы от римлян и при этом погиб? Легенда гласит: когда римлянин занёс меч над учёным, тот не просил пощады, а лишь воскликнул: «Не трогай мои чертежи!» В миг гибели учёный решал геометрическую задачу. 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29375" y="6215063"/>
            <a:ext cx="2286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№2. Архимед</a:t>
            </a:r>
            <a:endParaRPr lang="ru-RU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7" grpId="0"/>
      <p:bldP spid="7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WordArt 4"/>
          <p:cNvSpPr>
            <a:spLocks noChangeArrowheads="1" noChangeShapeType="1" noTextEdit="1"/>
          </p:cNvSpPr>
          <p:nvPr/>
        </p:nvSpPr>
        <p:spPr bwMode="auto">
          <a:xfrm>
            <a:off x="3786188" y="1000125"/>
            <a:ext cx="5214937" cy="8572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7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Конкурс «Древнегреческие учёные» </a:t>
            </a: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32861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14313" y="2571750"/>
            <a:ext cx="8715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/>
              <a:t>5)</a:t>
            </a:r>
            <a:r>
              <a:rPr lang="ru-RU" sz="2400" dirty="0"/>
              <a:t> Кому из них принадлежат слова: «Числа правят миром»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215063" y="3214688"/>
            <a:ext cx="2500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№1. Пифагор</a:t>
            </a:r>
            <a:endParaRPr lang="ru-RU" sz="240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4313" y="4286250"/>
            <a:ext cx="892968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/>
              <a:t>6)</a:t>
            </a:r>
            <a:r>
              <a:rPr lang="ru-RU" sz="2400" dirty="0"/>
              <a:t> Кто из этих учёных сформулировал следующие теоремы: а) Вертикальные углы равны; б) В равнобедренном треугольнике углы при основании равны; в) Диаметр делит круг пополам и другие</a:t>
            </a:r>
            <a:r>
              <a:rPr lang="ru-RU" sz="2400" dirty="0">
                <a:solidFill>
                  <a:srgbClr val="6600FF"/>
                </a:solidFill>
              </a:rPr>
              <a:t>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29375" y="5857875"/>
            <a:ext cx="2286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№3. Фалес</a:t>
            </a:r>
            <a:endParaRPr lang="ru-RU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Разминка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4313" y="1500188"/>
            <a:ext cx="8501062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400">
                <a:latin typeface="Century Gothic" pitchFamily="34" charset="0"/>
              </a:rPr>
              <a:t>  Какое число делится на все числа без остатка?</a:t>
            </a:r>
            <a:r>
              <a:rPr lang="ru-RU" sz="2400" i="1">
                <a:latin typeface="Century Gothic" pitchFamily="34" charset="0"/>
              </a:rPr>
              <a:t> </a:t>
            </a:r>
          </a:p>
          <a:p>
            <a:pPr algn="r"/>
            <a:r>
              <a:rPr lang="ru-RU" sz="2400" b="1" i="1">
                <a:solidFill>
                  <a:srgbClr val="92D050"/>
                </a:solidFill>
                <a:latin typeface="Century Gothic" pitchFamily="34" charset="0"/>
              </a:rPr>
              <a:t>0</a:t>
            </a:r>
          </a:p>
          <a:p>
            <a:endParaRPr lang="ru-RU" sz="2400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r>
              <a:rPr lang="ru-RU" sz="2400">
                <a:latin typeface="Century Gothic" pitchFamily="34" charset="0"/>
              </a:rPr>
              <a:t>  При каком царе впервые русские меры (верста, сажень, аршин, вершок, пуд, фунт, золотник и другие) были определены в соответствующую систему? </a:t>
            </a:r>
          </a:p>
          <a:p>
            <a:pPr algn="r"/>
            <a:r>
              <a:rPr lang="ru-RU" sz="2400" b="1" i="1">
                <a:solidFill>
                  <a:srgbClr val="92D050"/>
                </a:solidFill>
                <a:latin typeface="Century Gothic" pitchFamily="34" charset="0"/>
              </a:rPr>
              <a:t>при Петре </a:t>
            </a:r>
            <a:r>
              <a:rPr lang="en-US" sz="2400" b="1" i="1">
                <a:solidFill>
                  <a:srgbClr val="92D050"/>
                </a:solidFill>
                <a:latin typeface="Century Gothic" pitchFamily="34" charset="0"/>
              </a:rPr>
              <a:t>I</a:t>
            </a:r>
            <a:r>
              <a:rPr lang="ru-RU" sz="2400" b="1" i="1">
                <a:solidFill>
                  <a:srgbClr val="92D050"/>
                </a:solidFill>
                <a:latin typeface="Century Gothic" pitchFamily="34" charset="0"/>
              </a:rPr>
              <a:t> </a:t>
            </a:r>
          </a:p>
          <a:p>
            <a:endParaRPr lang="ru-RU" sz="2400" i="1">
              <a:latin typeface="Century Gothic" pitchFamily="34" charset="0"/>
            </a:endParaRPr>
          </a:p>
          <a:p>
            <a:pPr>
              <a:buFont typeface="Arial" charset="0"/>
              <a:buChar char="•"/>
            </a:pPr>
            <a:r>
              <a:rPr lang="ru-RU" sz="2400">
                <a:latin typeface="Century Gothic" pitchFamily="34" charset="0"/>
              </a:rPr>
              <a:t>  Витя Верхоглядкин провел 11 диаметров окружности. Потом он подсчитал число проведенных радиусов и получил 21. Правильный ли его ответ? </a:t>
            </a:r>
            <a:endParaRPr lang="ru-RU" sz="2400" i="1">
              <a:latin typeface="Century Gothic" pitchFamily="34" charset="0"/>
            </a:endParaRPr>
          </a:p>
          <a:p>
            <a:pPr algn="r"/>
            <a:r>
              <a:rPr lang="ru-RU" sz="2400" b="1" i="1">
                <a:solidFill>
                  <a:srgbClr val="92D050"/>
                </a:solidFill>
                <a:latin typeface="Century Gothic" pitchFamily="34" charset="0"/>
              </a:rPr>
              <a:t>нет</a:t>
            </a:r>
            <a:endParaRPr lang="ru-RU" sz="2400" b="1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>
              <a:latin typeface="Century Gothic" pitchFamily="34" charset="0"/>
            </a:endParaRPr>
          </a:p>
          <a:p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142842" y="1071547"/>
          <a:ext cx="8858312" cy="4643470"/>
        </p:xfrm>
        <a:graphic>
          <a:graphicData uri="http://schemas.openxmlformats.org/drawingml/2006/table">
            <a:tbl>
              <a:tblPr/>
              <a:tblGrid>
                <a:gridCol w="3174957"/>
                <a:gridCol w="1135819"/>
                <a:gridCol w="1136884"/>
                <a:gridCol w="1136884"/>
                <a:gridCol w="1136884"/>
                <a:gridCol w="1136884"/>
              </a:tblGrid>
              <a:tr h="1047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b="1" dirty="0" smtClean="0">
                        <a:solidFill>
                          <a:srgbClr val="92D05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solidFill>
                            <a:srgbClr val="92D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История </a:t>
                      </a:r>
                      <a:r>
                        <a:rPr lang="ru-RU" sz="2400" b="1" dirty="0">
                          <a:solidFill>
                            <a:srgbClr val="92D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геометрии</a:t>
                      </a:r>
                      <a:endParaRPr lang="ru-RU" sz="2400" dirty="0">
                        <a:solidFill>
                          <a:srgbClr val="92D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3" action="ppaction://hlinksldjump"/>
                        </a:rPr>
                        <a:t>10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4" action="ppaction://hlinksldjump"/>
                        </a:rPr>
                        <a:t>20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5" action="ppaction://hlinksldjump"/>
                        </a:rPr>
                        <a:t>30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6" action="ppaction://hlinksldjump"/>
                        </a:rPr>
                        <a:t>50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7" action="ppaction://hlinksldjump"/>
                        </a:rPr>
                        <a:t>70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b="1" dirty="0" smtClean="0">
                        <a:solidFill>
                          <a:srgbClr val="92D05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solidFill>
                            <a:srgbClr val="92D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Задачи </a:t>
                      </a:r>
                      <a:r>
                        <a:rPr lang="ru-RU" sz="2400" b="1" dirty="0">
                          <a:solidFill>
                            <a:srgbClr val="92D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шутки</a:t>
                      </a:r>
                      <a:endParaRPr lang="ru-RU" sz="2400" dirty="0">
                        <a:solidFill>
                          <a:srgbClr val="92D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8" action="ppaction://hlinksldjump"/>
                        </a:rPr>
                        <a:t>10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9" action="ppaction://hlinksldjump"/>
                        </a:rPr>
                        <a:t>20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10" action="ppaction://hlinksldjump"/>
                        </a:rPr>
                        <a:t>30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11" action="ppaction://hlinksldjump"/>
                        </a:rPr>
                        <a:t>50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12" action="ppaction://hlinksldjump"/>
                        </a:rPr>
                        <a:t>70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b="1" dirty="0" smtClean="0">
                        <a:solidFill>
                          <a:srgbClr val="92D05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solidFill>
                            <a:srgbClr val="92D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Задачи </a:t>
                      </a:r>
                      <a:r>
                        <a:rPr lang="ru-RU" sz="2400" b="1" dirty="0">
                          <a:solidFill>
                            <a:srgbClr val="92D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 смекалку</a:t>
                      </a:r>
                      <a:endParaRPr lang="ru-RU" sz="2400" dirty="0">
                        <a:solidFill>
                          <a:srgbClr val="92D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13" action="ppaction://hlinksldjump"/>
                        </a:rPr>
                        <a:t>10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14" action="ppaction://hlinksldjump"/>
                        </a:rPr>
                        <a:t>20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15" action="ppaction://hlinksldjump"/>
                        </a:rPr>
                        <a:t>30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16" action="ppaction://hlinksldjump"/>
                        </a:rPr>
                        <a:t>50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17" action="ppaction://hlinksldjump"/>
                        </a:rPr>
                        <a:t>70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20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b="1" dirty="0" smtClean="0">
                        <a:solidFill>
                          <a:srgbClr val="92D05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solidFill>
                            <a:srgbClr val="92D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Занимательная </a:t>
                      </a:r>
                      <a:r>
                        <a:rPr lang="ru-RU" sz="2400" b="1" dirty="0">
                          <a:solidFill>
                            <a:srgbClr val="92D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геометрия</a:t>
                      </a:r>
                      <a:endParaRPr lang="ru-RU" sz="2400" dirty="0">
                        <a:solidFill>
                          <a:srgbClr val="92D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18" action="ppaction://hlinksldjump"/>
                        </a:rPr>
                        <a:t>10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19" action="ppaction://hlinksldjump"/>
                        </a:rPr>
                        <a:t>20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20" action="ppaction://hlinksldjump"/>
                        </a:rPr>
                        <a:t>30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21" action="ppaction://hlinksldjump"/>
                        </a:rPr>
                        <a:t>50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Calibri"/>
                          <a:hlinkClick r:id="rId22" action="ppaction://hlinksldjump"/>
                        </a:rPr>
                        <a:t>70</a:t>
                      </a:r>
                      <a:endParaRPr lang="ru-RU" sz="3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6D9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327" name="WordArt 1"/>
          <p:cNvSpPr>
            <a:spLocks noChangeArrowheads="1" noChangeShapeType="1" noTextEdit="1"/>
          </p:cNvSpPr>
          <p:nvPr/>
        </p:nvSpPr>
        <p:spPr bwMode="auto">
          <a:xfrm>
            <a:off x="2643188" y="214313"/>
            <a:ext cx="392906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625"/>
              </a:avLst>
            </a:prstTxWarp>
          </a:bodyPr>
          <a:lstStyle/>
          <a:p>
            <a:pPr algn="ctr"/>
            <a:endParaRPr lang="ru-RU" sz="3600" i="1" kern="10">
              <a:ln w="9525">
                <a:solidFill>
                  <a:srgbClr val="C6D9F1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4" name="Управляющая кнопка: в конец 3">
            <a:hlinkClick r:id="rId23" action="ppaction://hlinksldjump" highlightClick="1"/>
          </p:cNvPr>
          <p:cNvSpPr/>
          <p:nvPr/>
        </p:nvSpPr>
        <p:spPr>
          <a:xfrm>
            <a:off x="8143875" y="6215063"/>
            <a:ext cx="500063" cy="428625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История геометрии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285720" y="1357298"/>
            <a:ext cx="8215313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 i="1" dirty="0">
                <a:solidFill>
                  <a:srgbClr val="FF0000"/>
                </a:solidFill>
                <a:latin typeface="Century Gothic" pitchFamily="34" charset="0"/>
              </a:rPr>
              <a:t>10 очков</a:t>
            </a:r>
            <a:r>
              <a:rPr lang="ru-RU" sz="4800" b="1" i="1" dirty="0">
                <a:latin typeface="Century Gothic" pitchFamily="34" charset="0"/>
              </a:rPr>
              <a:t>.</a:t>
            </a:r>
            <a:r>
              <a:rPr lang="ru-RU" sz="4800" dirty="0">
                <a:latin typeface="Century Gothic" pitchFamily="34" charset="0"/>
              </a:rPr>
              <a:t> Какое творение древнегреческой математики лежит в основе учебника по геометрии? Кто автор?</a:t>
            </a:r>
          </a:p>
          <a:p>
            <a:pPr algn="r"/>
            <a:r>
              <a:rPr lang="ru-RU" sz="4800" dirty="0">
                <a:latin typeface="Century Gothic" pitchFamily="34" charset="0"/>
              </a:rPr>
              <a:t> </a:t>
            </a:r>
            <a:r>
              <a:rPr lang="ru-RU" sz="4800" i="1" dirty="0">
                <a:solidFill>
                  <a:srgbClr val="92D050"/>
                </a:solidFill>
                <a:latin typeface="Century Gothic" pitchFamily="34" charset="0"/>
              </a:rPr>
              <a:t>«Начала», Евклид</a:t>
            </a:r>
            <a:endParaRPr lang="ru-RU" sz="4800" dirty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sz="2800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История геометрии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357188" y="1500188"/>
            <a:ext cx="8429625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Century Gothic" pitchFamily="34" charset="0"/>
              </a:rPr>
              <a:t>20 очков.</a:t>
            </a:r>
            <a:r>
              <a:rPr lang="ru-RU" sz="4400" dirty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sz="4400" dirty="0">
                <a:latin typeface="Century Gothic" pitchFamily="34" charset="0"/>
              </a:rPr>
              <a:t>Кто, по преданию, из великих геометров древности сказал вражескому солдату, пришедшему его убить: «Не тронь моих чертежей!»? </a:t>
            </a:r>
          </a:p>
          <a:p>
            <a:pPr algn="r"/>
            <a:r>
              <a:rPr lang="ru-RU" sz="4400" i="1" dirty="0">
                <a:solidFill>
                  <a:srgbClr val="92D050"/>
                </a:solidFill>
                <a:latin typeface="Century Gothic" pitchFamily="34" charset="0"/>
              </a:rPr>
              <a:t>Архимед</a:t>
            </a:r>
            <a:endParaRPr lang="ru-RU" sz="4400" dirty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История геометрии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500063" y="1857375"/>
            <a:ext cx="8643937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Century Gothic" pitchFamily="34" charset="0"/>
              </a:rPr>
              <a:t>30 очков.</a:t>
            </a:r>
            <a:r>
              <a:rPr lang="ru-RU" sz="4400" dirty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sz="4400" dirty="0">
                <a:latin typeface="Century Gothic" pitchFamily="34" charset="0"/>
              </a:rPr>
              <a:t>Кому принадлежат слова: «В геометрии нет особых путей для царей</a:t>
            </a:r>
            <a:r>
              <a:rPr lang="ru-RU" sz="4400" dirty="0" smtClean="0">
                <a:latin typeface="Century Gothic" pitchFamily="34" charset="0"/>
              </a:rPr>
              <a:t>!»?</a:t>
            </a:r>
          </a:p>
          <a:p>
            <a:endParaRPr lang="ru-RU" sz="4400" dirty="0" smtClean="0">
              <a:latin typeface="Century Gothic" pitchFamily="34" charset="0"/>
            </a:endParaRPr>
          </a:p>
          <a:p>
            <a:pPr algn="r"/>
            <a:r>
              <a:rPr lang="ru-RU" sz="4400" i="1" dirty="0" smtClean="0">
                <a:solidFill>
                  <a:srgbClr val="92D050"/>
                </a:solidFill>
                <a:latin typeface="Century Gothic" pitchFamily="34" charset="0"/>
              </a:rPr>
              <a:t>Евклид</a:t>
            </a:r>
            <a:endParaRPr lang="ru-RU" sz="4400" dirty="0" smtClean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sz="4400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/>
                <a:ea typeface="Calibri"/>
                <a:cs typeface="Times New Roman"/>
              </a:rPr>
              <a:t>История геометрии</a:t>
            </a: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500063" y="1428750"/>
            <a:ext cx="8001027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800" b="1" i="1" dirty="0">
                <a:solidFill>
                  <a:srgbClr val="FF0000"/>
                </a:solidFill>
                <a:latin typeface="Century Gothic" pitchFamily="34" charset="0"/>
              </a:rPr>
              <a:t>50 очков.</a:t>
            </a:r>
            <a:r>
              <a:rPr lang="ru-RU" sz="4800" dirty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sz="4800" dirty="0">
                <a:latin typeface="Century Gothic" pitchFamily="34" charset="0"/>
              </a:rPr>
              <a:t>Какая теорема в средние века называлась «магистром математики»?</a:t>
            </a:r>
          </a:p>
          <a:p>
            <a:endParaRPr lang="ru-RU" sz="4800" dirty="0">
              <a:latin typeface="Century Gothic" pitchFamily="34" charset="0"/>
            </a:endParaRPr>
          </a:p>
          <a:p>
            <a:pPr algn="r"/>
            <a:r>
              <a:rPr lang="ru-RU" sz="4800" i="1" dirty="0">
                <a:solidFill>
                  <a:srgbClr val="92D050"/>
                </a:solidFill>
                <a:latin typeface="Century Gothic" pitchFamily="34" charset="0"/>
              </a:rPr>
              <a:t>теорема Пифагора</a:t>
            </a:r>
            <a:endParaRPr lang="ru-RU" sz="4800" dirty="0">
              <a:solidFill>
                <a:srgbClr val="92D050"/>
              </a:solidFill>
              <a:latin typeface="Century Gothic" pitchFamily="34" charset="0"/>
            </a:endParaRPr>
          </a:p>
          <a:p>
            <a:endParaRPr lang="ru-RU" sz="4800" dirty="0">
              <a:latin typeface="Century Gothic" pitchFamily="34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" y="6143625"/>
            <a:ext cx="428625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165</TotalTime>
  <Words>838</Words>
  <PresentationFormat>Экран (4:3)</PresentationFormat>
  <Paragraphs>161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Яркая</vt:lpstr>
      <vt:lpstr>Слайд 1</vt:lpstr>
      <vt:lpstr>Слайд 2</vt:lpstr>
      <vt:lpstr>Разминка</vt:lpstr>
      <vt:lpstr>Разминка</vt:lpstr>
      <vt:lpstr>Слайд 5</vt:lpstr>
      <vt:lpstr>История геометрии </vt:lpstr>
      <vt:lpstr>История геометрии </vt:lpstr>
      <vt:lpstr>История геометрии </vt:lpstr>
      <vt:lpstr>История геометрии </vt:lpstr>
      <vt:lpstr>История геометрии </vt:lpstr>
      <vt:lpstr>Задачи - шутки </vt:lpstr>
      <vt:lpstr>Задачи - шутки </vt:lpstr>
      <vt:lpstr>Задачи - шутки </vt:lpstr>
      <vt:lpstr>Задачи - шутки </vt:lpstr>
      <vt:lpstr>Задачи - шутки </vt:lpstr>
      <vt:lpstr>Задачи на смекалку </vt:lpstr>
      <vt:lpstr>Задачи на смекалку </vt:lpstr>
      <vt:lpstr>Задачи на смекалку </vt:lpstr>
      <vt:lpstr>Задачи на смекалку </vt:lpstr>
      <vt:lpstr>Задачи на смекалку </vt:lpstr>
      <vt:lpstr>Занимательная геометрия </vt:lpstr>
      <vt:lpstr>Занимательная геометрия </vt:lpstr>
      <vt:lpstr>Занимательная геометрия </vt:lpstr>
      <vt:lpstr>Занимательная геометрия </vt:lpstr>
      <vt:lpstr>Занимательная геометрия </vt:lpstr>
      <vt:lpstr>Слайд 26</vt:lpstr>
      <vt:lpstr>Слайд 27</vt:lpstr>
      <vt:lpstr>Слайд 28</vt:lpstr>
      <vt:lpstr>Слайд 29</vt:lpstr>
      <vt:lpstr>Финал 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</dc:creator>
  <cp:lastModifiedBy>Виктория</cp:lastModifiedBy>
  <cp:revision>45</cp:revision>
  <dcterms:created xsi:type="dcterms:W3CDTF">2012-11-30T08:29:18Z</dcterms:created>
  <dcterms:modified xsi:type="dcterms:W3CDTF">2013-01-25T23:05:50Z</dcterms:modified>
</cp:coreProperties>
</file>