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0" r:id="rId2"/>
    <p:sldId id="256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15794791-E7F5-4E7F-9CA5-5377F6690A6E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E9211D-866A-4F86-8188-8704EB2677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43316B-3568-4D4B-9972-8EB90B43CF65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C20F-1FD2-461F-BF59-B8338E94ED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99127-9548-4576-AB32-81EEC376ED1A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0CEAD-95F9-4FAD-A40D-2CA3AF2662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2D7B16-58EE-44B3-9774-D8B0DD436B58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EFB28-2992-4798-92A1-1A766D8C58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B49BE2-A3E4-4098-A7C4-A0A926DFA777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54618-A364-4F79-8112-4DF49CFDEF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C3F6B1-83CD-4BA9-B26C-A7B5306019FC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3B506-F0E9-49B4-8C54-97E18E5958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6A55B7A4-ED5D-4705-841D-B7C7D9FDAAF5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368A579-EF46-445C-8CCA-2241D997B5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7AB0F605-2B99-4F21-A34B-33CB3A43250E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B0D285C8-267C-45DC-9536-3A378D7789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8954F-6B39-4F7E-8A3C-AE2E14AE759B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D286D-D9A2-4ADC-9728-3D41257A81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A9C5E-11A1-4558-959A-E7F2FECC2AFD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5F405-6EED-48FD-989D-089D7116AD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17AA6-ED44-41EB-B648-F4F2C32C9088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3421B-D92F-4F48-B81E-21C85448A0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DB2B706D-20F8-4901-8354-356E618A99B1}" type="datetimeFigureOut">
              <a:rPr lang="ru-RU" smtClean="0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3B5276-29A8-4D40-A662-5E987027B0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med"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644775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Прогрессии в физике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692150"/>
            <a:ext cx="7377113" cy="4946650"/>
          </a:xfrm>
          <a:noFill/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 smtClean="0">
                <a:effectLst/>
              </a:rPr>
              <a:t>Улитка ползет по дереву. За первую минуту она проползла 30 см, а за каждую следующую минуту </a:t>
            </a:r>
            <a:r>
              <a:rPr lang="ru-RU" sz="2600" dirty="0" smtClean="0">
                <a:effectLst/>
                <a:latin typeface="Lucida Sans Unicode" pitchFamily="34" charset="0"/>
              </a:rPr>
              <a:t>—</a:t>
            </a:r>
            <a:r>
              <a:rPr lang="ru-RU" sz="2600" dirty="0" smtClean="0">
                <a:effectLst/>
              </a:rPr>
              <a:t> на 5 см больше, чем за предыдущую. За какое время достигнет улитка вершины дерева длиной 5,25 м, если считать, что движение начато от его основания?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b="1" i="1" dirty="0" smtClean="0">
                <a:effectLst/>
              </a:rPr>
              <a:t>Решение.</a:t>
            </a:r>
            <a:r>
              <a:rPr lang="ru-RU" sz="2600" dirty="0" smtClean="0">
                <a:effectLst/>
              </a:rPr>
              <a:t> </a:t>
            </a:r>
            <a:r>
              <a:rPr lang="en-US" sz="2600" dirty="0" smtClean="0">
                <a:effectLst/>
                <a:cs typeface="Times New Roman" pitchFamily="18" charset="0"/>
              </a:rPr>
              <a:t>a</a:t>
            </a:r>
            <a:r>
              <a:rPr lang="en-US" sz="2600" baseline="-25000" dirty="0" smtClean="0">
                <a:effectLst/>
                <a:cs typeface="Times New Roman" pitchFamily="18" charset="0"/>
              </a:rPr>
              <a:t>1</a:t>
            </a:r>
            <a:r>
              <a:rPr lang="ru-RU" sz="2600" dirty="0" smtClean="0">
                <a:effectLst/>
              </a:rPr>
              <a:t> =30, </a:t>
            </a:r>
            <a:r>
              <a:rPr lang="en-US" sz="2600" dirty="0" smtClean="0">
                <a:effectLst/>
                <a:cs typeface="Times New Roman" pitchFamily="18" charset="0"/>
              </a:rPr>
              <a:t>d</a:t>
            </a:r>
            <a:r>
              <a:rPr lang="ru-RU" sz="2600" dirty="0" smtClean="0">
                <a:effectLst/>
                <a:cs typeface="Times New Roman" pitchFamily="18" charset="0"/>
              </a:rPr>
              <a:t>=5, </a:t>
            </a:r>
            <a:r>
              <a:rPr lang="en-US" sz="2600" dirty="0" err="1" smtClean="0">
                <a:effectLst/>
                <a:cs typeface="Times New Roman" pitchFamily="18" charset="0"/>
              </a:rPr>
              <a:t>S</a:t>
            </a:r>
            <a:r>
              <a:rPr lang="en-US" sz="2600" baseline="-25000" dirty="0" err="1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= 525, </a:t>
            </a:r>
            <a:r>
              <a:rPr lang="en-US" sz="2600" dirty="0" smtClean="0">
                <a:effectLst/>
                <a:cs typeface="Times New Roman" pitchFamily="18" charset="0"/>
              </a:rPr>
              <a:t>n&gt;</a:t>
            </a:r>
            <a:r>
              <a:rPr lang="ru-RU" sz="2600" dirty="0" smtClean="0">
                <a:effectLst/>
                <a:cs typeface="Times New Roman" pitchFamily="18" charset="0"/>
              </a:rPr>
              <a:t>0.</a:t>
            </a:r>
            <a:endParaRPr lang="en-US" sz="2600" dirty="0" smtClean="0">
              <a:effectLst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 smtClean="0">
                <a:effectLst/>
                <a:cs typeface="Times New Roman" pitchFamily="18" charset="0"/>
              </a:rPr>
              <a:t>   </a:t>
            </a:r>
            <a:r>
              <a:rPr lang="en-US" sz="2600" dirty="0" err="1" smtClean="0">
                <a:effectLst/>
                <a:cs typeface="Times New Roman" pitchFamily="18" charset="0"/>
              </a:rPr>
              <a:t>S</a:t>
            </a:r>
            <a:r>
              <a:rPr lang="en-US" sz="2600" baseline="-25000" dirty="0" err="1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= (2</a:t>
            </a:r>
            <a:r>
              <a:rPr lang="en-US" sz="2600" dirty="0" smtClean="0">
                <a:effectLst/>
                <a:cs typeface="Times New Roman" pitchFamily="18" charset="0"/>
              </a:rPr>
              <a:t>a</a:t>
            </a:r>
            <a:r>
              <a:rPr lang="en-US" sz="2600" baseline="-25000" dirty="0" smtClean="0">
                <a:effectLst/>
                <a:cs typeface="Times New Roman" pitchFamily="18" charset="0"/>
              </a:rPr>
              <a:t>1</a:t>
            </a:r>
            <a:r>
              <a:rPr lang="ru-RU" sz="2600" dirty="0" smtClean="0">
                <a:effectLst/>
                <a:cs typeface="Times New Roman" pitchFamily="18" charset="0"/>
              </a:rPr>
              <a:t>+ </a:t>
            </a:r>
            <a:r>
              <a:rPr lang="en-US" sz="2600" dirty="0" smtClean="0">
                <a:effectLst/>
                <a:cs typeface="Times New Roman" pitchFamily="18" charset="0"/>
              </a:rPr>
              <a:t>d</a:t>
            </a:r>
            <a:r>
              <a:rPr lang="ru-RU" sz="2600" dirty="0" smtClean="0">
                <a:effectLst/>
                <a:cs typeface="Times New Roman" pitchFamily="18" charset="0"/>
              </a:rPr>
              <a:t> (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-1))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:2;     525= (2</a:t>
            </a:r>
            <a:r>
              <a:rPr lang="el-GR" sz="2600" dirty="0" smtClean="0">
                <a:effectLst/>
                <a:cs typeface="Times New Roman" pitchFamily="18" charset="0"/>
              </a:rPr>
              <a:t>·</a:t>
            </a:r>
            <a:r>
              <a:rPr lang="ru-RU" sz="2600" dirty="0" smtClean="0">
                <a:effectLst/>
                <a:cs typeface="Times New Roman" pitchFamily="18" charset="0"/>
              </a:rPr>
              <a:t>30+ 5 (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-1))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:2;      1050= (60+ 5 (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-1))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;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 smtClean="0">
                <a:effectLst/>
                <a:cs typeface="Times New Roman" pitchFamily="18" charset="0"/>
              </a:rPr>
              <a:t>   1050= 55 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 + 5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baseline="30000" dirty="0" smtClean="0">
                <a:effectLst/>
                <a:cs typeface="Times New Roman" pitchFamily="18" charset="0"/>
              </a:rPr>
              <a:t>2</a:t>
            </a:r>
            <a:r>
              <a:rPr lang="ru-RU" sz="2600" dirty="0" smtClean="0">
                <a:effectLst/>
                <a:cs typeface="Times New Roman" pitchFamily="18" charset="0"/>
              </a:rPr>
              <a:t>;       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 smtClean="0">
                <a:effectLst/>
                <a:cs typeface="Times New Roman" pitchFamily="18" charset="0"/>
              </a:rPr>
              <a:t>   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baseline="30000" dirty="0" smtClean="0">
                <a:effectLst/>
                <a:cs typeface="Times New Roman" pitchFamily="18" charset="0"/>
              </a:rPr>
              <a:t>2</a:t>
            </a:r>
            <a:r>
              <a:rPr lang="ru-RU" sz="2600" dirty="0" smtClean="0">
                <a:effectLst/>
                <a:cs typeface="Times New Roman" pitchFamily="18" charset="0"/>
              </a:rPr>
              <a:t> +11 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dirty="0" smtClean="0">
                <a:effectLst/>
                <a:cs typeface="Times New Roman" pitchFamily="18" charset="0"/>
              </a:rPr>
              <a:t> -210=0,      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baseline="-25000" dirty="0" smtClean="0">
                <a:effectLst/>
                <a:cs typeface="Times New Roman" pitchFamily="18" charset="0"/>
              </a:rPr>
              <a:t>1</a:t>
            </a:r>
            <a:r>
              <a:rPr lang="ru-RU" sz="2600" dirty="0" smtClean="0">
                <a:effectLst/>
                <a:cs typeface="Times New Roman" pitchFamily="18" charset="0"/>
              </a:rPr>
              <a:t>=-21,  </a:t>
            </a:r>
            <a:r>
              <a:rPr lang="en-US" sz="2600" dirty="0" smtClean="0">
                <a:effectLst/>
                <a:cs typeface="Times New Roman" pitchFamily="18" charset="0"/>
              </a:rPr>
              <a:t>n</a:t>
            </a:r>
            <a:r>
              <a:rPr lang="ru-RU" sz="2600" baseline="-25000" dirty="0" smtClean="0">
                <a:effectLst/>
                <a:cs typeface="Times New Roman" pitchFamily="18" charset="0"/>
              </a:rPr>
              <a:t>2</a:t>
            </a:r>
            <a:r>
              <a:rPr lang="ru-RU" sz="2600" dirty="0" smtClean="0">
                <a:effectLst/>
                <a:cs typeface="Times New Roman" pitchFamily="18" charset="0"/>
              </a:rPr>
              <a:t>=10   (</a:t>
            </a:r>
            <a:r>
              <a:rPr lang="en-US" sz="2600" dirty="0" smtClean="0">
                <a:effectLst/>
                <a:cs typeface="Times New Roman" pitchFamily="18" charset="0"/>
              </a:rPr>
              <a:t>n&gt;</a:t>
            </a:r>
            <a:r>
              <a:rPr lang="ru-RU" sz="2600" dirty="0" smtClean="0">
                <a:effectLst/>
                <a:cs typeface="Times New Roman" pitchFamily="18" charset="0"/>
              </a:rPr>
              <a:t>0).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3300" dirty="0" smtClean="0">
                <a:effectLst/>
                <a:cs typeface="Times New Roman" pitchFamily="18" charset="0"/>
              </a:rPr>
              <a:t>  Улика достигнет вершины за 10 дней.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600" dirty="0" smtClean="0">
              <a:effectLst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8291513" cy="5400675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b="1" dirty="0" smtClean="0">
                <a:effectLst/>
              </a:rPr>
              <a:t>Задача.</a:t>
            </a:r>
            <a:r>
              <a:rPr lang="ru-RU" dirty="0" smtClean="0">
                <a:effectLst/>
              </a:rPr>
              <a:t> При хранении бревен строевого леса их укладывают как показано на рисунке. Сколько брёвен находится в одной кладке, если в ее основании положено 12 бревен? </a:t>
            </a:r>
          </a:p>
          <a:p>
            <a:pPr eaLnBrk="1" hangingPunct="1">
              <a:lnSpc>
                <a:spcPct val="90000"/>
              </a:lnSpc>
            </a:pPr>
            <a:r>
              <a:rPr lang="ru-RU" b="1" i="1" dirty="0" smtClean="0">
                <a:effectLst/>
              </a:rPr>
              <a:t>Решение. </a:t>
            </a:r>
            <a:r>
              <a:rPr lang="ru-RU" dirty="0" smtClean="0">
                <a:effectLst/>
              </a:rPr>
              <a:t>Составим математическую модель задачи: 1, 2, 3, 4,</a:t>
            </a:r>
            <a:r>
              <a:rPr lang="ru-RU" dirty="0" smtClean="0">
                <a:effectLst/>
                <a:latin typeface="Lucida Sans Unicode" pitchFamily="34" charset="0"/>
              </a:rPr>
              <a:t>…</a:t>
            </a:r>
            <a:r>
              <a:rPr lang="ru-RU" dirty="0" smtClean="0">
                <a:effectLst/>
              </a:rPr>
              <a:t>,12.</a:t>
            </a:r>
            <a:r>
              <a:rPr lang="en-GB" dirty="0" smtClean="0">
                <a:effectLst/>
              </a:rPr>
              <a:t> </a:t>
            </a:r>
            <a:r>
              <a:rPr lang="ru-RU" dirty="0" smtClean="0">
                <a:effectLst/>
              </a:rPr>
              <a:t>Это арифметическая прогрессия, а</a:t>
            </a:r>
            <a:r>
              <a:rPr lang="ru-RU" baseline="-25000" dirty="0" smtClean="0">
                <a:effectLst/>
              </a:rPr>
              <a:t>1</a:t>
            </a:r>
            <a:r>
              <a:rPr lang="ru-RU" dirty="0" smtClean="0">
                <a:effectLst/>
              </a:rPr>
              <a:t>=1, </a:t>
            </a:r>
            <a:r>
              <a:rPr lang="en-GB" dirty="0" smtClean="0">
                <a:effectLst/>
              </a:rPr>
              <a:t>d=1,</a:t>
            </a:r>
            <a:r>
              <a:rPr lang="ru-RU" dirty="0" smtClean="0">
                <a:effectLst/>
              </a:rPr>
              <a:t>а</a:t>
            </a:r>
            <a:r>
              <a:rPr lang="en-GB" baseline="-25000" dirty="0" smtClean="0">
                <a:effectLst/>
              </a:rPr>
              <a:t>n</a:t>
            </a:r>
            <a:r>
              <a:rPr lang="ru-RU" dirty="0" smtClean="0">
                <a:effectLst/>
              </a:rPr>
              <a:t>=1</a:t>
            </a:r>
            <a:r>
              <a:rPr lang="en-GB" dirty="0" smtClean="0">
                <a:effectLst/>
              </a:rPr>
              <a:t>2</a:t>
            </a:r>
            <a:r>
              <a:rPr lang="ru-RU" dirty="0" smtClean="0">
                <a:effectLst/>
              </a:rPr>
              <a:t>. Надо найти </a:t>
            </a:r>
            <a:r>
              <a:rPr lang="en-GB" dirty="0" smtClean="0">
                <a:effectLst/>
              </a:rPr>
              <a:t>n.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GB" dirty="0" smtClean="0">
                <a:effectLst/>
              </a:rPr>
              <a:t>    </a:t>
            </a:r>
            <a:r>
              <a:rPr lang="ru-RU" dirty="0" smtClean="0">
                <a:effectLst/>
              </a:rPr>
              <a:t>а</a:t>
            </a:r>
            <a:r>
              <a:rPr lang="en-GB" baseline="-25000" dirty="0" smtClean="0">
                <a:effectLst/>
              </a:rPr>
              <a:t>n</a:t>
            </a:r>
            <a:r>
              <a:rPr lang="ru-RU" dirty="0" smtClean="0">
                <a:effectLst/>
              </a:rPr>
              <a:t>=</a:t>
            </a:r>
            <a:r>
              <a:rPr lang="en-GB" dirty="0" smtClean="0">
                <a:effectLst/>
              </a:rPr>
              <a:t>a</a:t>
            </a:r>
            <a:r>
              <a:rPr lang="en-GB" baseline="-25000" dirty="0" smtClean="0">
                <a:effectLst/>
              </a:rPr>
              <a:t>1</a:t>
            </a:r>
            <a:r>
              <a:rPr lang="en-GB" dirty="0" smtClean="0">
                <a:effectLst/>
              </a:rPr>
              <a:t>+d(n-1); 12=1+1(n-1); n=12.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GB" dirty="0" smtClean="0">
                <a:effectLst/>
              </a:rPr>
              <a:t>    </a:t>
            </a:r>
            <a:r>
              <a:rPr lang="en-GB" dirty="0" err="1" smtClean="0">
                <a:effectLst/>
              </a:rPr>
              <a:t>S</a:t>
            </a:r>
            <a:r>
              <a:rPr lang="en-GB" baseline="-25000" dirty="0" err="1" smtClean="0">
                <a:effectLst/>
              </a:rPr>
              <a:t>n</a:t>
            </a:r>
            <a:r>
              <a:rPr lang="en-GB" dirty="0" smtClean="0">
                <a:effectLst/>
              </a:rPr>
              <a:t>=(a</a:t>
            </a:r>
            <a:r>
              <a:rPr lang="en-GB" baseline="-25000" dirty="0" smtClean="0">
                <a:effectLst/>
              </a:rPr>
              <a:t>1</a:t>
            </a:r>
            <a:r>
              <a:rPr lang="en-GB" dirty="0" smtClean="0">
                <a:effectLst/>
              </a:rPr>
              <a:t>+a</a:t>
            </a:r>
            <a:r>
              <a:rPr lang="en-GB" baseline="-25000" dirty="0" smtClean="0">
                <a:effectLst/>
              </a:rPr>
              <a:t>n</a:t>
            </a:r>
            <a:r>
              <a:rPr lang="en-GB" dirty="0" smtClean="0">
                <a:effectLst/>
              </a:rPr>
              <a:t>)∙n:2; </a:t>
            </a:r>
            <a:r>
              <a:rPr lang="en-GB" dirty="0" err="1" smtClean="0">
                <a:effectLst/>
              </a:rPr>
              <a:t>S</a:t>
            </a:r>
            <a:r>
              <a:rPr lang="en-GB" baseline="-25000" dirty="0" err="1" smtClean="0">
                <a:effectLst/>
              </a:rPr>
              <a:t>n</a:t>
            </a:r>
            <a:r>
              <a:rPr lang="en-GB" dirty="0" smtClean="0">
                <a:effectLst/>
              </a:rPr>
              <a:t>=(1+12)</a:t>
            </a:r>
            <a:r>
              <a:rPr lang="en-US" dirty="0" smtClean="0">
                <a:effectLst/>
                <a:latin typeface="Lucida Sans Unicode" pitchFamily="34" charset="0"/>
              </a:rPr>
              <a:t>·</a:t>
            </a:r>
            <a:r>
              <a:rPr lang="en-GB" dirty="0" smtClean="0">
                <a:effectLst/>
              </a:rPr>
              <a:t>12:2; </a:t>
            </a:r>
            <a:r>
              <a:rPr lang="en-GB" dirty="0" err="1" smtClean="0">
                <a:effectLst/>
              </a:rPr>
              <a:t>S</a:t>
            </a:r>
            <a:r>
              <a:rPr lang="en-GB" baseline="-25000" dirty="0" err="1" smtClean="0">
                <a:effectLst/>
              </a:rPr>
              <a:t>n</a:t>
            </a:r>
            <a:r>
              <a:rPr lang="en-GB" dirty="0" smtClean="0">
                <a:effectLst/>
              </a:rPr>
              <a:t>=78.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GB" dirty="0" smtClean="0">
                <a:effectLst/>
              </a:rPr>
              <a:t> </a:t>
            </a:r>
            <a:r>
              <a:rPr lang="ru-RU" dirty="0" smtClean="0">
                <a:effectLst/>
              </a:rPr>
              <a:t>   В одной кладке</a:t>
            </a:r>
            <a:r>
              <a:rPr lang="en-GB" dirty="0" smtClean="0">
                <a:effectLst/>
              </a:rPr>
              <a:t> </a:t>
            </a:r>
            <a:r>
              <a:rPr lang="ru-RU" dirty="0" smtClean="0">
                <a:effectLst/>
              </a:rPr>
              <a:t>находится 78 бревен.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dirty="0" smtClean="0">
                <a:effectLst/>
              </a:rPr>
              <a:t>    Ответ: 78 бревен.</a:t>
            </a:r>
          </a:p>
          <a:p>
            <a:pPr eaLnBrk="1" hangingPunct="1"/>
            <a:endParaRPr lang="ru-RU" dirty="0" smtClean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8362950" cy="6048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3000" dirty="0" smtClean="0">
              <a:solidFill>
                <a:schemeClr val="bg1"/>
              </a:solidFill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3000" dirty="0" smtClean="0">
                <a:solidFill>
                  <a:schemeClr val="bg1"/>
                </a:solidFill>
                <a:effectLst/>
              </a:rPr>
              <a:t> </a:t>
            </a:r>
            <a:r>
              <a:rPr lang="ru-RU" sz="3000" dirty="0" smtClean="0">
                <a:effectLst/>
              </a:rPr>
              <a:t>Свободно падающее тело проходит в первую секунду 4,9 м, а в каждую следующую секунду на 9,8 м больше, чем в предыдущую. Какое расстояние будет пройдено падающим телом за пятую секунду.</a:t>
            </a:r>
            <a:br>
              <a:rPr lang="ru-RU" sz="3000" dirty="0" smtClean="0">
                <a:effectLst/>
              </a:rPr>
            </a:br>
            <a:r>
              <a:rPr lang="ru-RU" sz="3000" dirty="0" smtClean="0">
                <a:effectLst/>
              </a:rPr>
              <a:t>Дано: арифметическая прогрессия: а1=4,9 м , </a:t>
            </a:r>
            <a:r>
              <a:rPr lang="ru-RU" sz="3000" dirty="0" err="1" smtClean="0">
                <a:effectLst/>
              </a:rPr>
              <a:t>d</a:t>
            </a:r>
            <a:r>
              <a:rPr lang="ru-RU" sz="3000" dirty="0" smtClean="0">
                <a:effectLst/>
              </a:rPr>
              <a:t> = 9,8 м, п=5 с.</a:t>
            </a:r>
            <a:br>
              <a:rPr lang="ru-RU" sz="3000" dirty="0" smtClean="0">
                <a:effectLst/>
              </a:rPr>
            </a:br>
            <a:r>
              <a:rPr lang="ru-RU" sz="3000" dirty="0" smtClean="0">
                <a:effectLst/>
              </a:rPr>
              <a:t/>
            </a:r>
            <a:br>
              <a:rPr lang="ru-RU" sz="3000" dirty="0" smtClean="0">
                <a:effectLst/>
              </a:rPr>
            </a:br>
            <a:r>
              <a:rPr lang="ru-RU" sz="3000" dirty="0" smtClean="0">
                <a:effectLst/>
              </a:rPr>
              <a:t>Найти: а5</a:t>
            </a:r>
            <a:br>
              <a:rPr lang="ru-RU" sz="3000" dirty="0" smtClean="0">
                <a:effectLst/>
              </a:rPr>
            </a:br>
            <a:endParaRPr lang="ru-RU" sz="30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ru-RU" sz="3000" dirty="0" smtClean="0">
                <a:effectLst/>
              </a:rPr>
              <a:t>Решение:</a:t>
            </a:r>
            <a:br>
              <a:rPr lang="ru-RU" sz="3000" dirty="0" smtClean="0">
                <a:effectLst/>
              </a:rPr>
            </a:br>
            <a:r>
              <a:rPr lang="ru-RU" sz="3000" dirty="0" err="1" smtClean="0">
                <a:effectLst/>
              </a:rPr>
              <a:t>an=</a:t>
            </a:r>
            <a:r>
              <a:rPr lang="ru-RU" sz="3000" dirty="0" smtClean="0">
                <a:effectLst/>
              </a:rPr>
              <a:t> a1+ (</a:t>
            </a:r>
            <a:r>
              <a:rPr lang="ru-RU" sz="3000" dirty="0" err="1" smtClean="0">
                <a:effectLst/>
              </a:rPr>
              <a:t>п</a:t>
            </a:r>
            <a:r>
              <a:rPr lang="ru-RU" sz="3000" dirty="0" smtClean="0">
                <a:effectLst/>
              </a:rPr>
              <a:t> - 1)</a:t>
            </a:r>
            <a:r>
              <a:rPr lang="ru-RU" sz="3000" dirty="0" err="1" smtClean="0">
                <a:effectLst/>
              </a:rPr>
              <a:t>d</a:t>
            </a:r>
            <a:r>
              <a:rPr lang="ru-RU" sz="3000" dirty="0" smtClean="0">
                <a:effectLst/>
              </a:rPr>
              <a:t/>
            </a:r>
            <a:br>
              <a:rPr lang="ru-RU" sz="3000" dirty="0" smtClean="0">
                <a:effectLst/>
              </a:rPr>
            </a:br>
            <a:r>
              <a:rPr lang="ru-RU" sz="3000" dirty="0" smtClean="0">
                <a:effectLst/>
              </a:rPr>
              <a:t/>
            </a:r>
            <a:br>
              <a:rPr lang="ru-RU" sz="3000" dirty="0" smtClean="0">
                <a:effectLst/>
              </a:rPr>
            </a:br>
            <a:r>
              <a:rPr lang="ru-RU" sz="3000" dirty="0" smtClean="0">
                <a:effectLst/>
              </a:rPr>
              <a:t>a5= 4,9+ (5 - 1) 9,8=4.9+39,2=44,1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Ответ: 44,1 м.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36838"/>
            <a:ext cx="8229600" cy="1139825"/>
          </a:xfrm>
          <a:noFill/>
          <a:ln/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effectLst/>
              </a:rPr>
              <a:t>Спасибо за внимание!!!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100</TotalTime>
  <Words>255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Прогрессии в физике</vt:lpstr>
      <vt:lpstr>Слайд 2</vt:lpstr>
      <vt:lpstr>Слайд 3</vt:lpstr>
      <vt:lpstr>Слайд 4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8</cp:revision>
  <dcterms:created xsi:type="dcterms:W3CDTF">2013-02-04T14:29:45Z</dcterms:created>
  <dcterms:modified xsi:type="dcterms:W3CDTF">2013-09-30T15:32:57Z</dcterms:modified>
</cp:coreProperties>
</file>