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charts/chart13.xml" ContentType="application/vnd.openxmlformats-officedocument.drawingml.char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8" r:id="rId11"/>
    <p:sldId id="269" r:id="rId12"/>
    <p:sldId id="271" r:id="rId13"/>
    <p:sldId id="272" r:id="rId14"/>
    <p:sldId id="288" r:id="rId15"/>
    <p:sldId id="278" r:id="rId16"/>
    <p:sldId id="279" r:id="rId17"/>
    <p:sldId id="281" r:id="rId18"/>
    <p:sldId id="282" r:id="rId19"/>
    <p:sldId id="276" r:id="rId20"/>
    <p:sldId id="277" r:id="rId21"/>
    <p:sldId id="284" r:id="rId22"/>
    <p:sldId id="285" r:id="rId23"/>
    <p:sldId id="286" r:id="rId24"/>
    <p:sldId id="29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2" autoAdjust="0"/>
    <p:restoredTop sz="94727" autoAdjust="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&#1050;&#1085;&#1080;&#1075;&#1072;1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&#1072;&#1088;&#1090;&#1077;&#1084;\Desktop\&#1050;&#1085;&#1080;&#1075;&#1072;1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72;&#1088;&#1090;&#1077;&#1084;\Desktop\&#1050;&#1085;&#1080;&#1075;&#1072;1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72;&#1088;&#1090;&#1077;&#1084;\Desktop\&#1050;&#1085;&#1080;&#1075;&#1072;1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6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1801227603810009"/>
          <c:y val="4.7577924842126383E-2"/>
          <c:w val="0.87921182208826565"/>
          <c:h val="0.47289742369391857"/>
        </c:manualLayout>
      </c:layout>
      <c:bar3DChart>
        <c:barDir val="col"/>
        <c:grouping val="clustered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Лист1!$A$1:$A$3</c:f>
              <c:strCache>
                <c:ptCount val="3"/>
                <c:pt idx="0">
                  <c:v>заниженная</c:v>
                </c:pt>
                <c:pt idx="1">
                  <c:v>адекватная</c:v>
                </c:pt>
                <c:pt idx="2">
                  <c:v>завышенная</c:v>
                </c:pt>
              </c:strCache>
            </c:strRef>
          </c:cat>
          <c:val>
            <c:numRef>
              <c:f>Лист1!$B$1:$B$3</c:f>
              <c:numCache>
                <c:formatCode>0%</c:formatCode>
                <c:ptCount val="3"/>
                <c:pt idx="0">
                  <c:v>0.24000000000000021</c:v>
                </c:pt>
                <c:pt idx="1">
                  <c:v>0.28000000000000008</c:v>
                </c:pt>
                <c:pt idx="2">
                  <c:v>0.4</c:v>
                </c:pt>
              </c:numCache>
            </c:numRef>
          </c:val>
        </c:ser>
        <c:shape val="box"/>
        <c:axId val="96523392"/>
        <c:axId val="96517504"/>
        <c:axId val="0"/>
      </c:bar3DChart>
      <c:valAx>
        <c:axId val="96517504"/>
        <c:scaling>
          <c:orientation val="minMax"/>
        </c:scaling>
        <c:axPos val="l"/>
        <c:majorGridlines/>
        <c:numFmt formatCode="0%" sourceLinked="1"/>
        <c:majorTickMark val="none"/>
        <c:tickLblPos val="nextTo"/>
        <c:crossAx val="96523392"/>
        <c:crosses val="autoZero"/>
        <c:crossBetween val="between"/>
      </c:valAx>
      <c:catAx>
        <c:axId val="96523392"/>
        <c:scaling>
          <c:orientation val="minMax"/>
        </c:scaling>
        <c:axPos val="b"/>
        <c:numFmt formatCode="General" sourceLinked="0"/>
        <c:majorTickMark val="none"/>
        <c:tickLblPos val="nextTo"/>
        <c:crossAx val="96517504"/>
        <c:crosses val="autoZero"/>
        <c:auto val="1"/>
        <c:lblAlgn val="ctr"/>
        <c:lblOffset val="100"/>
      </c:cat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0"/>
  <c:chart>
    <c:plotArea>
      <c:layout>
        <c:manualLayout>
          <c:layoutTarget val="inner"/>
          <c:xMode val="edge"/>
          <c:yMode val="edge"/>
          <c:x val="7.4335968820263554E-2"/>
          <c:y val="8.8336534373432307E-2"/>
          <c:w val="0.75246081535635068"/>
          <c:h val="0.76093012458407516"/>
        </c:manualLayout>
      </c:layout>
      <c:barChart>
        <c:barDir val="col"/>
        <c:grouping val="clustered"/>
        <c:ser>
          <c:idx val="0"/>
          <c:order val="0"/>
          <c:cat>
            <c:strRef>
              <c:f>Лист1!$A$1:$A$4</c:f>
              <c:strCache>
                <c:ptCount val="4"/>
                <c:pt idx="0">
                  <c:v>1класс</c:v>
                </c:pt>
                <c:pt idx="1">
                  <c:v>2 класс</c:v>
                </c:pt>
                <c:pt idx="2">
                  <c:v>3 класс</c:v>
                </c:pt>
                <c:pt idx="3">
                  <c:v>4 класс</c:v>
                </c:pt>
              </c:strCache>
            </c:strRef>
          </c:cat>
          <c:val>
            <c:numRef>
              <c:f>Лист1!$B$1:$B$4</c:f>
              <c:numCache>
                <c:formatCode>General</c:formatCode>
                <c:ptCount val="4"/>
                <c:pt idx="0">
                  <c:v>42</c:v>
                </c:pt>
                <c:pt idx="1">
                  <c:v>39</c:v>
                </c:pt>
                <c:pt idx="2">
                  <c:v>43</c:v>
                </c:pt>
                <c:pt idx="3">
                  <c:v>45</c:v>
                </c:pt>
              </c:numCache>
            </c:numRef>
          </c:val>
        </c:ser>
        <c:axId val="99523968"/>
        <c:axId val="99529856"/>
      </c:barChart>
      <c:catAx>
        <c:axId val="99523968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9529856"/>
        <c:crosses val="autoZero"/>
        <c:auto val="1"/>
        <c:lblAlgn val="ctr"/>
        <c:lblOffset val="100"/>
      </c:catAx>
      <c:valAx>
        <c:axId val="9952985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95239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0"/>
  <c:chart>
    <c:plotArea>
      <c:layout>
        <c:manualLayout>
          <c:layoutTarget val="inner"/>
          <c:xMode val="edge"/>
          <c:yMode val="edge"/>
          <c:x val="8.6334496878566244E-2"/>
          <c:y val="3.0796746824875005E-2"/>
          <c:w val="0.87306928208619894"/>
          <c:h val="0.8831339834998907"/>
        </c:manualLayout>
      </c:layout>
      <c:barChart>
        <c:barDir val="col"/>
        <c:grouping val="clustered"/>
        <c:ser>
          <c:idx val="0"/>
          <c:order val="0"/>
          <c:tx>
            <c:strRef>
              <c:f>Лист1!$A$1</c:f>
              <c:strCache>
                <c:ptCount val="1"/>
                <c:pt idx="0">
                  <c:v>агрессивный</c:v>
                </c:pt>
              </c:strCache>
            </c:strRef>
          </c:tx>
          <c:dLbls>
            <c:showVal val="1"/>
          </c:dLbls>
          <c:val>
            <c:numRef>
              <c:f>Лист1!$B$1:$D$1</c:f>
              <c:numCache>
                <c:formatCode>0%</c:formatCode>
                <c:ptCount val="3"/>
                <c:pt idx="0">
                  <c:v>0.52</c:v>
                </c:pt>
                <c:pt idx="1">
                  <c:v>0.32000000000000023</c:v>
                </c:pt>
                <c:pt idx="2">
                  <c:v>0.28000000000000008</c:v>
                </c:pt>
              </c:numCache>
            </c:numRef>
          </c:val>
        </c:ser>
        <c:ser>
          <c:idx val="1"/>
          <c:order val="1"/>
          <c:tx>
            <c:strRef>
              <c:f>Лист1!$A$2</c:f>
              <c:strCache>
                <c:ptCount val="1"/>
                <c:pt idx="0">
                  <c:v>конфликтный</c:v>
                </c:pt>
              </c:strCache>
            </c:strRef>
          </c:tx>
          <c:dLbls>
            <c:showVal val="1"/>
          </c:dLbls>
          <c:val>
            <c:numRef>
              <c:f>Лист1!$B$2:$D$2</c:f>
              <c:numCache>
                <c:formatCode>0%</c:formatCode>
                <c:ptCount val="3"/>
                <c:pt idx="0">
                  <c:v>0.12000000000000002</c:v>
                </c:pt>
                <c:pt idx="1">
                  <c:v>0.1</c:v>
                </c:pt>
                <c:pt idx="2">
                  <c:v>8.0000000000000043E-2</c:v>
                </c:pt>
              </c:numCache>
            </c:numRef>
          </c:val>
        </c:ser>
        <c:axId val="100874496"/>
        <c:axId val="100884480"/>
      </c:barChart>
      <c:catAx>
        <c:axId val="100874496"/>
        <c:scaling>
          <c:orientation val="minMax"/>
        </c:scaling>
        <c:delete val="1"/>
        <c:axPos val="b"/>
        <c:tickLblPos val="none"/>
        <c:crossAx val="100884480"/>
        <c:crosses val="autoZero"/>
        <c:auto val="1"/>
        <c:lblAlgn val="ctr"/>
        <c:lblOffset val="100"/>
      </c:catAx>
      <c:valAx>
        <c:axId val="100884480"/>
        <c:scaling>
          <c:orientation val="minMax"/>
        </c:scaling>
        <c:axPos val="l"/>
        <c:majorGridlines/>
        <c:numFmt formatCode="0%" sourceLinked="1"/>
        <c:tickLblPos val="nextTo"/>
        <c:crossAx val="100874496"/>
        <c:crosses val="autoZero"/>
        <c:crossBetween val="between"/>
      </c:valAx>
    </c:plotArea>
    <c:plotVisOnly val="1"/>
  </c:chart>
  <c:txPr>
    <a:bodyPr/>
    <a:lstStyle/>
    <a:p>
      <a:pPr>
        <a:defRPr sz="1400" b="1"/>
      </a:pPr>
      <a:endParaRPr lang="ru-RU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6"/>
  <c:chart>
    <c:plotArea>
      <c:layout/>
      <c:barChart>
        <c:barDir val="col"/>
        <c:grouping val="clustered"/>
        <c:ser>
          <c:idx val="0"/>
          <c:order val="0"/>
          <c:cat>
            <c:strRef>
              <c:f>Лист1!$A$1:$A$4</c:f>
              <c:strCache>
                <c:ptCount val="4"/>
                <c:pt idx="0">
                  <c:v>агрессивный</c:v>
                </c:pt>
                <c:pt idx="1">
                  <c:v>конфликтный</c:v>
                </c:pt>
                <c:pt idx="2">
                  <c:v>пассивный</c:v>
                </c:pt>
                <c:pt idx="3">
                  <c:v>позитивный</c:v>
                </c:pt>
              </c:strCache>
            </c:strRef>
          </c:cat>
          <c:val>
            <c:numRef>
              <c:f>Лист1!$B$1:$B$4</c:f>
              <c:numCache>
                <c:formatCode>0%</c:formatCode>
                <c:ptCount val="4"/>
                <c:pt idx="0">
                  <c:v>0.52</c:v>
                </c:pt>
                <c:pt idx="1">
                  <c:v>0.12000000000000002</c:v>
                </c:pt>
                <c:pt idx="2">
                  <c:v>4.0000000000000022E-2</c:v>
                </c:pt>
                <c:pt idx="3">
                  <c:v>0.2400000000000001</c:v>
                </c:pt>
              </c:numCache>
            </c:numRef>
          </c:val>
        </c:ser>
        <c:ser>
          <c:idx val="1"/>
          <c:order val="1"/>
          <c:cat>
            <c:strRef>
              <c:f>Лист1!$A$1:$A$4</c:f>
              <c:strCache>
                <c:ptCount val="4"/>
                <c:pt idx="0">
                  <c:v>агрессивный</c:v>
                </c:pt>
                <c:pt idx="1">
                  <c:v>конфликтный</c:v>
                </c:pt>
                <c:pt idx="2">
                  <c:v>пассивный</c:v>
                </c:pt>
                <c:pt idx="3">
                  <c:v>позитивный</c:v>
                </c:pt>
              </c:strCache>
            </c:strRef>
          </c:cat>
          <c:val>
            <c:numRef>
              <c:f>Лист1!$C$1:$C$4</c:f>
              <c:numCache>
                <c:formatCode>0%</c:formatCode>
                <c:ptCount val="4"/>
                <c:pt idx="0">
                  <c:v>0.32000000000000023</c:v>
                </c:pt>
                <c:pt idx="1">
                  <c:v>0.1</c:v>
                </c:pt>
                <c:pt idx="2">
                  <c:v>0</c:v>
                </c:pt>
                <c:pt idx="3">
                  <c:v>0.58000000000000007</c:v>
                </c:pt>
              </c:numCache>
            </c:numRef>
          </c:val>
        </c:ser>
        <c:ser>
          <c:idx val="2"/>
          <c:order val="2"/>
          <c:cat>
            <c:strRef>
              <c:f>Лист1!$A$1:$A$4</c:f>
              <c:strCache>
                <c:ptCount val="4"/>
                <c:pt idx="0">
                  <c:v>агрессивный</c:v>
                </c:pt>
                <c:pt idx="1">
                  <c:v>конфликтный</c:v>
                </c:pt>
                <c:pt idx="2">
                  <c:v>пассивный</c:v>
                </c:pt>
                <c:pt idx="3">
                  <c:v>позитивный</c:v>
                </c:pt>
              </c:strCache>
            </c:strRef>
          </c:cat>
          <c:val>
            <c:numRef>
              <c:f>Лист1!$D$1:$D$4</c:f>
              <c:numCache>
                <c:formatCode>0%</c:formatCode>
                <c:ptCount val="4"/>
                <c:pt idx="0">
                  <c:v>0.28000000000000008</c:v>
                </c:pt>
                <c:pt idx="1">
                  <c:v>8.0000000000000043E-2</c:v>
                </c:pt>
                <c:pt idx="2">
                  <c:v>0</c:v>
                </c:pt>
                <c:pt idx="3">
                  <c:v>0.64000000000000046</c:v>
                </c:pt>
              </c:numCache>
            </c:numRef>
          </c:val>
        </c:ser>
        <c:axId val="117838208"/>
        <c:axId val="117839744"/>
      </c:barChart>
      <c:catAx>
        <c:axId val="117838208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7839744"/>
        <c:crosses val="autoZero"/>
        <c:auto val="1"/>
        <c:lblAlgn val="ctr"/>
        <c:lblOffset val="100"/>
      </c:catAx>
      <c:valAx>
        <c:axId val="117839744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78382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6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Лист1!$A$1</c:f>
              <c:strCache>
                <c:ptCount val="1"/>
                <c:pt idx="0">
                  <c:v>заниженная</c:v>
                </c:pt>
              </c:strCache>
            </c:strRef>
          </c:tx>
          <c:dLbls>
            <c:showVal val="1"/>
          </c:dLbls>
          <c:val>
            <c:numRef>
              <c:f>Лист1!$B$1:$D$1</c:f>
              <c:numCache>
                <c:formatCode>0%</c:formatCode>
                <c:ptCount val="3"/>
                <c:pt idx="0">
                  <c:v>0.2400000000000001</c:v>
                </c:pt>
                <c:pt idx="1">
                  <c:v>0.2</c:v>
                </c:pt>
                <c:pt idx="2">
                  <c:v>0.2</c:v>
                </c:pt>
              </c:numCache>
            </c:numRef>
          </c:val>
        </c:ser>
        <c:ser>
          <c:idx val="1"/>
          <c:order val="1"/>
          <c:tx>
            <c:strRef>
              <c:f>Лист1!$A$2</c:f>
              <c:strCache>
                <c:ptCount val="1"/>
                <c:pt idx="0">
                  <c:v>адекватная</c:v>
                </c:pt>
              </c:strCache>
            </c:strRef>
          </c:tx>
          <c:dLbls>
            <c:showVal val="1"/>
          </c:dLbls>
          <c:val>
            <c:numRef>
              <c:f>Лист1!$B$2:$D$2</c:f>
              <c:numCache>
                <c:formatCode>0%</c:formatCode>
                <c:ptCount val="3"/>
                <c:pt idx="0">
                  <c:v>0.28000000000000008</c:v>
                </c:pt>
                <c:pt idx="1">
                  <c:v>0.4800000000000002</c:v>
                </c:pt>
                <c:pt idx="2">
                  <c:v>0.56000000000000005</c:v>
                </c:pt>
              </c:numCache>
            </c:numRef>
          </c:val>
        </c:ser>
        <c:ser>
          <c:idx val="2"/>
          <c:order val="2"/>
          <c:tx>
            <c:strRef>
              <c:f>Лист1!$A$3</c:f>
              <c:strCache>
                <c:ptCount val="1"/>
                <c:pt idx="0">
                  <c:v>завышенная</c:v>
                </c:pt>
              </c:strCache>
            </c:strRef>
          </c:tx>
          <c:dLbls>
            <c:showVal val="1"/>
          </c:dLbls>
          <c:val>
            <c:numRef>
              <c:f>Лист1!$B$3:$D$3</c:f>
              <c:numCache>
                <c:formatCode>0%</c:formatCode>
                <c:ptCount val="3"/>
                <c:pt idx="0">
                  <c:v>0.4</c:v>
                </c:pt>
                <c:pt idx="1">
                  <c:v>0.32000000000000023</c:v>
                </c:pt>
                <c:pt idx="2">
                  <c:v>0.2400000000000001</c:v>
                </c:pt>
              </c:numCache>
            </c:numRef>
          </c:val>
        </c:ser>
        <c:axId val="117873664"/>
        <c:axId val="117875456"/>
      </c:barChart>
      <c:catAx>
        <c:axId val="117873664"/>
        <c:scaling>
          <c:orientation val="minMax"/>
        </c:scaling>
        <c:delete val="1"/>
        <c:axPos val="b"/>
        <c:tickLblPos val="none"/>
        <c:crossAx val="117875456"/>
        <c:crosses val="autoZero"/>
        <c:auto val="1"/>
        <c:lblAlgn val="ctr"/>
        <c:lblOffset val="100"/>
      </c:catAx>
      <c:valAx>
        <c:axId val="117875456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178736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6"/>
  <c:chart>
    <c:view3D>
      <c:rAngAx val="1"/>
    </c:view3D>
    <c:plotArea>
      <c:layout>
        <c:manualLayout>
          <c:layoutTarget val="inner"/>
          <c:xMode val="edge"/>
          <c:yMode val="edge"/>
          <c:x val="0.13490507436570429"/>
          <c:y val="7.4548702245552642E-2"/>
          <c:w val="0.74415179352581295"/>
          <c:h val="0.79822506561679785"/>
        </c:manualLayout>
      </c:layout>
      <c:bar3DChart>
        <c:barDir val="col"/>
        <c:grouping val="clustered"/>
        <c:ser>
          <c:idx val="0"/>
          <c:order val="0"/>
          <c:dLbls>
            <c:dLbl>
              <c:idx val="0"/>
              <c:layout>
                <c:manualLayout>
                  <c:x val="4.1829772587665348E-2"/>
                  <c:y val="7.2561850407174815E-3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dirty="0"/>
                      <a:t>80</a:t>
                    </a:r>
                    <a:r>
                      <a:rPr lang="en-US" sz="1800" dirty="0"/>
                      <a:t>%</a:t>
                    </a:r>
                  </a:p>
                </c:rich>
              </c:tx>
              <c:showVal val="1"/>
            </c:dLbl>
            <c:dLbl>
              <c:idx val="1"/>
              <c:spPr/>
              <c:txPr>
                <a:bodyPr/>
                <a:lstStyle/>
                <a:p>
                  <a:pPr>
                    <a:defRPr sz="1800" b="1"/>
                  </a:pPr>
                  <a:endParaRPr lang="ru-RU"/>
                </a:p>
              </c:txPr>
            </c:dLbl>
            <c:showVal val="1"/>
          </c:dLbls>
          <c:cat>
            <c:strRef>
              <c:f>[Книга1]Лист1!$A$1:$A$2</c:f>
              <c:strCache>
                <c:ptCount val="2"/>
                <c:pt idx="0">
                  <c:v>личные</c:v>
                </c:pt>
                <c:pt idx="1">
                  <c:v>общественные</c:v>
                </c:pt>
              </c:strCache>
            </c:strRef>
          </c:cat>
          <c:val>
            <c:numRef>
              <c:f>[Книга1]Лист1!$B$1:$B$2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shape val="box"/>
        <c:axId val="96556160"/>
        <c:axId val="96557696"/>
        <c:axId val="0"/>
      </c:bar3DChart>
      <c:catAx>
        <c:axId val="9655616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6557696"/>
        <c:crosses val="autoZero"/>
        <c:auto val="1"/>
        <c:lblAlgn val="ctr"/>
        <c:lblOffset val="100"/>
      </c:catAx>
      <c:valAx>
        <c:axId val="96557696"/>
        <c:scaling>
          <c:orientation val="minMax"/>
        </c:scaling>
        <c:axPos val="l"/>
        <c:majorGridlines/>
        <c:numFmt formatCode="0%" sourceLinked="1"/>
        <c:tickLblPos val="nextTo"/>
        <c:crossAx val="96556160"/>
        <c:crosses val="autoZero"/>
        <c:crossBetween val="between"/>
      </c:valAx>
    </c:plotArea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6"/>
  <c:chart>
    <c:view3D>
      <c:rAngAx val="1"/>
    </c:view3D>
    <c:plotArea>
      <c:layout>
        <c:manualLayout>
          <c:layoutTarget val="inner"/>
          <c:xMode val="edge"/>
          <c:yMode val="edge"/>
          <c:x val="0.16073786683711949"/>
          <c:y val="3.4361834608202087E-2"/>
          <c:w val="0.68615690982924005"/>
          <c:h val="0.59543032912247951"/>
        </c:manualLayout>
      </c:layout>
      <c:bar3DChart>
        <c:barDir val="col"/>
        <c:grouping val="clustered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Лист1!$A$1:$A$4</c:f>
              <c:strCache>
                <c:ptCount val="4"/>
                <c:pt idx="0">
                  <c:v>агрессивный</c:v>
                </c:pt>
                <c:pt idx="1">
                  <c:v>конфликтный</c:v>
                </c:pt>
                <c:pt idx="2">
                  <c:v> пассивно страдательный</c:v>
                </c:pt>
                <c:pt idx="3">
                  <c:v>позитивный</c:v>
                </c:pt>
              </c:strCache>
            </c:strRef>
          </c:cat>
          <c:val>
            <c:numRef>
              <c:f>Лист1!$B$1:$B$4</c:f>
              <c:numCache>
                <c:formatCode>0%</c:formatCode>
                <c:ptCount val="4"/>
                <c:pt idx="0">
                  <c:v>0.52</c:v>
                </c:pt>
                <c:pt idx="1">
                  <c:v>0.12000000000000002</c:v>
                </c:pt>
                <c:pt idx="2">
                  <c:v>4.0000000000000022E-2</c:v>
                </c:pt>
                <c:pt idx="3">
                  <c:v>0.24000000000000021</c:v>
                </c:pt>
              </c:numCache>
            </c:numRef>
          </c:val>
        </c:ser>
        <c:shape val="box"/>
        <c:axId val="97739136"/>
        <c:axId val="97740672"/>
        <c:axId val="0"/>
      </c:bar3DChart>
      <c:catAx>
        <c:axId val="9773913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7740672"/>
        <c:crosses val="autoZero"/>
        <c:auto val="1"/>
        <c:lblAlgn val="ctr"/>
        <c:lblOffset val="100"/>
      </c:catAx>
      <c:valAx>
        <c:axId val="97740672"/>
        <c:scaling>
          <c:orientation val="minMax"/>
        </c:scaling>
        <c:axPos val="l"/>
        <c:majorGridlines/>
        <c:numFmt formatCode="0%" sourceLinked="1"/>
        <c:tickLblPos val="nextTo"/>
        <c:crossAx val="977391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6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[Книга1]Лист1!$A$1:$A$3</c:f>
              <c:strCache>
                <c:ptCount val="3"/>
                <c:pt idx="0">
                  <c:v>высокий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[Книга1]Лист1!$B$1:$B$3</c:f>
              <c:numCache>
                <c:formatCode>0%</c:formatCode>
                <c:ptCount val="3"/>
                <c:pt idx="0">
                  <c:v>0.38000000000000134</c:v>
                </c:pt>
                <c:pt idx="1">
                  <c:v>0.58000000000000007</c:v>
                </c:pt>
                <c:pt idx="2">
                  <c:v>4.0000000000000022E-2</c:v>
                </c:pt>
              </c:numCache>
            </c:numRef>
          </c:val>
        </c:ser>
        <c:shape val="box"/>
        <c:axId val="97770112"/>
        <c:axId val="99221888"/>
        <c:axId val="0"/>
      </c:bar3DChart>
      <c:catAx>
        <c:axId val="97770112"/>
        <c:scaling>
          <c:orientation val="minMax"/>
        </c:scaling>
        <c:axPos val="b"/>
        <c:numFmt formatCode="General" sourceLinked="0"/>
        <c:tickLblPos val="nextTo"/>
        <c:crossAx val="99221888"/>
        <c:crosses val="autoZero"/>
        <c:auto val="1"/>
        <c:lblAlgn val="ctr"/>
        <c:lblOffset val="100"/>
      </c:catAx>
      <c:valAx>
        <c:axId val="99221888"/>
        <c:scaling>
          <c:orientation val="minMax"/>
        </c:scaling>
        <c:axPos val="l"/>
        <c:majorGridlines/>
        <c:numFmt formatCode="0%" sourceLinked="1"/>
        <c:tickLblPos val="nextTo"/>
        <c:crossAx val="977701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2"/>
  <c:chart>
    <c:plotArea>
      <c:layout>
        <c:manualLayout>
          <c:layoutTarget val="inner"/>
          <c:xMode val="edge"/>
          <c:yMode val="edge"/>
          <c:x val="0.10835180665243097"/>
          <c:y val="8.126927245603581E-2"/>
          <c:w val="0.83993138360281894"/>
          <c:h val="0.78315502353689403"/>
        </c:manualLayout>
      </c:layout>
      <c:barChart>
        <c:barDir val="col"/>
        <c:grouping val="clustered"/>
        <c:ser>
          <c:idx val="0"/>
          <c:order val="0"/>
          <c:tx>
            <c:strRef>
              <c:f>Лист1!$A$1</c:f>
              <c:strCache>
                <c:ptCount val="1"/>
                <c:pt idx="0">
                  <c:v>личные</c:v>
                </c:pt>
              </c:strCache>
            </c:strRef>
          </c:tx>
          <c:dLbls>
            <c:showVal val="1"/>
          </c:dLbls>
          <c:val>
            <c:numRef>
              <c:f>Лист1!$B$1:$C$1</c:f>
              <c:numCache>
                <c:formatCode>0%</c:formatCode>
                <c:ptCount val="2"/>
                <c:pt idx="0">
                  <c:v>0.8</c:v>
                </c:pt>
                <c:pt idx="1">
                  <c:v>0.65000000000000091</c:v>
                </c:pt>
              </c:numCache>
            </c:numRef>
          </c:val>
        </c:ser>
        <c:ser>
          <c:idx val="1"/>
          <c:order val="1"/>
          <c:tx>
            <c:strRef>
              <c:f>Лист1!$A$2</c:f>
              <c:strCache>
                <c:ptCount val="1"/>
                <c:pt idx="0">
                  <c:v>общественные</c:v>
                </c:pt>
              </c:strCache>
            </c:strRef>
          </c:tx>
          <c:dLbls>
            <c:showVal val="1"/>
          </c:dLbls>
          <c:val>
            <c:numRef>
              <c:f>Лист1!$B$2:$C$2</c:f>
              <c:numCache>
                <c:formatCode>0%</c:formatCode>
                <c:ptCount val="2"/>
                <c:pt idx="0">
                  <c:v>0.2</c:v>
                </c:pt>
                <c:pt idx="1">
                  <c:v>0.35000000000000031</c:v>
                </c:pt>
              </c:numCache>
            </c:numRef>
          </c:val>
        </c:ser>
        <c:axId val="99255040"/>
        <c:axId val="99256576"/>
      </c:barChart>
      <c:catAx>
        <c:axId val="99255040"/>
        <c:scaling>
          <c:orientation val="minMax"/>
        </c:scaling>
        <c:delete val="1"/>
        <c:axPos val="b"/>
        <c:tickLblPos val="none"/>
        <c:crossAx val="99256576"/>
        <c:crosses val="autoZero"/>
        <c:auto val="1"/>
        <c:lblAlgn val="ctr"/>
        <c:lblOffset val="100"/>
      </c:catAx>
      <c:valAx>
        <c:axId val="99256576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92550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2"/>
  <c:chart>
    <c:plotArea>
      <c:layout/>
      <c:barChart>
        <c:barDir val="col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Лист1!$A$1:$A$4</c:f>
              <c:strCache>
                <c:ptCount val="4"/>
                <c:pt idx="0">
                  <c:v>агрессивный</c:v>
                </c:pt>
                <c:pt idx="1">
                  <c:v>конфликтный</c:v>
                </c:pt>
                <c:pt idx="2">
                  <c:v>пассивный</c:v>
                </c:pt>
                <c:pt idx="3">
                  <c:v>позитивный</c:v>
                </c:pt>
              </c:strCache>
            </c:strRef>
          </c:cat>
          <c:val>
            <c:numRef>
              <c:f>Лист1!$B$1:$B$4</c:f>
              <c:numCache>
                <c:formatCode>0%</c:formatCode>
                <c:ptCount val="4"/>
                <c:pt idx="0">
                  <c:v>0.52</c:v>
                </c:pt>
                <c:pt idx="1">
                  <c:v>0.12000000000000002</c:v>
                </c:pt>
                <c:pt idx="2">
                  <c:v>4.0000000000000022E-2</c:v>
                </c:pt>
                <c:pt idx="3">
                  <c:v>0.24000000000000016</c:v>
                </c:pt>
              </c:numCache>
            </c:numRef>
          </c:val>
        </c:ser>
        <c:ser>
          <c:idx val="1"/>
          <c:order val="1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Лист1!$A$1:$A$4</c:f>
              <c:strCache>
                <c:ptCount val="4"/>
                <c:pt idx="0">
                  <c:v>агрессивный</c:v>
                </c:pt>
                <c:pt idx="1">
                  <c:v>конфликтный</c:v>
                </c:pt>
                <c:pt idx="2">
                  <c:v>пассивный</c:v>
                </c:pt>
                <c:pt idx="3">
                  <c:v>позитивный</c:v>
                </c:pt>
              </c:strCache>
            </c:strRef>
          </c:cat>
          <c:val>
            <c:numRef>
              <c:f>Лист1!$C$1:$C$4</c:f>
              <c:numCache>
                <c:formatCode>0%</c:formatCode>
                <c:ptCount val="4"/>
                <c:pt idx="0">
                  <c:v>0.3200000000000004</c:v>
                </c:pt>
                <c:pt idx="1">
                  <c:v>0.1</c:v>
                </c:pt>
                <c:pt idx="2">
                  <c:v>0</c:v>
                </c:pt>
                <c:pt idx="3">
                  <c:v>0.58000000000000007</c:v>
                </c:pt>
              </c:numCache>
            </c:numRef>
          </c:val>
        </c:ser>
        <c:axId val="99580544"/>
        <c:axId val="99594624"/>
      </c:barChart>
      <c:catAx>
        <c:axId val="99580544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9594624"/>
        <c:crosses val="autoZero"/>
        <c:auto val="1"/>
        <c:lblAlgn val="ctr"/>
        <c:lblOffset val="100"/>
      </c:catAx>
      <c:valAx>
        <c:axId val="99594624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95805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0"/>
  <c:chart>
    <c:plotArea>
      <c:layout/>
      <c:barChart>
        <c:barDir val="col"/>
        <c:grouping val="clustered"/>
        <c:ser>
          <c:idx val="0"/>
          <c:order val="0"/>
          <c:cat>
            <c:strRef>
              <c:f>Лист1!$A$2:$A$11</c:f>
              <c:strCache>
                <c:ptCount val="10"/>
                <c:pt idx="0">
                  <c:v>вежливость</c:v>
                </c:pt>
                <c:pt idx="1">
                  <c:v>духовность</c:v>
                </c:pt>
                <c:pt idx="2">
                  <c:v>трудолюбие</c:v>
                </c:pt>
                <c:pt idx="3">
                  <c:v>физ-ра</c:v>
                </c:pt>
                <c:pt idx="4">
                  <c:v>бережливость</c:v>
                </c:pt>
                <c:pt idx="5">
                  <c:v>честность</c:v>
                </c:pt>
                <c:pt idx="6">
                  <c:v>активность</c:v>
                </c:pt>
                <c:pt idx="7">
                  <c:v>любознат</c:v>
                </c:pt>
                <c:pt idx="8">
                  <c:v>дисциплина</c:v>
                </c:pt>
                <c:pt idx="9">
                  <c:v>гуманность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4.0999999999999996</c:v>
                </c:pt>
                <c:pt idx="1">
                  <c:v>3.8</c:v>
                </c:pt>
                <c:pt idx="2">
                  <c:v>3.7</c:v>
                </c:pt>
                <c:pt idx="3">
                  <c:v>4.2</c:v>
                </c:pt>
                <c:pt idx="4">
                  <c:v>3.8</c:v>
                </c:pt>
                <c:pt idx="5">
                  <c:v>3.9</c:v>
                </c:pt>
                <c:pt idx="6">
                  <c:v>3.9</c:v>
                </c:pt>
                <c:pt idx="7">
                  <c:v>3.5</c:v>
                </c:pt>
                <c:pt idx="8">
                  <c:v>3.8</c:v>
                </c:pt>
                <c:pt idx="9">
                  <c:v>3.9</c:v>
                </c:pt>
              </c:numCache>
            </c:numRef>
          </c:val>
        </c:ser>
        <c:ser>
          <c:idx val="1"/>
          <c:order val="1"/>
          <c:cat>
            <c:strRef>
              <c:f>Лист1!$A$2:$A$11</c:f>
              <c:strCache>
                <c:ptCount val="10"/>
                <c:pt idx="0">
                  <c:v>вежливость</c:v>
                </c:pt>
                <c:pt idx="1">
                  <c:v>духовность</c:v>
                </c:pt>
                <c:pt idx="2">
                  <c:v>трудолюбие</c:v>
                </c:pt>
                <c:pt idx="3">
                  <c:v>физ-ра</c:v>
                </c:pt>
                <c:pt idx="4">
                  <c:v>бережливость</c:v>
                </c:pt>
                <c:pt idx="5">
                  <c:v>честность</c:v>
                </c:pt>
                <c:pt idx="6">
                  <c:v>активность</c:v>
                </c:pt>
                <c:pt idx="7">
                  <c:v>любознат</c:v>
                </c:pt>
                <c:pt idx="8">
                  <c:v>дисциплина</c:v>
                </c:pt>
                <c:pt idx="9">
                  <c:v>гуманность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4</c:v>
                </c:pt>
                <c:pt idx="1">
                  <c:v>3.8</c:v>
                </c:pt>
                <c:pt idx="2">
                  <c:v>3.6</c:v>
                </c:pt>
                <c:pt idx="3">
                  <c:v>4.5</c:v>
                </c:pt>
                <c:pt idx="4">
                  <c:v>3.8</c:v>
                </c:pt>
                <c:pt idx="5">
                  <c:v>3.9</c:v>
                </c:pt>
                <c:pt idx="6">
                  <c:v>4</c:v>
                </c:pt>
                <c:pt idx="7">
                  <c:v>3.9</c:v>
                </c:pt>
                <c:pt idx="8">
                  <c:v>4.2</c:v>
                </c:pt>
                <c:pt idx="9">
                  <c:v>4</c:v>
                </c:pt>
              </c:numCache>
            </c:numRef>
          </c:val>
        </c:ser>
        <c:axId val="100938112"/>
        <c:axId val="100939648"/>
      </c:barChart>
      <c:catAx>
        <c:axId val="10093811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0939648"/>
        <c:crosses val="autoZero"/>
        <c:auto val="1"/>
        <c:lblAlgn val="ctr"/>
        <c:lblOffset val="100"/>
      </c:catAx>
      <c:valAx>
        <c:axId val="10093964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09381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0"/>
  <c:chart>
    <c:plotArea>
      <c:layout/>
      <c:barChart>
        <c:barDir val="col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Лист1!$A$1:$A$3</c:f>
              <c:strCache>
                <c:ptCount val="3"/>
                <c:pt idx="0">
                  <c:v>заниженная</c:v>
                </c:pt>
                <c:pt idx="1">
                  <c:v>адекватная</c:v>
                </c:pt>
                <c:pt idx="2">
                  <c:v>завышенная</c:v>
                </c:pt>
              </c:strCache>
            </c:strRef>
          </c:cat>
          <c:val>
            <c:numRef>
              <c:f>Лист1!$B$1:$B$3</c:f>
              <c:numCache>
                <c:formatCode>0%</c:formatCode>
                <c:ptCount val="3"/>
                <c:pt idx="0">
                  <c:v>0.24000000000000016</c:v>
                </c:pt>
                <c:pt idx="1">
                  <c:v>0.28000000000000008</c:v>
                </c:pt>
                <c:pt idx="2">
                  <c:v>0.4</c:v>
                </c:pt>
              </c:numCache>
            </c:numRef>
          </c:val>
        </c:ser>
        <c:ser>
          <c:idx val="1"/>
          <c:order val="1"/>
          <c:dLbls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Лист1!$A$1:$A$3</c:f>
              <c:strCache>
                <c:ptCount val="3"/>
                <c:pt idx="0">
                  <c:v>заниженная</c:v>
                </c:pt>
                <c:pt idx="1">
                  <c:v>адекватная</c:v>
                </c:pt>
                <c:pt idx="2">
                  <c:v>завышенная</c:v>
                </c:pt>
              </c:strCache>
            </c:strRef>
          </c:cat>
          <c:val>
            <c:numRef>
              <c:f>Лист1!$C$1:$C$3</c:f>
              <c:numCache>
                <c:formatCode>0%</c:formatCode>
                <c:ptCount val="3"/>
                <c:pt idx="0">
                  <c:v>0.2</c:v>
                </c:pt>
                <c:pt idx="1">
                  <c:v>0.48000000000000032</c:v>
                </c:pt>
                <c:pt idx="2">
                  <c:v>0.3200000000000004</c:v>
                </c:pt>
              </c:numCache>
            </c:numRef>
          </c:val>
        </c:ser>
        <c:axId val="100960512"/>
        <c:axId val="100974592"/>
      </c:barChart>
      <c:catAx>
        <c:axId val="100960512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00974592"/>
        <c:crosses val="autoZero"/>
        <c:auto val="1"/>
        <c:lblAlgn val="ctr"/>
        <c:lblOffset val="100"/>
      </c:catAx>
      <c:valAx>
        <c:axId val="100974592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0960512"/>
        <c:crosses val="autoZero"/>
        <c:crossBetween val="between"/>
      </c:valAx>
    </c:plotArea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6"/>
  <c:chart>
    <c:plotArea>
      <c:layout>
        <c:manualLayout>
          <c:layoutTarget val="inner"/>
          <c:xMode val="edge"/>
          <c:yMode val="edge"/>
          <c:x val="7.0499898558746402E-2"/>
          <c:y val="3.0673075668135399E-2"/>
          <c:w val="0.75708223972003497"/>
          <c:h val="0.79822506561679785"/>
        </c:manualLayout>
      </c:layout>
      <c:barChart>
        <c:barDir val="col"/>
        <c:grouping val="clustered"/>
        <c:ser>
          <c:idx val="0"/>
          <c:order val="0"/>
          <c:cat>
            <c:strRef>
              <c:f>Лист1!$A$1:$A$4</c:f>
              <c:strCache>
                <c:ptCount val="4"/>
                <c:pt idx="0">
                  <c:v>1класс</c:v>
                </c:pt>
                <c:pt idx="1">
                  <c:v>2 класс</c:v>
                </c:pt>
                <c:pt idx="2">
                  <c:v>3 класс</c:v>
                </c:pt>
                <c:pt idx="3">
                  <c:v>4 класс</c:v>
                </c:pt>
              </c:strCache>
            </c:strRef>
          </c:cat>
          <c:val>
            <c:numRef>
              <c:f>Лист1!$B$1:$B$4</c:f>
              <c:numCache>
                <c:formatCode>General</c:formatCode>
                <c:ptCount val="4"/>
                <c:pt idx="0">
                  <c:v>3.9</c:v>
                </c:pt>
                <c:pt idx="1">
                  <c:v>4</c:v>
                </c:pt>
                <c:pt idx="2">
                  <c:v>4.2</c:v>
                </c:pt>
                <c:pt idx="3">
                  <c:v>4.4000000000000004</c:v>
                </c:pt>
              </c:numCache>
            </c:numRef>
          </c:val>
        </c:ser>
        <c:axId val="99507200"/>
        <c:axId val="99517184"/>
      </c:barChart>
      <c:catAx>
        <c:axId val="99507200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9517184"/>
        <c:crosses val="autoZero"/>
        <c:auto val="1"/>
        <c:lblAlgn val="ctr"/>
        <c:lblOffset val="100"/>
      </c:catAx>
      <c:valAx>
        <c:axId val="9951718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95072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0.26471</cdr:x>
      <cdr:y>0.86111</cdr:y>
    </cdr:from>
    <cdr:to>
      <cdr:x>0.57059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85884" y="2214578"/>
          <a:ext cx="1485904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0.19481</cdr:x>
      <cdr:y>0.88095</cdr:y>
    </cdr:from>
    <cdr:to>
      <cdr:x>0.34615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085487" y="2832006"/>
          <a:ext cx="843340" cy="3827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0.19481</cdr:x>
      <cdr:y>0.88095</cdr:y>
    </cdr:from>
    <cdr:to>
      <cdr:x>0.34615</cdr:x>
      <cdr:y>0.97778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085487" y="2832006"/>
          <a:ext cx="843340" cy="3112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входная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0.25641</cdr:x>
      <cdr:y>0.88889</cdr:y>
    </cdr:from>
    <cdr:to>
      <cdr:x>0.42051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428760" y="2857520"/>
          <a:ext cx="914400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0.23077</cdr:x>
      <cdr:y>0.11111</cdr:y>
    </cdr:from>
    <cdr:to>
      <cdr:x>0.33333</cdr:x>
      <cdr:y>0.17778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285884" y="357190"/>
          <a:ext cx="571504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0.5641</cdr:x>
      <cdr:y>0.71556</cdr:y>
    </cdr:from>
    <cdr:to>
      <cdr:x>0.85641</cdr:x>
      <cdr:y>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143272" y="2300310"/>
          <a:ext cx="162878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0.58974</cdr:x>
      <cdr:y>0.91111</cdr:y>
    </cdr:from>
    <cdr:to>
      <cdr:x>0.88205</cdr:x>
      <cdr:y>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286148" y="2928958"/>
          <a:ext cx="162878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0.64103</cdr:x>
      <cdr:y>0.86667</cdr:y>
    </cdr:from>
    <cdr:to>
      <cdr:x>0.87179</cdr:x>
      <cdr:y>0.97778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571900" y="2786082"/>
          <a:ext cx="1285884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0.64103</cdr:x>
      <cdr:y>0.91111</cdr:y>
    </cdr:from>
    <cdr:to>
      <cdr:x>0.90769</cdr:x>
      <cdr:y>1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571900" y="2928958"/>
          <a:ext cx="1485904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0.17188</cdr:x>
      <cdr:y>0.92308</cdr:y>
    </cdr:from>
    <cdr:to>
      <cdr:x>0.45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85818" y="2571768"/>
          <a:ext cx="1271590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0.21875</cdr:x>
      <cdr:y>0.86842</cdr:y>
    </cdr:from>
    <cdr:to>
      <cdr:x>0.41875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000132" y="2357454"/>
          <a:ext cx="914400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0.26563</cdr:x>
      <cdr:y>0.66316</cdr:y>
    </cdr:from>
    <cdr:to>
      <cdr:x>0.46562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214446" y="264320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D8828B-CE04-497B-8EBF-713B1E5E87F8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D9C17-49C6-4EA2-A8AC-30C5CE6687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3218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D9C17-49C6-4EA2-A8AC-30C5CE6687C9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631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C4B5D-D409-4C35-A5C7-AAB110E9223D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979AD3-FF3A-4953-900A-6A2FCB6084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C4B5D-D409-4C35-A5C7-AAB110E9223D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979AD3-FF3A-4953-900A-6A2FCB6084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C4B5D-D409-4C35-A5C7-AAB110E9223D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979AD3-FF3A-4953-900A-6A2FCB6084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C4B5D-D409-4C35-A5C7-AAB110E9223D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979AD3-FF3A-4953-900A-6A2FCB6084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C4B5D-D409-4C35-A5C7-AAB110E9223D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979AD3-FF3A-4953-900A-6A2FCB6084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C4B5D-D409-4C35-A5C7-AAB110E9223D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979AD3-FF3A-4953-900A-6A2FCB6084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C4B5D-D409-4C35-A5C7-AAB110E9223D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979AD3-FF3A-4953-900A-6A2FCB6084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C4B5D-D409-4C35-A5C7-AAB110E9223D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979AD3-FF3A-4953-900A-6A2FCB6084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C4B5D-D409-4C35-A5C7-AAB110E9223D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979AD3-FF3A-4953-900A-6A2FCB6084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C4B5D-D409-4C35-A5C7-AAB110E9223D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979AD3-FF3A-4953-900A-6A2FCB6084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C4B5D-D409-4C35-A5C7-AAB110E9223D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979AD3-FF3A-4953-900A-6A2FCB6084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48C4B5D-D409-4C35-A5C7-AAB110E9223D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5979AD3-FF3A-4953-900A-6A2FCB6084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ru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0232" y="214290"/>
            <a:ext cx="6000792" cy="857256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образовательное учреждение</a:t>
            </a:r>
            <a:b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средняя общеобразовательная школа №3 </a:t>
            </a:r>
            <a:b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6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Лысково</a:t>
            </a: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Нижегородской области</a:t>
            </a:r>
            <a:endParaRPr lang="ru-RU" sz="16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1857364"/>
            <a:ext cx="7358114" cy="442915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Опыт разработки и реализации воспитательной программы класса «Ступеньки»</a:t>
            </a:r>
          </a:p>
          <a:p>
            <a:endParaRPr lang="ru-RU" dirty="0" smtClean="0"/>
          </a:p>
          <a:p>
            <a:pPr algn="r"/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Автор:  Герасимова М.А,</a:t>
            </a:r>
            <a:b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учитель начальных классов</a:t>
            </a:r>
            <a:b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1 квалификационной категории.</a:t>
            </a:r>
            <a:b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г.Лысково,2013 г.</a:t>
            </a:r>
            <a:b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D:\документы\Марина Герасимова\мои документы\картинки для меня\Любимый горо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42852"/>
            <a:ext cx="904875" cy="12382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136920" cy="65403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Механизм реализации.</a:t>
            </a:r>
            <a:endParaRPr lang="ru-RU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142984"/>
            <a:ext cx="7719274" cy="51054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«Ступеньки»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 rot="3178683">
            <a:off x="3202315" y="1540222"/>
            <a:ext cx="229999" cy="978408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929190" y="1785926"/>
            <a:ext cx="217444" cy="764094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8645583">
            <a:off x="6662140" y="1557346"/>
            <a:ext cx="222071" cy="978408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214414" y="2571744"/>
            <a:ext cx="200026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 этап -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подготовительный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( 1 класс)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 формирование личностных качеств.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Новая социальная роль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«Я -ученик»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1) обеспечение успешной адаптации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2) развивать творческие способности, качества лидера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3) воспитывать ответственность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57620" y="2643183"/>
            <a:ext cx="207170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 этап-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основной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(2-3 класс)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 обучение коллективной деятельности</a:t>
            </a:r>
          </a:p>
          <a:p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«Работать вместе интересно!»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1)создавать условия для реализации различных потребностей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2)развивать умение работать в парах. группах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572264" y="2714620"/>
            <a:ext cx="2071702" cy="3143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 этап-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заключительный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( 4 класс)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«Как здорово -мы вместе!»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 развитие самосознания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1) учить планировать  свою деятельность с интересами коллектива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2) обучать сотрудничеству через творческие мастерские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357166"/>
            <a:ext cx="7433522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 этап- игровая модель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«Мы- юнги»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 descr="C:\Users\артем\Desktop\Герасимова аттестация\1 категория презент\DSC0269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1785926"/>
            <a:ext cx="2286016" cy="1587511"/>
          </a:xfrm>
          <a:prstGeom prst="rect">
            <a:avLst/>
          </a:prstGeom>
          <a:noFill/>
        </p:spPr>
      </p:pic>
      <p:sp>
        <p:nvSpPr>
          <p:cNvPr id="5" name="Стрелка вниз 4"/>
          <p:cNvSpPr/>
          <p:nvPr/>
        </p:nvSpPr>
        <p:spPr>
          <a:xfrm rot="6304305">
            <a:off x="2883323" y="1111892"/>
            <a:ext cx="24149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4157297">
            <a:off x="2736967" y="3225753"/>
            <a:ext cx="24149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4810985">
            <a:off x="6520172" y="1314320"/>
            <a:ext cx="24149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714876" y="3786190"/>
            <a:ext cx="241492" cy="8355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8505659">
            <a:off x="6552615" y="3338441"/>
            <a:ext cx="24149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428728" y="1071546"/>
            <a:ext cx="1071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остров Знаний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86644" y="1142984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остров Труда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15206" y="4071942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остров Красоты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71934" y="4857760"/>
            <a:ext cx="1970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остров Именинников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728" y="4214818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остров Игр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74638"/>
            <a:ext cx="6643734" cy="5111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самоуправления ( 2-3 этап)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000108"/>
            <a:ext cx="7351234" cy="54292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Высший орган- классное собрание</a:t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Совет дела</a:t>
            </a:r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Капитан 1 экипажа            Капитан 2 экипажа             Капитан 3 экипажа</a:t>
            </a:r>
          </a:p>
          <a:p>
            <a:pPr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Члены экипажа                   Члены экипажа                       Члены экипажа</a:t>
            </a:r>
          </a:p>
          <a:p>
            <a:pPr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верх 3"/>
          <p:cNvSpPr/>
          <p:nvPr/>
        </p:nvSpPr>
        <p:spPr>
          <a:xfrm rot="1936574">
            <a:off x="3097338" y="2443993"/>
            <a:ext cx="261019" cy="70628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верх 4"/>
          <p:cNvSpPr/>
          <p:nvPr/>
        </p:nvSpPr>
        <p:spPr>
          <a:xfrm>
            <a:off x="5000628" y="2428868"/>
            <a:ext cx="256005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 rot="18857257">
            <a:off x="6895708" y="2490916"/>
            <a:ext cx="348266" cy="650564"/>
          </a:xfrm>
          <a:prstGeom prst="upArrow">
            <a:avLst>
              <a:gd name="adj1" fmla="val 28738"/>
              <a:gd name="adj2" fmla="val 491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/>
          <p:cNvSpPr/>
          <p:nvPr/>
        </p:nvSpPr>
        <p:spPr>
          <a:xfrm>
            <a:off x="5143504" y="1357298"/>
            <a:ext cx="238264" cy="60029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верх 9"/>
          <p:cNvSpPr/>
          <p:nvPr/>
        </p:nvSpPr>
        <p:spPr>
          <a:xfrm>
            <a:off x="2857488" y="3786190"/>
            <a:ext cx="260215" cy="55637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верх 10"/>
          <p:cNvSpPr/>
          <p:nvPr/>
        </p:nvSpPr>
        <p:spPr>
          <a:xfrm>
            <a:off x="4786314" y="3786190"/>
            <a:ext cx="285752" cy="55637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>
            <a:off x="7175568" y="3870898"/>
            <a:ext cx="255384" cy="54854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D:\документы\Марина Герасимова\мои документы\картинки для меня\1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5" y="4857761"/>
            <a:ext cx="1500198" cy="1273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D:\документы\Марина Герасимова\мои документы\картинки для меня\2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4857761"/>
            <a:ext cx="1471126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D:\документы\Марина Герасимова\мои документы\картинки для меня\3 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4857760"/>
            <a:ext cx="1521286" cy="12414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285728"/>
            <a:ext cx="5143536" cy="58259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Классный уголок «Юнга»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000108"/>
            <a:ext cx="7569518" cy="5286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 девиз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«Один за всех и все за одного»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Наша песня: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«Если с другом вышел в путь»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V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214290"/>
            <a:ext cx="1409961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428728" y="2214554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Вести из экипажей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72198" y="2143116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        Экипажи ,на старт!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4414" y="2928934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Рейтинг  членов экипажей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43042" y="5072074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Объявление!!!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72264" y="3071810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Совет Дела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72264" y="3786190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Копилка идей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28728" y="4357695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Бортовой журнал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4857760"/>
            <a:ext cx="1976443" cy="1482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2786058"/>
            <a:ext cx="2014238" cy="1684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397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личностного роста</a:t>
            </a:r>
            <a:endParaRPr lang="ru-RU" sz="32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928670"/>
            <a:ext cx="6858048" cy="4214842"/>
          </a:xfrm>
        </p:spPr>
        <p:txBody>
          <a:bodyPr/>
          <a:lstStyle/>
          <a:p>
            <a:r>
              <a:rPr lang="ru-RU" dirty="0" smtClean="0"/>
              <a:t>       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 мероприятия ( 1 балл)</a:t>
            </a:r>
          </a:p>
          <a:p>
            <a:endParaRPr lang="ru-RU" sz="20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активист  ( 2 балла)</a:t>
            </a:r>
          </a:p>
          <a:p>
            <a:endParaRPr lang="ru-RU" sz="20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организатор мероприятия ( 3 балла)</a:t>
            </a:r>
          </a:p>
          <a:p>
            <a:endParaRPr lang="ru-RU" sz="20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участник или активист социальной акции(4 -5 б)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285852" y="1071546"/>
            <a:ext cx="500066" cy="50006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2143116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214414" y="2928934"/>
            <a:ext cx="642942" cy="571504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ердце 6"/>
          <p:cNvSpPr/>
          <p:nvPr/>
        </p:nvSpPr>
        <p:spPr>
          <a:xfrm>
            <a:off x="1285852" y="4143380"/>
            <a:ext cx="571504" cy="57150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790580" cy="29684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деятельности</a:t>
            </a:r>
            <a:endParaRPr lang="ru-RU" sz="32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1071538" y="857231"/>
          <a:ext cx="7858179" cy="5352575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857388"/>
                <a:gridCol w="1650741"/>
                <a:gridCol w="1894390"/>
                <a:gridCol w="2455660"/>
              </a:tblGrid>
              <a:tr h="500067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направление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цель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формы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Ожидаемый результат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1877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1.Индивидуальная работа с учащимися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условий для самореализации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Система 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кл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.часов о правилах поведения рейтинги( личные по экипажам)участие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 экскурсиях ,тренинги анкетирование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Адекватная самооценка, навыки позитивного общения. знание норм и правил культурного поведения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5474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2.Развитие коллектива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Формирование дружного сплоченного коллектива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Совместные праздники.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спортивные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соревнования, творческие мастерские, группы помощи.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Чувство единения, гордость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 успехи одноклассников, минимум конфликтов, помощь отстающим.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3168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3.Интеллектуально-познавательная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деятельность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условий для развития интеллектуальных способностей.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Познавательные игры, предметные олимпиады, исследовательские проекты, беседы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для родителей, мониторинг успеваемости.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Стабильные результаты успеваемости. рефлексия собственной деятельности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9620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4.Патриотическое воспитание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Воспитание патриотических чувств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Кл.часы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об истории страны, своей школы, города, соц.акции, конкурсы, фестивали песен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Уважительное отношение к ветеранам, гордость за свою страну, свой край.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200012"/>
          <a:ext cx="7858180" cy="6546253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945517"/>
                <a:gridCol w="1730535"/>
                <a:gridCol w="2253302"/>
                <a:gridCol w="1928826"/>
              </a:tblGrid>
              <a:tr h="30669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направление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цель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форма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Ожидаемые результаты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1711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5.Пропаганда здорового образа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жизни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Сохранение и укрепление здоровья учащихся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Беседы,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консультации мед работника ,психолога,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спортивные игры, походы, конкурсы рисунков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Знание правил личной гигиены, занятия в спортивных секциях, соблюдение режима дня,  выполнение правил дорожного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движения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6050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6.Работа по профилактике правонарушений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профилактических мероприятий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Беседы, знакомство с правами и обязанностями,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родительский патруль. отслеживание посещение занятий,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Отсутствие пропусков занятий по неуважительной причине, отсутствие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учащихся стоящих на учёте в ПДН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8450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7.Эстетическое воспитание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Обогащение эмоционального мира детей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Участие в творческих конкурсах,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посещение выставок,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концертов, знакомство с произведениями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искусств( музыка живопись)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Повышение культурного уровня,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а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ктивное участие в творческих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конкурсах, раскрытие талантов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0415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8.Трудовое воспитание.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Формирование уважительного отношения к труду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Беседы о профессиях, участие в субботниках, дежурство ,ген. уборка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Положительное отношение к труду, уважение чужого труда,  познание радости творчества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4216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9.Духовно-нравственное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воспитание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Формирование личности как носителя духовных ценностей.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Беседы, экскурсии,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встречи с интересными людьми, конкурсы.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Достойное поведение, нравственные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убеждения, понимание общечеловеческих </a:t>
                      </a:r>
                      <a:r>
                        <a:rPr lang="ru-RU" sz="12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ценностей:Человек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Семья Отечество  Знание  Мир Культура Труд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968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Промежуточная диагностика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71604" y="4000504"/>
          <a:ext cx="5429288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 rot="10800000" flipV="1">
            <a:off x="1571604" y="3426775"/>
            <a:ext cx="6143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Сравнительная гистограмма 2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«Ориентация на потребности»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58" y="6072206"/>
            <a:ext cx="1643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промежуточная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643043" y="1142984"/>
          <a:ext cx="5357849" cy="2214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785918" y="785794"/>
            <a:ext cx="6000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Сравнительная гистограмма 1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«Стиль  поведения»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5918" y="357166"/>
            <a:ext cx="55007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Сравнительная гистограмма 3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«Уровни самооценки»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3286124"/>
            <a:ext cx="6286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Сравнительная гистограмма 4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«Уровень воспитанности»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928794" y="3643314"/>
          <a:ext cx="5072098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1928794" y="857232"/>
          <a:ext cx="5143536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9684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Оригинальные праздники.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000108"/>
            <a:ext cx="242889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1071546"/>
            <a:ext cx="235745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3714752"/>
            <a:ext cx="2357454" cy="1785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3571876"/>
            <a:ext cx="2429413" cy="1822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9058" y="1285860"/>
            <a:ext cx="2332014" cy="1749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286116" y="5857892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Салат-шоу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571480"/>
            <a:ext cx="7143800" cy="114300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идеи разработки программы.</a:t>
            </a:r>
            <a:endParaRPr lang="ru-RU" sz="32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28728" y="2000240"/>
            <a:ext cx="7504960" cy="450059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Поиск новых форм , методов воспитания, применение инновационных технологий.</a:t>
            </a:r>
          </a:p>
          <a:p>
            <a:pPr>
              <a:buNone/>
            </a:pPr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системного подхода в воспитании младшего школьника.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4714884"/>
            <a:ext cx="1857388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8259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Тортик-шоу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M:\март 8\DSC021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5" y="285728"/>
            <a:ext cx="1940810" cy="1428760"/>
          </a:xfrm>
          <a:prstGeom prst="rect">
            <a:avLst/>
          </a:prstGeom>
          <a:noFill/>
        </p:spPr>
      </p:pic>
      <p:pic>
        <p:nvPicPr>
          <p:cNvPr id="5" name="Picture 2" descr="M:\март 8\DSC021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285728"/>
            <a:ext cx="2163381" cy="1643074"/>
          </a:xfrm>
          <a:prstGeom prst="rect">
            <a:avLst/>
          </a:prstGeom>
          <a:noFill/>
        </p:spPr>
      </p:pic>
      <p:pic>
        <p:nvPicPr>
          <p:cNvPr id="6" name="Picture 2" descr="M:\март 8\DSC021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2857496"/>
            <a:ext cx="1809159" cy="1500198"/>
          </a:xfrm>
          <a:prstGeom prst="rect">
            <a:avLst/>
          </a:prstGeom>
          <a:noFill/>
        </p:spPr>
      </p:pic>
      <p:pic>
        <p:nvPicPr>
          <p:cNvPr id="7" name="Picture 2" descr="M:\март 8\DSC021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2357430"/>
            <a:ext cx="2147536" cy="1500198"/>
          </a:xfrm>
          <a:prstGeom prst="rect">
            <a:avLst/>
          </a:prstGeom>
          <a:noFill/>
        </p:spPr>
      </p:pic>
      <p:pic>
        <p:nvPicPr>
          <p:cNvPr id="8" name="Picture 2" descr="M:\март 8\DSC022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496" y="1142984"/>
            <a:ext cx="1928826" cy="1446619"/>
          </a:xfrm>
          <a:prstGeom prst="rect">
            <a:avLst/>
          </a:prstGeom>
          <a:noFill/>
        </p:spPr>
      </p:pic>
      <p:pic>
        <p:nvPicPr>
          <p:cNvPr id="9" name="Picture 2" descr="M:\март 8\DSC0220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7620" y="3071810"/>
            <a:ext cx="2143140" cy="1714512"/>
          </a:xfrm>
          <a:prstGeom prst="rect">
            <a:avLst/>
          </a:prstGeom>
          <a:noFill/>
        </p:spPr>
      </p:pic>
      <p:pic>
        <p:nvPicPr>
          <p:cNvPr id="11" name="Picture 2" descr="M:\март 8\DSC022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3438" y="5143512"/>
            <a:ext cx="1919278" cy="1439459"/>
          </a:xfrm>
          <a:prstGeom prst="rect">
            <a:avLst/>
          </a:prstGeom>
          <a:noFill/>
        </p:spPr>
      </p:pic>
      <p:pic>
        <p:nvPicPr>
          <p:cNvPr id="12" name="Picture 2" descr="M:\март 8\DSC0220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85918" y="5000636"/>
            <a:ext cx="1730472" cy="1500198"/>
          </a:xfrm>
          <a:prstGeom prst="rect">
            <a:avLst/>
          </a:prstGeom>
          <a:noFill/>
        </p:spPr>
      </p:pic>
      <p:pic>
        <p:nvPicPr>
          <p:cNvPr id="13" name="Picture 2" descr="M:\март 8\DSC0221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72330" y="4071942"/>
            <a:ext cx="1739886" cy="130491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74638"/>
            <a:ext cx="5786478" cy="4397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Результативность программы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643042" y="1214422"/>
          <a:ext cx="4500594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785918" y="785794"/>
            <a:ext cx="5429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Гистограмма 1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 Уровень воспитанности»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3571877"/>
            <a:ext cx="7358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Сравнительная гистограмма 2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«Удовлетворенность родителей деятельностью </a:t>
            </a:r>
            <a:r>
              <a:rPr lang="ru-RU" sz="1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.руководителя»( в баллах)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714480" y="4286256"/>
          <a:ext cx="4857768" cy="20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Сравнительная гистограмма 3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«Ориентация на потребности»</a:t>
            </a:r>
            <a:endParaRPr lang="ru-RU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14480" y="1285860"/>
          <a:ext cx="4071966" cy="2000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1643042" y="3929066"/>
          <a:ext cx="5143536" cy="2143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14480" y="3357562"/>
            <a:ext cx="5929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Сравнительная гистограмма 4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«Стиль  поведения»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85918" y="1214422"/>
          <a:ext cx="6357982" cy="414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57356" y="642918"/>
            <a:ext cx="607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Сравнительная гистограмма 5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«Уровни самооценки»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7498080" cy="7254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Литература.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928670"/>
            <a:ext cx="7279796" cy="5286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1.Андреева В.В. «Особенности деятельности классного руководителя»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2.Байкова Л.А. «О воспитании и воспитательных системах» СПб,1996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3.Воспитание детей в школе: новые подходы и новые технологии/ под редакцией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Щурковой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Н.Е. М.,1998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4.Иванов И.П. «Методика коллективно творческого дела»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5.Караковский В.А.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Воспитание?Воспитание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..Воспитание!     М,1996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6.Психолого-педагогическая диагностика детского коллектива и положение ребенка в нем.  Псков,1998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7.Шилина З.М. «Классный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руководитель:искусство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воспитания» М.,1997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8.Щуркова Н.Е. «Собранье пестрых дел»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85728"/>
            <a:ext cx="7358114" cy="1357322"/>
          </a:xfrm>
        </p:spPr>
        <p:txBody>
          <a:bodyPr>
            <a:noAutofit/>
          </a:bodyPr>
          <a:lstStyle/>
          <a:p>
            <a:pPr algn="r"/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«Диагностика – не панацея,</a:t>
            </a:r>
            <a:b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 средство, которое может помочь</a:t>
            </a:r>
            <a:b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сделать проблему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беспроблемной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b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Добсон</a:t>
            </a:r>
            <a:endParaRPr lang="ru-RU" sz="24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214414" y="1857364"/>
            <a:ext cx="7358114" cy="47863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Гистограмма  №1  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Определение уровня </a:t>
            </a:r>
            <a:r>
              <a:rPr lang="ru-RU" sz="20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самооценки.</a:t>
            </a:r>
            <a:endParaRPr lang="ru-RU" sz="20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571604" y="2786058"/>
          <a:ext cx="3714776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Гистограмма №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Ориентация на потребности.</a:t>
            </a:r>
            <a:endParaRPr lang="ru-RU" sz="2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07501544"/>
              </p:ext>
            </p:extLst>
          </p:nvPr>
        </p:nvGraphicFramePr>
        <p:xfrm>
          <a:off x="1928794" y="1785926"/>
          <a:ext cx="6072230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14480" y="357166"/>
            <a:ext cx="7143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53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Гистограмма №3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Стиль поведения в конфликтной ситуации.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616573" y="1869780"/>
          <a:ext cx="6572297" cy="385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357166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Гистограмма  №4</a:t>
            </a:r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1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Уровни понимания нравственных категорий.</a:t>
            </a:r>
            <a:r>
              <a:rPr lang="ru-RU" sz="3100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3100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sz="3100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00166" y="1857364"/>
          <a:ext cx="6500858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279796" cy="15827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Методика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«Коллективное творческое дело».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7" name="Picture 1" descr="C:\Users\артем\Desktop\1 категория презент\Игорь_Петрович_Иванов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1714488"/>
            <a:ext cx="1785950" cy="2163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785918" y="2428868"/>
            <a:ext cx="42148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Игорь Петрович Иванов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71736" y="3244334"/>
            <a:ext cx="3571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1923- 1992 г.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0800000" flipV="1">
            <a:off x="1214414" y="4676544"/>
            <a:ext cx="63579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Доктор педагогических наук, академик Российской академии образования, профессор,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лауреат премии имени А .Макаренко.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6136788" cy="5111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и задачи программы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928670"/>
            <a:ext cx="7429552" cy="5214974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условий для формирования личности младшего школьника через социально-одобряемую коллективно-творческую деятельность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>
              <a:lnSpc>
                <a:spcPct val="110000"/>
              </a:lnSpc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1) способствовать развитию познавательных процессов и интересов каждого ученика</a:t>
            </a:r>
          </a:p>
          <a:p>
            <a:pPr>
              <a:lnSpc>
                <a:spcPct val="110000"/>
              </a:lnSpc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2) воспитывать духовно-нравственную культуру и активную гражданскую позицию  </a:t>
            </a:r>
          </a:p>
          <a:p>
            <a:pPr>
              <a:lnSpc>
                <a:spcPct val="110000"/>
              </a:lnSpc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3) формировать  сплоченный классный коллектив.</a:t>
            </a:r>
          </a:p>
          <a:p>
            <a:pPr>
              <a:lnSpc>
                <a:spcPct val="110000"/>
              </a:lnSpc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4) привлекать родителей к участию в жизнедеятельности класса.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274638"/>
            <a:ext cx="5715040" cy="65403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 программы.</a:t>
            </a:r>
            <a:endParaRPr lang="ru-RU" sz="32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67602" y="1214422"/>
            <a:ext cx="7290678" cy="514353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 компонент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 индивидуально- групповой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 компонент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 ценностно-ориентационный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 компонент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функционально –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деятельностный</a:t>
            </a: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 компонент: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пространственно- временной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 компонент: 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диагностико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аналитический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документы\Марина Герасимова\мои документы\фото\MC90033464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5072074"/>
            <a:ext cx="1373185" cy="125518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1221</TotalTime>
  <Words>682</Words>
  <Application>Microsoft Office PowerPoint</Application>
  <PresentationFormat>Экран (4:3)</PresentationFormat>
  <Paragraphs>143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Солнцестояние</vt:lpstr>
      <vt:lpstr>Муниципальное бюджетное образовательное учреждение  средняя общеобразовательная школа №3  г. Лысково  Нижегородской области</vt:lpstr>
      <vt:lpstr>Основные идеи разработки программы.</vt:lpstr>
      <vt:lpstr>«Диагностика – не панацея,  а средство, которое может помочь  сделать проблему беспроблемной». Д. Добсон</vt:lpstr>
      <vt:lpstr>Гистограмма №2     Ориентация на потребности.</vt:lpstr>
      <vt:lpstr>Гистограмма №3   Стиль поведения в конфликтной ситуации.</vt:lpstr>
      <vt:lpstr>Гистограмма  №4   Уровни понимания нравственных категорий. </vt:lpstr>
      <vt:lpstr>Методика «Коллективное творческое дело». </vt:lpstr>
      <vt:lpstr>Цель и задачи программы.</vt:lpstr>
      <vt:lpstr>Структура  программы.</vt:lpstr>
      <vt:lpstr>Механизм реализации.</vt:lpstr>
      <vt:lpstr>1 этап- игровая модель  «Мы- юнги»</vt:lpstr>
      <vt:lpstr>Структура самоуправления ( 2-3 этап)</vt:lpstr>
      <vt:lpstr>Классный уголок «Юнга»</vt:lpstr>
      <vt:lpstr>Программа личностного роста</vt:lpstr>
      <vt:lpstr>Основные направления деятельности</vt:lpstr>
      <vt:lpstr>Слайд 16</vt:lpstr>
      <vt:lpstr>Промежуточная диагностика</vt:lpstr>
      <vt:lpstr>Слайд 18</vt:lpstr>
      <vt:lpstr>Оригинальные праздники.</vt:lpstr>
      <vt:lpstr>Тортик-шоу</vt:lpstr>
      <vt:lpstr>Результативность программы</vt:lpstr>
      <vt:lpstr>  Сравнительная гистограмма 3 «Ориентация на потребности»</vt:lpstr>
      <vt:lpstr>Слайд 23</vt:lpstr>
      <vt:lpstr>Литература.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артем</dc:creator>
  <cp:lastModifiedBy>кабинет 16</cp:lastModifiedBy>
  <cp:revision>134</cp:revision>
  <dcterms:created xsi:type="dcterms:W3CDTF">2013-11-20T16:55:16Z</dcterms:created>
  <dcterms:modified xsi:type="dcterms:W3CDTF">2014-11-20T11:35:05Z</dcterms:modified>
</cp:coreProperties>
</file>