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5050"/>
    <a:srgbClr val="3366FF"/>
    <a:srgbClr val="3399FF"/>
    <a:srgbClr val="00FFFF"/>
    <a:srgbClr val="660066"/>
    <a:srgbClr val="66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3980E-52A4-4B64-A87D-0BDD43E33573}" type="datetimeFigureOut">
              <a:rPr lang="ru-RU" smtClean="0"/>
              <a:pPr/>
              <a:t>27.08.2011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22A72-EECF-46BE-96EC-20C6A320C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22A72-EECF-46BE-96EC-20C6A320C95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22A72-EECF-46BE-96EC-20C6A320C95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22A72-EECF-46BE-96EC-20C6A320C95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22A72-EECF-46BE-96EC-20C6A320C95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22A72-EECF-46BE-96EC-20C6A320C95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F88DC9-664D-4D14-B737-A76C05FB06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42990-A8BC-47A6-BE55-823A7E3306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580BF-CE47-4E30-B03E-5FF70829E2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10F7EAE-A8D5-4C78-9D4E-66C97BA55D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46421-F964-44A5-A0C8-112BDB79F7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A4D1F-D150-49F6-BE04-3D3434515A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464E9C-B101-468B-8E8B-5F299B5FDA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771EE-DB5E-42A6-B892-3560578667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22CDB-E442-4E36-B1B6-4EC7CC6D2A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0B1AAF1-3FC8-4AF0-B79D-44B9635AD6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513938-08B4-43E4-80E3-E5C4EE41F1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rand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1FCCB9-1B97-4F16-B800-5EF921B7B7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ransition spd="med">
    <p:random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wm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&#1055;&#1088;&#1086;&#1094;.%206%20&#1080;%20&#1048;&#1086;&#1085;&#1075;&#1072;%20&#1048;.%20&#1053;..ppt#6. &#1057;&#1083;&#1072;&#1081;&#1076; 6" TargetMode="External"/><Relationship Id="rId5" Type="http://schemas.openxmlformats.org/officeDocument/2006/relationships/image" Target="../media/image10.wm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88" y="428625"/>
            <a:ext cx="8001000" cy="8572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4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Возникновение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процент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Древний Рим.</a:t>
            </a: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6" name="Rectangle 12"/>
          <p:cNvSpPr>
            <a:spLocks noGrp="1" noChangeArrowheads="1"/>
          </p:cNvSpPr>
          <p:nvPr>
            <p:ph sz="half" idx="1"/>
          </p:nvPr>
        </p:nvSpPr>
        <p:spPr>
          <a:xfrm>
            <a:off x="571500" y="1643063"/>
            <a:ext cx="7505700" cy="74771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Слово процент от латинского слова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centum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означает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«за сотню» или «со ста». </a:t>
            </a:r>
          </a:p>
          <a:p>
            <a:pPr eaLnBrk="1" hangingPunct="1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20" descr="smile3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26035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2"/>
          <p:cNvSpPr txBox="1">
            <a:spLocks noChangeArrowheads="1"/>
          </p:cNvSpPr>
          <p:nvPr/>
        </p:nvSpPr>
        <p:spPr bwMode="auto">
          <a:xfrm>
            <a:off x="571500" y="2357438"/>
            <a:ext cx="785812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Называли процентами деньги, которые платил должник заимодавцу за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каждую сотню. Древние римляне брали с должника лихву (т. е. деньги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сверх того, что дали в долг).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этом говорили: «На каждые 100 сестерциев долга заплатить 16 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сестерциев лихвы»</a:t>
            </a: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46" name="Picture 22" descr="no36_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88" y="5229200"/>
            <a:ext cx="28575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12"/>
          <p:cNvSpPr txBox="1">
            <a:spLocks noChangeArrowheads="1"/>
          </p:cNvSpPr>
          <p:nvPr/>
        </p:nvSpPr>
        <p:spPr bwMode="auto">
          <a:xfrm>
            <a:off x="500063" y="3786188"/>
            <a:ext cx="8001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ru-RU" sz="1400" b="1" kern="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31" name="Rectangle 12"/>
          <p:cNvSpPr txBox="1">
            <a:spLocks noChangeArrowheads="1"/>
          </p:cNvSpPr>
          <p:nvPr/>
        </p:nvSpPr>
        <p:spPr bwMode="auto">
          <a:xfrm>
            <a:off x="571500" y="3933056"/>
            <a:ext cx="7858125" cy="1139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Пример: Один небогатый римлянин взял в долг у заимодавца 50 сестерциев. Заимодавец поставил условие: «Ты вернешь мне в установленный срок 50 сестерциев и еще 20% от этой суммы». Сколько сестерциев должен отдать небогатый римлянин заимодавцу, возвращая долг?</a:t>
            </a:r>
          </a:p>
        </p:txBody>
      </p:sp>
      <p:sp>
        <p:nvSpPr>
          <p:cNvPr id="32" name="Rectangle 12"/>
          <p:cNvSpPr txBox="1">
            <a:spLocks noChangeArrowheads="1"/>
          </p:cNvSpPr>
          <p:nvPr/>
        </p:nvSpPr>
        <p:spPr bwMode="auto">
          <a:xfrm>
            <a:off x="714375" y="5429250"/>
            <a:ext cx="35718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ru-RU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60 сестерциев.</a:t>
            </a:r>
          </a:p>
        </p:txBody>
      </p:sp>
    </p:spTree>
  </p:cSld>
  <p:clrMapOvr>
    <a:masterClrMapping/>
  </p:clrMapOvr>
  <p:transition spd="med">
    <p:rand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6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4" descr="smile3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26035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imgb" descr="KxNwipW3Y8is5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" y="4221088"/>
            <a:ext cx="2000250" cy="18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467544" y="332656"/>
            <a:ext cx="80010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Другие народы Европы и «процент»</a:t>
            </a:r>
          </a:p>
        </p:txBody>
      </p:sp>
      <p:sp>
        <p:nvSpPr>
          <p:cNvPr id="24" name="Rectangle 12"/>
          <p:cNvSpPr txBox="1">
            <a:spLocks noChangeArrowheads="1"/>
          </p:cNvSpPr>
          <p:nvPr/>
        </p:nvSpPr>
        <p:spPr bwMode="auto">
          <a:xfrm>
            <a:off x="571500" y="1785938"/>
            <a:ext cx="785812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Долгое время под процентами понимались исключительно прибыль или убыток на каждые сто рублей. Они применялись только в торговых и денежных сделках.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ru-RU" sz="1600" b="1" kern="0" dirty="0">
              <a:latin typeface="+mn-lt"/>
            </a:endParaRPr>
          </a:p>
        </p:txBody>
      </p:sp>
      <p:sp>
        <p:nvSpPr>
          <p:cNvPr id="25" name="Rectangle 12"/>
          <p:cNvSpPr txBox="1">
            <a:spLocks noChangeArrowheads="1"/>
          </p:cNvSpPr>
          <p:nvPr/>
        </p:nvSpPr>
        <p:spPr bwMode="auto">
          <a:xfrm>
            <a:off x="571500" y="2636912"/>
            <a:ext cx="7858125" cy="15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 Некий человек взял в долг у ростовщика 100 р. Между ними было заключено соглашение о том, что должник обязан вернуть деньги ровно через год, доплатив еще 80% от суммы долга. Но через 6 месяцев должник решил вернуть свой долг. </a:t>
            </a:r>
          </a:p>
          <a:p>
            <a:pPr>
              <a:defRPr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рублей он вернет ростовщику? </a:t>
            </a:r>
          </a:p>
        </p:txBody>
      </p:sp>
      <p:pic>
        <p:nvPicPr>
          <p:cNvPr id="31761" name="imgb" descr="VNTn0Fi-79AFa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40475" y="4071938"/>
            <a:ext cx="2470150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12"/>
          <p:cNvSpPr txBox="1">
            <a:spLocks noChangeArrowheads="1"/>
          </p:cNvSpPr>
          <p:nvPr/>
        </p:nvSpPr>
        <p:spPr bwMode="auto">
          <a:xfrm>
            <a:off x="3143250" y="4786313"/>
            <a:ext cx="3071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Ответ: 140 руб.</a:t>
            </a:r>
          </a:p>
        </p:txBody>
      </p:sp>
    </p:spTree>
  </p:cSld>
  <p:clrMapOvr>
    <a:masterClrMapping/>
  </p:clrMapOvr>
  <p:transition spd="med">
    <p:rand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0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001000" cy="8064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Возникновение знака % </a:t>
            </a:r>
          </a:p>
        </p:txBody>
      </p:sp>
      <p:pic>
        <p:nvPicPr>
          <p:cNvPr id="16386" name="Picture 8" descr="smile3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4875" y="26035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3" name="imgb" descr="i-32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38" y="1052736"/>
            <a:ext cx="2081212" cy="216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2"/>
          <p:cNvSpPr txBox="1">
            <a:spLocks noChangeArrowheads="1"/>
          </p:cNvSpPr>
          <p:nvPr/>
        </p:nvSpPr>
        <p:spPr bwMode="auto">
          <a:xfrm>
            <a:off x="571500" y="3573016"/>
            <a:ext cx="785812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Знак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происходит, как полагают, от итальянского слова </a:t>
            </a:r>
            <a:r>
              <a:rPr lang="ru-RU" sz="24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cento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(сто), которое в процентных расчетах часто писалось сокращенно </a:t>
            </a:r>
            <a:r>
              <a:rPr lang="ru-RU" sz="24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cto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Отсюда путем дальнейшего упрощения в скорописи буква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превратилась в наклонную черту (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), возник современный символ для обозначения процента</a:t>
            </a:r>
            <a:endParaRPr lang="ru-RU" sz="2400" b="1" kern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804" name="Picture 12" descr="no36_0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1628800"/>
            <a:ext cx="52578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38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207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Другая версия возникновения знака %</a:t>
            </a:r>
          </a:p>
        </p:txBody>
      </p:sp>
      <p:pic>
        <p:nvPicPr>
          <p:cNvPr id="17410" name="Picture 18" descr="smile3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26035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9" name="Picture 19" descr="ED00019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4797425"/>
            <a:ext cx="2881312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2"/>
          <p:cNvSpPr txBox="1">
            <a:spLocks noChangeArrowheads="1"/>
          </p:cNvSpPr>
          <p:nvPr/>
        </p:nvSpPr>
        <p:spPr bwMode="auto">
          <a:xfrm>
            <a:off x="642938" y="1857375"/>
            <a:ext cx="7961312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В школьном учебнике  «Математика, 5», авторов  Н.Я.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Виленкина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др. дана еще одна любопытная версия возникновения знака %.Там, в частности, говорится, что этот знак произошел в результате нелепой опечатки, совершенной наборщиком.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2"/>
          <p:cNvSpPr txBox="1">
            <a:spLocks noChangeArrowheads="1"/>
          </p:cNvSpPr>
          <p:nvPr/>
        </p:nvSpPr>
        <p:spPr bwMode="auto">
          <a:xfrm>
            <a:off x="611188" y="3500438"/>
            <a:ext cx="7127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1685 г. в Париже была опубликована книга-руководство по коммерческой арифметике, где по ошибке наборщик вместо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cto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напечатал %.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>
    <p:rand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66945 -0.06041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92175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такое 1%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8" descr="smile3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26035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9" descr="BS00809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4292600"/>
            <a:ext cx="2735263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 txBox="1">
            <a:spLocks noChangeArrowheads="1"/>
          </p:cNvSpPr>
          <p:nvPr/>
        </p:nvSpPr>
        <p:spPr bwMode="auto">
          <a:xfrm>
            <a:off x="467544" y="1268760"/>
            <a:ext cx="821531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b="1" dirty="0">
                <a:solidFill>
                  <a:srgbClr val="B90000"/>
                </a:solidFill>
              </a:rPr>
              <a:t>  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процент – это одна сотая доля числа. Математическими знаками один процент записывается так: 1%.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Rectangle 12"/>
          <p:cNvSpPr txBox="1">
            <a:spLocks noChangeArrowheads="1"/>
          </p:cNvSpPr>
          <p:nvPr/>
        </p:nvSpPr>
        <p:spPr bwMode="auto">
          <a:xfrm>
            <a:off x="571500" y="2857500"/>
            <a:ext cx="821531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Определение одного процента можно записать равенством:  </a:t>
            </a:r>
            <a: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1 %  =  0,01 * а 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5%=0,05,  23%=0,23, 130%=1,3  и т.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B90000"/>
              </a:solidFill>
            </a:endParaRPr>
          </a:p>
        </p:txBody>
      </p:sp>
      <p:sp>
        <p:nvSpPr>
          <p:cNvPr id="15" name="Rectangle 12"/>
          <p:cNvSpPr txBox="1">
            <a:spLocks noChangeArrowheads="1"/>
          </p:cNvSpPr>
          <p:nvPr/>
        </p:nvSpPr>
        <p:spPr bwMode="auto">
          <a:xfrm>
            <a:off x="2989263" y="3789363"/>
            <a:ext cx="5975350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Как найти 1% от числа?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 </a:t>
            </a: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1%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это одна сотая часть, надо число разделить на </a:t>
            </a: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Деление на </a:t>
            </a: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можно заменить умножением на </a:t>
            </a: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Поэтому, чтобы найти </a:t>
            </a:r>
            <a:r>
              <a:rPr lang="ru-RU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1%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от данного числа, нужно умножить его на 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0,01.</a:t>
            </a:r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558924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    СПАСИБО</a:t>
            </a:r>
          </a:p>
          <a:p>
            <a:endParaRPr lang="ru-RU" dirty="0"/>
          </a:p>
        </p:txBody>
      </p:sp>
      <p:pic>
        <p:nvPicPr>
          <p:cNvPr id="9" name="Picture 8" descr="smile31">
            <a:hlinkClick r:id="rId6" action="ppaction://hlinkpres?slideindex=6&amp;slidetitle=Слайд 6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661248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668344" y="5373216"/>
            <a:ext cx="1583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Нажми!</a:t>
            </a:r>
            <a:endParaRPr lang="ru-RU" dirty="0"/>
          </a:p>
        </p:txBody>
      </p:sp>
    </p:spTree>
  </p:cSld>
  <p:clrMapOvr>
    <a:masterClrMapping/>
  </p:clrMapOvr>
  <p:transition spd="med" advClick="0">
    <p:rand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359</TotalTime>
  <Words>242</Words>
  <Application>Microsoft Office PowerPoint</Application>
  <PresentationFormat>Экран (4:3)</PresentationFormat>
  <Paragraphs>32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 Возникновение  слова “процент”. Древний Рим.</vt:lpstr>
      <vt:lpstr>Слайд 2</vt:lpstr>
      <vt:lpstr>Возникновение знака % </vt:lpstr>
      <vt:lpstr>Другая версия возникновения знака %</vt:lpstr>
      <vt:lpstr>Что такое 1%?</vt:lpstr>
    </vt:vector>
  </TitlesOfParts>
  <Manager>Ионга И.Н.</Manager>
  <Company>МОУ СОШ №7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понятию процент</dc:title>
  <dc:subject>Математика 6</dc:subject>
  <dc:creator>Уваров Максим</dc:creator>
  <cp:lastModifiedBy>Родители</cp:lastModifiedBy>
  <cp:revision>53</cp:revision>
  <dcterms:created xsi:type="dcterms:W3CDTF">2007-02-27T15:43:39Z</dcterms:created>
  <dcterms:modified xsi:type="dcterms:W3CDTF">2011-08-27T15:15:02Z</dcterms:modified>
  <cp:category>6И</cp:category>
</cp:coreProperties>
</file>