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4" autoAdjust="0"/>
    <p:restoredTop sz="94660"/>
  </p:normalViewPr>
  <p:slideViewPr>
    <p:cSldViewPr>
      <p:cViewPr varScale="1">
        <p:scale>
          <a:sx n="68" d="100"/>
          <a:sy n="68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D087A-5A2A-4123-9596-37D741BE49F6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1E345-4658-49F1-AFC7-610DFAE998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E%D1%88%D0%B8,_%D0%9E%D0%B3%D1%8E%D1%81%D1%82%D0%B5%D0%BD_%D0%9B%D1%83%D0%B8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0.xml"/><Relationship Id="rId18" Type="http://schemas.openxmlformats.org/officeDocument/2006/relationships/slide" Target="slide7.xml"/><Relationship Id="rId3" Type="http://schemas.openxmlformats.org/officeDocument/2006/relationships/slide" Target="slide8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20.xml"/><Relationship Id="rId5" Type="http://schemas.openxmlformats.org/officeDocument/2006/relationships/slide" Target="slide18.xml"/><Relationship Id="rId15" Type="http://schemas.openxmlformats.org/officeDocument/2006/relationships/slide" Target="slide11.xml"/><Relationship Id="rId10" Type="http://schemas.openxmlformats.org/officeDocument/2006/relationships/slide" Target="slide5.xml"/><Relationship Id="rId19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6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31.xml"/><Relationship Id="rId18" Type="http://schemas.openxmlformats.org/officeDocument/2006/relationships/slide" Target="slide28.xml"/><Relationship Id="rId3" Type="http://schemas.openxmlformats.org/officeDocument/2006/relationships/slide" Target="slide29.xml"/><Relationship Id="rId21" Type="http://schemas.openxmlformats.org/officeDocument/2006/relationships/slide" Target="slide43.xml"/><Relationship Id="rId7" Type="http://schemas.openxmlformats.org/officeDocument/2006/relationships/slide" Target="slide30.xml"/><Relationship Id="rId12" Type="http://schemas.openxmlformats.org/officeDocument/2006/relationships/slide" Target="slide36.xml"/><Relationship Id="rId17" Type="http://schemas.openxmlformats.org/officeDocument/2006/relationships/slide" Target="slide42.xml"/><Relationship Id="rId2" Type="http://schemas.openxmlformats.org/officeDocument/2006/relationships/slide" Target="slide24.xml"/><Relationship Id="rId16" Type="http://schemas.openxmlformats.org/officeDocument/2006/relationships/slide" Target="slide37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11" Type="http://schemas.openxmlformats.org/officeDocument/2006/relationships/slide" Target="slide41.xml"/><Relationship Id="rId5" Type="http://schemas.openxmlformats.org/officeDocument/2006/relationships/slide" Target="slide39.xml"/><Relationship Id="rId15" Type="http://schemas.openxmlformats.org/officeDocument/2006/relationships/slide" Target="slide32.xml"/><Relationship Id="rId10" Type="http://schemas.openxmlformats.org/officeDocument/2006/relationships/slide" Target="slide26.xml"/><Relationship Id="rId19" Type="http://schemas.openxmlformats.org/officeDocument/2006/relationships/slide" Target="slide33.xml"/><Relationship Id="rId4" Type="http://schemas.openxmlformats.org/officeDocument/2006/relationships/slide" Target="slide34.xml"/><Relationship Id="rId9" Type="http://schemas.openxmlformats.org/officeDocument/2006/relationships/slide" Target="slide40.xml"/><Relationship Id="rId14" Type="http://schemas.openxmlformats.org/officeDocument/2006/relationships/slide" Target="slide27.xml"/><Relationship Id="rId22" Type="http://schemas.openxmlformats.org/officeDocument/2006/relationships/slide" Target="slide4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5.xml"/><Relationship Id="rId7" Type="http://schemas.openxmlformats.org/officeDocument/2006/relationships/slide" Target="slide47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1.xml"/><Relationship Id="rId5" Type="http://schemas.openxmlformats.org/officeDocument/2006/relationships/slide" Target="slide46.xml"/><Relationship Id="rId4" Type="http://schemas.openxmlformats.org/officeDocument/2006/relationships/slide" Target="slide50.xml"/><Relationship Id="rId9" Type="http://schemas.openxmlformats.org/officeDocument/2006/relationships/slide" Target="slide4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g4.s3.forblabla.com/u38/photoC0CC/20228682328-0/original.jpg" TargetMode="External"/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Mistral" pitchFamily="66" charset="0"/>
                <a:cs typeface="Arial" charset="0"/>
              </a:rPr>
              <a:t>СВОЯ ИГРА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643446"/>
            <a:ext cx="728667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rgbClr val="002060"/>
                </a:solidFill>
                <a:latin typeface="Georgia" pitchFamily="18" charset="0"/>
              </a:rPr>
              <a:t>  </a:t>
            </a:r>
          </a:p>
        </p:txBody>
      </p:sp>
      <p:pic>
        <p:nvPicPr>
          <p:cNvPr id="205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3452813" y="1793875"/>
            <a:ext cx="259873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2143125"/>
            <a:ext cx="26971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исунок1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3645024"/>
            <a:ext cx="2381250" cy="2571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Модуль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2215317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 был введен знак модуля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3995936" y="5445224"/>
            <a:ext cx="46311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Вейершрассом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940152" y="260648"/>
            <a:ext cx="28117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Модуль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2175023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ввел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абсолютной величины действительного числа?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2699792" y="5805264"/>
            <a:ext cx="6170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Котс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ученик И. Ньютона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Модуль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55576" y="1628800"/>
            <a:ext cx="76438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и когда ввел понятие абсолютной величины д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комплексных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чисел?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3995936" y="5157192"/>
            <a:ext cx="43154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 tooltip="Коши, Огюстен Луи"/>
              </a:rPr>
              <a:t>Коши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и </a:t>
            </a:r>
            <a:r>
              <a:rPr 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Арган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начале XIX века.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2643182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КОТ  В  МЕШКЕ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7" grpId="0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611560" y="1000108"/>
            <a:ext cx="83895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ja-JP" dirty="0" smtClean="0"/>
              <a:t>           Великий ученый родился около 570 г. до н.э. на   острове </a:t>
            </a:r>
            <a:r>
              <a:rPr lang="ru-RU" altLang="ja-JP" dirty="0" err="1" smtClean="0"/>
              <a:t>Самосе</a:t>
            </a:r>
            <a:r>
              <a:rPr lang="ru-RU" altLang="ja-JP" dirty="0" smtClean="0"/>
              <a:t>.  Этот античный ученый </a:t>
            </a:r>
            <a:r>
              <a:rPr lang="ru-RU" altLang="ja-JP" dirty="0" smtClean="0"/>
              <a:t>учил: «число есть сущность всех вещей».</a:t>
            </a:r>
          </a:p>
          <a:p>
            <a:pPr>
              <a:buNone/>
            </a:pPr>
            <a:r>
              <a:rPr lang="ru-RU" altLang="ja-JP" dirty="0"/>
              <a:t> </a:t>
            </a:r>
            <a:r>
              <a:rPr lang="ru-RU" altLang="ja-JP" dirty="0" smtClean="0"/>
              <a:t>       И на вопрос о том, что такое дружба ответил: «Это </a:t>
            </a:r>
            <a:r>
              <a:rPr lang="ru-RU" altLang="ja-JP" dirty="0" smtClean="0"/>
              <a:t> тоже , что и отношение между числами 220 и 284»</a:t>
            </a: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71934" y="142852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10229"/>
                </a:solidFill>
                <a:effectLst/>
                <a:latin typeface="Georgia" pitchFamily="18" charset="0"/>
              </a:rPr>
              <a:t>Математики шутят…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14" descr="Пифагор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857232"/>
            <a:ext cx="3571900" cy="556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851920" y="18864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10229"/>
                </a:solidFill>
                <a:effectLst/>
                <a:latin typeface="Times New Roman" pitchFamily="18" charset="0"/>
                <a:cs typeface="Times New Roman" pitchFamily="18" charset="0"/>
              </a:rPr>
              <a:t>Математики шутят…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772816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ja-JP" sz="2800" b="1" dirty="0" smtClean="0"/>
              <a:t>       Однажды на вопрос царя Птолемея </a:t>
            </a:r>
            <a:r>
              <a:rPr lang="en-US" altLang="ja-JP" sz="2800" b="1" dirty="0" smtClean="0"/>
              <a:t>I</a:t>
            </a:r>
            <a:r>
              <a:rPr lang="ru-RU" altLang="ja-JP" sz="2800" b="1" dirty="0" smtClean="0"/>
              <a:t> </a:t>
            </a:r>
            <a:r>
              <a:rPr lang="ru-RU" altLang="ja-JP" sz="2800" b="1" dirty="0" err="1" smtClean="0"/>
              <a:t>Сотера</a:t>
            </a:r>
            <a:r>
              <a:rPr lang="ru-RU" altLang="ja-JP" sz="2800" b="1" dirty="0" smtClean="0"/>
              <a:t> (305-283 до </a:t>
            </a:r>
            <a:r>
              <a:rPr lang="ru-RU" altLang="ja-JP" sz="2800" b="1" dirty="0" err="1" smtClean="0"/>
              <a:t>н</a:t>
            </a:r>
            <a:r>
              <a:rPr lang="ru-RU" altLang="ja-JP" sz="2800" b="1" dirty="0" smtClean="0"/>
              <a:t> э), - не существует ли более короткого пути для изучения геометрии, чем штудирование «Начал», - он ответил: «В геометрии нет царского пути!»</a:t>
            </a:r>
            <a:endParaRPr lang="ru-RU" sz="2800" b="1" dirty="0"/>
          </a:p>
        </p:txBody>
      </p:sp>
      <p:pic>
        <p:nvPicPr>
          <p:cNvPr id="14" name="Picture 14" descr="Евклид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857232"/>
            <a:ext cx="3616340" cy="563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Архимед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928670"/>
            <a:ext cx="3525843" cy="581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91880" y="142852"/>
            <a:ext cx="5437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10229"/>
                </a:solidFill>
                <a:effectLst/>
                <a:latin typeface="Georgia" pitchFamily="18" charset="0"/>
              </a:rPr>
              <a:t>Математики шутят…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42852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285860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ja-JP" sz="2400" b="1" dirty="0" smtClean="0"/>
              <a:t>Древнегреческий учёный, математик и механик. Развил методы нахождения площадей поверхностей и объёмов различных фигур и тел. Его математические работы намного опередили своё время и были правильно оценены только в эпоху создания дифференциального и интегрального исчислений.</a:t>
            </a:r>
          </a:p>
          <a:p>
            <a:pPr algn="ctr"/>
            <a:r>
              <a:rPr lang="ru-RU" altLang="ja-JP" sz="2400" b="1" dirty="0" smtClean="0"/>
              <a:t> Он- пионер математической физики. Математика в его работах систематически применяется к исследованию задач естествознания и техники. </a:t>
            </a:r>
          </a:p>
          <a:p>
            <a:pPr algn="ctr"/>
            <a:r>
              <a:rPr lang="ru-RU" altLang="ja-JP" sz="2400" b="1" dirty="0" smtClean="0"/>
              <a:t>Он  - один из создателей механики как науки.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63888" y="142852"/>
            <a:ext cx="5365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10229"/>
                </a:solidFill>
                <a:effectLst/>
                <a:latin typeface="Georgia" pitchFamily="18" charset="0"/>
              </a:rPr>
              <a:t>Математики шутят…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42852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1443841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ja-JP" sz="2800" b="1" dirty="0" smtClean="0"/>
              <a:t>Французский </a:t>
            </a:r>
            <a:r>
              <a:rPr lang="ru-RU" altLang="ja-JP" sz="2800" b="1" dirty="0" smtClean="0"/>
              <a:t>физик и математик</a:t>
            </a:r>
            <a:r>
              <a:rPr lang="ru-RU" altLang="ja-JP" sz="2800" b="1" dirty="0" smtClean="0"/>
              <a:t>, </a:t>
            </a:r>
            <a:r>
              <a:rPr lang="ru-RU" altLang="ja-JP" sz="2800" b="1" dirty="0" smtClean="0"/>
              <a:t>постоянно был погружен в свои мысли, а потому отличался удивительной рассеянностью.  Однажды, уходя из дома, написал на двери: «Господа! …. </a:t>
            </a:r>
            <a:r>
              <a:rPr lang="ru-RU" altLang="ja-JP" sz="2800" b="1" dirty="0"/>
              <a:t>н</a:t>
            </a:r>
            <a:r>
              <a:rPr lang="ru-RU" altLang="ja-JP" sz="2800" b="1" dirty="0" smtClean="0"/>
              <a:t>ет дома, приходите сегодня вечером». Придя через некоторое время и увидев надпись на двери, он ушел. Домой ученый появился только вечером.</a:t>
            </a:r>
            <a:endParaRPr lang="ru-RU" sz="2800" dirty="0"/>
          </a:p>
        </p:txBody>
      </p:sp>
      <p:pic>
        <p:nvPicPr>
          <p:cNvPr id="13" name="Picture 14" descr="Виет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28926" y="1138297"/>
            <a:ext cx="3371191" cy="486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 descr="new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59317" y="1000108"/>
            <a:ext cx="3766658" cy="482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47864" y="142852"/>
            <a:ext cx="5581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10229"/>
                </a:solidFill>
                <a:effectLst/>
                <a:latin typeface="Georgia" pitchFamily="18" charset="0"/>
              </a:rPr>
              <a:t>Математики шутят…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42852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00166" y="2000240"/>
            <a:ext cx="6143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ВОПРОС –</a:t>
            </a:r>
            <a:endParaRPr lang="ru-RU" sz="8000" dirty="0" smtClean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        АУКЦИОН 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357298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Н</a:t>
            </a:r>
            <a:r>
              <a:rPr lang="ru-RU" sz="2400" dirty="0" smtClean="0"/>
              <a:t>емецкий </a:t>
            </a:r>
            <a:r>
              <a:rPr lang="ru-RU" sz="2400" dirty="0"/>
              <a:t>математик, астроном, геодезист и физик, иностранный член-корреспондент (1802) и иностранный почетный член (1824) Петербургской АН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О своем искусстве считать в уме в шутку говорил: «Я научился считать, раньше, чем говорить».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Будучи еще трехлетним ребенком, из колыбели указал отцу на ошибку в денежных расчетах с наемными рабочими. Убедившись в правоте сына, потрясенный отец подарил ему мелкую монетку, которую ученый хранил, как дорогую реликвию.</a:t>
            </a:r>
          </a:p>
          <a:p>
            <a:endParaRPr lang="ru-RU" sz="2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71802" y="5786454"/>
            <a:ext cx="3000396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К. Ф. Гаусс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6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436096" y="142852"/>
            <a:ext cx="3493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Интересные</a:t>
            </a:r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факты</a:t>
            </a:r>
          </a:p>
          <a:p>
            <a:pPr algn="ctr"/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о математике</a:t>
            </a:r>
            <a:endParaRPr lang="ru-RU" sz="24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500826" y="5286388"/>
            <a:ext cx="17223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Ноль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55576" y="2787898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динственное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число, которое нельзя написать римскими цифрами.</a:t>
            </a:r>
            <a:endParaRPr kumimoji="0" lang="ru-RU" sz="3200" b="1" i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20072" y="142852"/>
            <a:ext cx="3709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Интересные</a:t>
            </a:r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факты</a:t>
            </a:r>
          </a:p>
          <a:p>
            <a:pPr algn="ctr"/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о математике</a:t>
            </a:r>
            <a:endParaRPr lang="ru-RU" sz="24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500826" y="5286388"/>
            <a:ext cx="17732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Миг 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421246"/>
            <a:ext cx="788953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Georgia" pitchFamily="18" charset="0"/>
              </a:rPr>
              <a:t>Э</a:t>
            </a:r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та </a:t>
            </a:r>
            <a:r>
              <a:rPr lang="ru-RU" sz="3200" b="1" i="1" dirty="0">
                <a:solidFill>
                  <a:srgbClr val="002060"/>
                </a:solidFill>
                <a:latin typeface="Georgia" pitchFamily="18" charset="0"/>
              </a:rPr>
              <a:t>единица времени, которая длится примерно сотую долю секунды.</a:t>
            </a:r>
            <a:endParaRPr lang="ru-RU" sz="3200" b="1" i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5C874-8303-4FCF-A93F-64B75ED245DD}" type="slidenum">
              <a:rPr lang="ru-RU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285860"/>
          <a:ext cx="8429685" cy="415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5673"/>
                <a:gridCol w="1086788"/>
                <a:gridCol w="1059306"/>
                <a:gridCol w="1059306"/>
                <a:gridCol w="1059306"/>
                <a:gridCol w="1059306"/>
              </a:tblGrid>
              <a:tr h="1017992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Веселые</a:t>
                      </a:r>
                      <a:r>
                        <a:rPr lang="ru-RU" sz="2000" b="1" baseline="0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 вопросы </a:t>
                      </a:r>
                      <a:endParaRPr lang="ru-RU" sz="20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148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Модуль </a:t>
                      </a:r>
                      <a:endParaRPr lang="ru-RU" sz="20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4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0229"/>
                          </a:solidFill>
                          <a:effectLst/>
                          <a:latin typeface="Georgia" pitchFamily="18" charset="0"/>
                        </a:rPr>
                        <a:t>Математики шутят…</a:t>
                      </a:r>
                      <a:endParaRPr kumimoji="0" lang="ru-RU" sz="2000" b="1" i="0" u="none" strike="noStrike" cap="none" normalizeH="0" baseline="0" dirty="0" smtClean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rgbClr val="00FF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Интересные</a:t>
                      </a:r>
                      <a:r>
                        <a:rPr lang="ru-RU" sz="2000" b="1" baseline="0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 факты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 о математике</a:t>
                      </a:r>
                      <a:endParaRPr lang="ru-RU" sz="20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15206" y="0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Georgia" pitchFamily="18" charset="0"/>
              </a:rPr>
              <a:t>I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тур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100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250030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38" y="250030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3570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0694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250030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15140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15140" y="250030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4370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15140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15272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86710" y="250030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86710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0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86710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олнце 27">
            <a:hlinkClick r:id="rId22" action="ppaction://hlinksldjump"/>
          </p:cNvPr>
          <p:cNvSpPr/>
          <p:nvPr/>
        </p:nvSpPr>
        <p:spPr>
          <a:xfrm>
            <a:off x="8358214" y="6143644"/>
            <a:ext cx="428628" cy="4286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48064" y="142852"/>
            <a:ext cx="3781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Интересные</a:t>
            </a:r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факты</a:t>
            </a:r>
          </a:p>
          <a:p>
            <a:pPr algn="ctr"/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о математике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7358083" y="5143512"/>
            <a:ext cx="13183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83568" y="2348880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ч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исло ,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единственным (кроме нуля) числом, сумма цифр которого в два раза меньше него самого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508104" y="142852"/>
            <a:ext cx="3421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Интересные</a:t>
            </a:r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факты</a:t>
            </a:r>
          </a:p>
          <a:p>
            <a:pPr algn="ctr"/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о математике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7164288" y="5301208"/>
            <a:ext cx="9229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11560" y="2276872"/>
            <a:ext cx="764386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1995-го года в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Тайбэе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 Тайване, жителям разрешено удалять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эту цифру,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как на китайском языке эта цифра звучит тождественно слову «смерть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64088" y="142852"/>
            <a:ext cx="3565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Интересные</a:t>
            </a:r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факты</a:t>
            </a:r>
          </a:p>
          <a:p>
            <a:pPr algn="ctr"/>
            <a:r>
              <a:rPr lang="ru-RU" sz="2400" b="1" baseline="0" dirty="0" smtClean="0">
                <a:solidFill>
                  <a:srgbClr val="C00000"/>
                </a:solidFill>
                <a:latin typeface="Georgia" pitchFamily="18" charset="0"/>
              </a:rPr>
              <a:t> о математике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214942" y="5286388"/>
            <a:ext cx="2165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Круг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55576" y="1833210"/>
            <a:ext cx="764386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Среди всех фигур с одинаковым периметром, у этой фигуры будет самая большая площадь. И наоборот, среди всех фигур с одинаковой площадью, у нее будет самый маленький периметр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3042" y="2643182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КОТ  В  МЕШКЕ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5C874-8303-4FCF-A93F-64B75ED245DD}" type="slidenum">
              <a:rPr lang="ru-RU"/>
              <a:pPr>
                <a:defRPr/>
              </a:pPr>
              <a:t>23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285860"/>
          <a:ext cx="8143932" cy="40719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0396"/>
                <a:gridCol w="1049948"/>
                <a:gridCol w="1023397"/>
                <a:gridCol w="1023397"/>
                <a:gridCol w="1023397"/>
                <a:gridCol w="1023397"/>
              </a:tblGrid>
              <a:tr h="101799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Определение  </a:t>
                      </a:r>
                      <a:endParaRPr lang="ru-RU" sz="28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Графики</a:t>
                      </a:r>
                      <a:endParaRPr lang="ru-RU" sz="28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Уравнения </a:t>
                      </a:r>
                      <a:endParaRPr lang="ru-RU" sz="28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9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10229"/>
                          </a:solidFill>
                          <a:latin typeface="Georgia" pitchFamily="18" charset="0"/>
                        </a:rPr>
                        <a:t>Неравенства</a:t>
                      </a:r>
                      <a:endParaRPr lang="ru-RU" sz="2800" b="1" dirty="0">
                        <a:solidFill>
                          <a:srgbClr val="010229"/>
                        </a:solidFill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6578" y="0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Georgia" pitchFamily="18" charset="0"/>
              </a:rPr>
              <a:t>II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тур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100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056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2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0694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0694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0694" y="357187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94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300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64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0826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2264" y="350043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4</a:t>
            </a:r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72396" y="142873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72396" y="242886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72396" y="350043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0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72396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500</a:t>
            </a:r>
            <a:endParaRPr lang="ru-RU" sz="36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олнце 27">
            <a:hlinkClick r:id="rId22" action="ppaction://hlinksldjump"/>
          </p:cNvPr>
          <p:cNvSpPr/>
          <p:nvPr/>
        </p:nvSpPr>
        <p:spPr>
          <a:xfrm>
            <a:off x="8429652" y="6215082"/>
            <a:ext cx="428628" cy="4286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24128" y="142852"/>
            <a:ext cx="3205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Определение</a:t>
            </a: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156176" y="5286388"/>
            <a:ext cx="25548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«Модуль»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75023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Абсолютная величина. 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48064" y="142852"/>
            <a:ext cx="3781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Определение 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220072" y="5286388"/>
            <a:ext cx="3490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«Само число»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83568" y="2708920"/>
            <a:ext cx="764386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Модуль положительного числа…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24128" y="142852"/>
            <a:ext cx="3205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Определение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7668344" y="5589240"/>
            <a:ext cx="7727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5536" y="1896507"/>
            <a:ext cx="835824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Задумано положительное число, модуль которого равен 8. Какое число задумано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2000240"/>
            <a:ext cx="6143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ВОПРОС –</a:t>
            </a:r>
          </a:p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        АУКЦИОН 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24128" y="142852"/>
            <a:ext cx="3205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Определение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652120" y="5301208"/>
            <a:ext cx="30237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«При х=0»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082690"/>
            <a:ext cx="76438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 равняться нулю значение разности   3| </a:t>
            </a:r>
            <a:r>
              <a:rPr lang="ru-RU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| – | </a:t>
            </a:r>
            <a:r>
              <a:rPr lang="ru-RU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|?</a:t>
            </a:r>
            <a:b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96136" y="142852"/>
            <a:ext cx="3133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Определение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4932040" y="4941168"/>
            <a:ext cx="38033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00034" y="2184906"/>
            <a:ext cx="764386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каких значениях </a:t>
            </a:r>
            <a:r>
              <a:rPr lang="ru-RU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верно равенство – </a:t>
            </a:r>
            <a:r>
              <a:rPr lang="ru-RU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| </a:t>
            </a:r>
            <a:r>
              <a:rPr lang="ru-RU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|?</a:t>
            </a:r>
            <a:r>
              <a:rPr lang="ru-RU" sz="3200" dirty="0"/>
              <a:t/>
            </a:r>
            <a:br>
              <a:rPr lang="ru-RU" sz="3200" dirty="0"/>
            </a:b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Графики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228184" y="5301208"/>
            <a:ext cx="2160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| </a:t>
            </a:r>
            <a:r>
              <a:rPr lang="ru-RU" sz="4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no47_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412776"/>
            <a:ext cx="3960440" cy="35283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2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Веселые вопросы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928802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клетке находятся три кролика. Три девочки попросили дать им по кролику. И каждой девочке дали по кролику. И все же в клетке остался один кролик. Как могло так случиться?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076056" y="5589240"/>
            <a:ext cx="36636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Одна девочка взяла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кролика в клетке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Графики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572132" y="5286388"/>
            <a:ext cx="31388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| 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| 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no47_1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412776"/>
            <a:ext cx="3672408" cy="345638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Графики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940152" y="5589240"/>
            <a:ext cx="3002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| 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|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268760"/>
            <a:ext cx="4104456" cy="42327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Графики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580112" y="5517232"/>
            <a:ext cx="2931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| 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+3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|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1412776"/>
            <a:ext cx="5184576" cy="41044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43636" y="14285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Графики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149033" y="5517232"/>
            <a:ext cx="33834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| 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- 3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139856"/>
            <a:ext cx="5544616" cy="44493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788024" y="188640"/>
            <a:ext cx="3952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Уравнения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4716016" y="5445224"/>
            <a:ext cx="38667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 решения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500134" y="2184906"/>
            <a:ext cx="76438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 x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 = -6,3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841322" y="0"/>
            <a:ext cx="33026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Уравнения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857884" y="5286388"/>
            <a:ext cx="28530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=-3; x=7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574004"/>
            <a:ext cx="76438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 </a:t>
            </a:r>
            <a:r>
              <a:rPr lang="ru-RU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2 | =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2000240"/>
            <a:ext cx="6143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ВОПРОС –</a:t>
            </a:r>
          </a:p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        АУКЦИОН 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3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580112" y="188640"/>
            <a:ext cx="33026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Уравнения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220072" y="5286388"/>
            <a:ext cx="34909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-0,4; x=1,2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99592" y="2606134"/>
            <a:ext cx="76438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 3x -1,2| = 2,4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652120" y="260648"/>
            <a:ext cx="3230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Уравнения  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6858016" y="5286388"/>
            <a:ext cx="18529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≥ 0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820225"/>
            <a:ext cx="76438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|x| =x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652120" y="188640"/>
            <a:ext cx="3230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Уравнения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508104" y="5286388"/>
            <a:ext cx="32028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=1,5; x=4,5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327782"/>
            <a:ext cx="76438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│х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- 2│+│х - 4│= 3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860032" y="142852"/>
            <a:ext cx="4069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Неравенства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286380" y="5214950"/>
            <a:ext cx="33576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Любое число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3768" y="2060848"/>
            <a:ext cx="2539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 x | &gt; -0,56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3"/>
            <a:ext cx="17145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Веселые вопросы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2175023"/>
            <a:ext cx="842968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 отца и два сына разделили между собой три апельсина так, что каждому досталось по одному апельсину. Как это могло случиться?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796136" y="5445224"/>
            <a:ext cx="28893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были дед, </a:t>
            </a:r>
          </a:p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отец и сын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86380" y="14285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Неравенства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500694" y="5286388"/>
            <a:ext cx="30718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[-9,2; 9,2]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234888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 x | ≤ 9,2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86380" y="142852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Неравенства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5000628" y="5072074"/>
            <a:ext cx="37862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 решений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4480" y="2428868"/>
            <a:ext cx="6143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КОТ  В  МЕШКЕ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3688" y="2564904"/>
            <a:ext cx="475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-|5x +2,5| - 3,5 &gt;0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3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86380" y="142852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Неравенства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284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4572000" y="5572140"/>
            <a:ext cx="4286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(-∞; -1,2)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(0,2;∞)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42910" y="2143116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234888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|5x +2,5|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3,5 &gt;0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286380" y="142852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Неравенства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 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>
            <a:hlinkClick r:id="rId2" action="ppaction://hlinksldjump"/>
          </p:cNvPr>
          <p:cNvSpPr/>
          <p:nvPr/>
        </p:nvSpPr>
        <p:spPr>
          <a:xfrm>
            <a:off x="4786314" y="5357826"/>
            <a:ext cx="4000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(-3,23; 19,32)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15616" y="2708920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|3,2 – 4x| -16,12 &lt; 0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3428992" y="928670"/>
            <a:ext cx="52911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5400" b="1" dirty="0">
                <a:latin typeface="Monotype Corsiva" pitchFamily="66" charset="0"/>
              </a:rPr>
              <a:t>Шифровки</a:t>
            </a:r>
            <a:r>
              <a:rPr kumimoji="0" lang="ru-RU" sz="54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kumimoji="0" lang="ru-RU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</a:p>
        </p:txBody>
      </p:sp>
      <p:sp>
        <p:nvSpPr>
          <p:cNvPr id="61501" name="Text Box 61"/>
          <p:cNvSpPr txBox="1">
            <a:spLocks noChangeArrowheads="1"/>
          </p:cNvSpPr>
          <p:nvPr/>
        </p:nvSpPr>
        <p:spPr bwMode="auto">
          <a:xfrm>
            <a:off x="1285852" y="1928802"/>
            <a:ext cx="67262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5400" b="1" dirty="0" smtClean="0">
                <a:latin typeface="Monotype Corsiva" pitchFamily="66" charset="0"/>
              </a:rPr>
              <a:t>Математика в лицах </a:t>
            </a:r>
            <a:endParaRPr kumimoji="0" lang="ru-RU" sz="5400" b="1" dirty="0">
              <a:latin typeface="Monotype Corsiva" pitchFamily="66" charset="0"/>
            </a:endParaRPr>
          </a:p>
        </p:txBody>
      </p:sp>
      <p:sp>
        <p:nvSpPr>
          <p:cNvPr id="61502" name="Text Box 62"/>
          <p:cNvSpPr txBox="1">
            <a:spLocks noChangeArrowheads="1"/>
          </p:cNvSpPr>
          <p:nvPr/>
        </p:nvSpPr>
        <p:spPr bwMode="auto">
          <a:xfrm>
            <a:off x="2786050" y="3143248"/>
            <a:ext cx="57864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>
                <a:latin typeface="Monotype Corsiva" pitchFamily="66" charset="0"/>
              </a:rPr>
              <a:t>Словесное сложение</a:t>
            </a:r>
            <a:endParaRPr kumimoji="0" lang="ru-RU" sz="5400" b="1" dirty="0">
              <a:latin typeface="Monotype Corsiva" pitchFamily="66" charset="0"/>
            </a:endParaRPr>
          </a:p>
        </p:txBody>
      </p:sp>
      <p:sp>
        <p:nvSpPr>
          <p:cNvPr id="61503" name="Text Box 63"/>
          <p:cNvSpPr txBox="1">
            <a:spLocks noChangeArrowheads="1"/>
          </p:cNvSpPr>
          <p:nvPr/>
        </p:nvSpPr>
        <p:spPr bwMode="auto">
          <a:xfrm>
            <a:off x="3500430" y="5286388"/>
            <a:ext cx="53514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5400" b="1" dirty="0">
                <a:latin typeface="Monotype Corsiva" pitchFamily="66" charset="0"/>
              </a:rPr>
              <a:t>История</a:t>
            </a:r>
          </a:p>
        </p:txBody>
      </p:sp>
      <p:sp>
        <p:nvSpPr>
          <p:cNvPr id="61504" name="Text Box 64"/>
          <p:cNvSpPr txBox="1">
            <a:spLocks noChangeArrowheads="1"/>
          </p:cNvSpPr>
          <p:nvPr/>
        </p:nvSpPr>
        <p:spPr bwMode="auto">
          <a:xfrm>
            <a:off x="4071934" y="4214818"/>
            <a:ext cx="45720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5400" b="1" dirty="0" smtClean="0">
                <a:latin typeface="Monotype Corsiva" pitchFamily="66" charset="0"/>
              </a:rPr>
              <a:t>Одним словом</a:t>
            </a:r>
            <a:endParaRPr kumimoji="0" lang="ru-RU" sz="5400" b="1" dirty="0">
              <a:latin typeface="Monotype Corsiva" pitchFamily="66" charset="0"/>
            </a:endParaRPr>
          </a:p>
        </p:txBody>
      </p:sp>
      <p:sp>
        <p:nvSpPr>
          <p:cNvPr id="61505" name="Text Box 6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14546" y="857232"/>
            <a:ext cx="962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5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hlinkClick r:id="rId3" action="ppaction://hlinksldjump"/>
              </a:rPr>
              <a:t>1.</a:t>
            </a:r>
            <a:endParaRPr kumimoji="0" lang="ru-RU" sz="54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61506" name="Text Box 6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28596" y="1857364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5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hlinkClick r:id="rId5" action="ppaction://hlinksldjump"/>
              </a:rPr>
              <a:t>2.</a:t>
            </a:r>
            <a:endParaRPr kumimoji="0" lang="ru-RU" sz="54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61507" name="Text Box 6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928794" y="3000372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5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hlinkClick r:id="rId7" action="ppaction://hlinksldjump"/>
              </a:rPr>
              <a:t>3.</a:t>
            </a:r>
            <a:endParaRPr kumimoji="0" lang="ru-RU" sz="54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61508" name="Text Box 68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928926" y="4143380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5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hlinkClick r:id="rId9" action="ppaction://hlinksldjump"/>
              </a:rPr>
              <a:t>4.</a:t>
            </a:r>
            <a:endParaRPr kumimoji="0" lang="ru-RU" sz="54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61509" name="Text Box 6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357422" y="5357826"/>
            <a:ext cx="90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54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hlinkClick r:id="rId2" action="ppaction://hlinksldjump"/>
              </a:rPr>
              <a:t>5.</a:t>
            </a:r>
            <a:endParaRPr kumimoji="0" lang="ru-RU" sz="54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142852"/>
            <a:ext cx="54022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Georgia" pitchFamily="18" charset="0"/>
              </a:rPr>
              <a:t>Финальный тур  </a:t>
            </a:r>
            <a:endParaRPr lang="ru-RU" sz="40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1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5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1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1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1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1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1"/>
                  </p:tgtEl>
                </p:cond>
              </p:nextCondLst>
            </p:seq>
          </p:childTnLst>
        </p:cTn>
      </p:par>
    </p:tnLst>
    <p:bldLst>
      <p:bldP spid="61500" grpId="0"/>
      <p:bldP spid="61501" grpId="0"/>
      <p:bldP spid="61502" grpId="0"/>
      <p:bldP spid="61503" grpId="0"/>
      <p:bldP spid="6150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7158" y="1071546"/>
            <a:ext cx="835824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ru-RU" sz="4400" b="1" dirty="0">
                <a:solidFill>
                  <a:srgbClr val="FF0000"/>
                </a:solidFill>
              </a:rPr>
              <a:t>Расшифруйте слова и назовите лишнее:</a:t>
            </a:r>
          </a:p>
        </p:txBody>
      </p:sp>
      <p:sp>
        <p:nvSpPr>
          <p:cNvPr id="82950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714480" y="2571744"/>
            <a:ext cx="58578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sz="5400" b="1" dirty="0">
                <a:solidFill>
                  <a:srgbClr val="002060"/>
                </a:solidFill>
                <a:latin typeface="Monotype Corsiva" pitchFamily="66" charset="0"/>
              </a:rPr>
              <a:t>б  к  у</a:t>
            </a:r>
          </a:p>
          <a:p>
            <a:pPr algn="ctr">
              <a:defRPr/>
            </a:pPr>
            <a:r>
              <a:rPr kumimoji="0" lang="ru-RU" sz="5400" b="1" dirty="0">
                <a:solidFill>
                  <a:srgbClr val="002060"/>
                </a:solidFill>
                <a:latin typeface="Monotype Corsiva" pitchFamily="66" charset="0"/>
              </a:rPr>
              <a:t>л  о  </a:t>
            </a:r>
            <a:r>
              <a:rPr kumimoji="0" lang="ru-RU" sz="5400" b="1" dirty="0" err="1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kumimoji="0" lang="ru-RU" sz="5400" b="1" dirty="0">
                <a:solidFill>
                  <a:srgbClr val="002060"/>
                </a:solidFill>
                <a:latin typeface="Monotype Corsiva" pitchFamily="66" charset="0"/>
              </a:rPr>
              <a:t>  с  о  т  </a:t>
            </a:r>
            <a:r>
              <a:rPr kumimoji="0" lang="ru-RU" sz="5400" b="1" dirty="0" err="1">
                <a:solidFill>
                  <a:srgbClr val="002060"/>
                </a:solidFill>
                <a:latin typeface="Monotype Corsiva" pitchFamily="66" charset="0"/>
              </a:rPr>
              <a:t>ь</a:t>
            </a:r>
            <a:r>
              <a:rPr kumimoji="0" lang="ru-RU" sz="5400" b="1" dirty="0">
                <a:solidFill>
                  <a:srgbClr val="002060"/>
                </a:solidFill>
                <a:latin typeface="Monotype Corsiva" pitchFamily="66" charset="0"/>
              </a:rPr>
              <a:t>  к  с</a:t>
            </a:r>
          </a:p>
          <a:p>
            <a:pPr algn="ctr">
              <a:defRPr/>
            </a:pPr>
            <a:r>
              <a:rPr kumimoji="0" lang="ru-RU" sz="5400" b="1" dirty="0">
                <a:solidFill>
                  <a:srgbClr val="002060"/>
                </a:solidFill>
                <a:latin typeface="Monotype Corsiva" pitchFamily="66" charset="0"/>
              </a:rPr>
              <a:t>а  т  ч  о  к</a:t>
            </a:r>
          </a:p>
          <a:p>
            <a:pPr algn="ctr">
              <a:defRPr/>
            </a:pPr>
            <a:r>
              <a:rPr kumimoji="0" lang="ru-RU" sz="5400" b="1" dirty="0">
                <a:solidFill>
                  <a:srgbClr val="002060"/>
                </a:solidFill>
                <a:latin typeface="Monotype Corsiva" pitchFamily="66" charset="0"/>
              </a:rPr>
              <a:t>я м  а  я  </a:t>
            </a:r>
            <a:r>
              <a:rPr kumimoji="0" lang="ru-RU" sz="5400" b="1" dirty="0" err="1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kumimoji="0" lang="ru-RU" sz="5400" b="1" dirty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kumimoji="0" lang="ru-RU" sz="5400" b="1" dirty="0" err="1">
                <a:solidFill>
                  <a:srgbClr val="002060"/>
                </a:solidFill>
                <a:latin typeface="Monotype Corsiva" pitchFamily="66" charset="0"/>
              </a:rPr>
              <a:t>р</a:t>
            </a:r>
            <a:endParaRPr kumimoji="0" lang="ru-RU" sz="44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defRPr/>
            </a:pPr>
            <a:endParaRPr kumimoji="0" lang="ru-RU" sz="4400" b="1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072462" y="5786454"/>
            <a:ext cx="613788" cy="54235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268760"/>
            <a:ext cx="7715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Первой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женщиной-математиком в истории, считается гречанка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жившая в египетской Александрии в IV-V веках нашей эры.</a:t>
            </a: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143900" y="5786454"/>
            <a:ext cx="571504" cy="50006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g4.s3.forblabla.com/u38/photoC0CC/20228682328-0/large.jpg#20228682328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149080"/>
            <a:ext cx="18958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71472" y="1928802"/>
            <a:ext cx="7800977" cy="274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Нота + Множество деревьев =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 = Древнегреческий математик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072462" y="5715016"/>
            <a:ext cx="571504" cy="571504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14348" y="1500174"/>
            <a:ext cx="7937500" cy="402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«Танцевальное движение единицы объема» - </a:t>
            </a:r>
            <a:r>
              <a:rPr lang="ru-RU" sz="4400" b="1" dirty="0" smtClean="0">
                <a:solidFill>
                  <a:srgbClr val="FF0000"/>
                </a:solidFill>
              </a:rPr>
              <a:t>инструментарий живописца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001024" y="5786454"/>
            <a:ext cx="714380" cy="571504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04875" y="1685925"/>
            <a:ext cx="75168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4400" b="1" dirty="0" smtClean="0">
                <a:solidFill>
                  <a:srgbClr val="FF0000"/>
                </a:solidFill>
              </a:rPr>
              <a:t>Кем были введены знаки умножения (.) и деления (:) ?</a:t>
            </a:r>
            <a:endParaRPr kumimoji="0"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143900" y="5786454"/>
            <a:ext cx="613788" cy="54235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2"/>
            <a:ext cx="17145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Веселые вопросы 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1844824"/>
            <a:ext cx="84296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 пятиклассник написал о себе так: «Пальцев у меня двадцать пять на одной руке, столько же на другой, да на обеих ногах десять.» Как это?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2843808" y="5157192"/>
            <a:ext cx="595675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Забыл поставить двоеточие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словами «двадцать» и «пять»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14348" y="1928802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stral" pitchFamily="66" charset="0"/>
                <a:ea typeface="+mj-ea"/>
                <a:cs typeface="Arial" charset="0"/>
              </a:rPr>
              <a:t>ПОДВЕДЕМ  ИТОГИ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49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3" cy="432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6" name="Rectangle 4"/>
            <p:cNvSpPr>
              <a:spLocks noChangeArrowheads="1"/>
            </p:cNvSpPr>
            <p:nvPr/>
          </p:nvSpPr>
          <p:spPr bwMode="auto">
            <a:xfrm>
              <a:off x="5647" y="0"/>
              <a:ext cx="113" cy="432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7" name="Rectangle 5"/>
            <p:cNvSpPr>
              <a:spLocks noChangeArrowheads="1"/>
            </p:cNvSpPr>
            <p:nvPr/>
          </p:nvSpPr>
          <p:spPr bwMode="auto">
            <a:xfrm rot="5400000">
              <a:off x="2821" y="-2707"/>
              <a:ext cx="119" cy="553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 rot="5400000">
              <a:off x="2821" y="1493"/>
              <a:ext cx="119" cy="553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443" name="WordArt 14"/>
          <p:cNvSpPr>
            <a:spLocks noChangeArrowheads="1" noChangeShapeType="1" noTextEdit="1"/>
          </p:cNvSpPr>
          <p:nvPr/>
        </p:nvSpPr>
        <p:spPr bwMode="auto">
          <a:xfrm>
            <a:off x="1071538" y="1285860"/>
            <a:ext cx="6840537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Победа</a:t>
            </a:r>
          </a:p>
        </p:txBody>
      </p:sp>
      <p:pic>
        <p:nvPicPr>
          <p:cNvPr id="61444" name="Picture 16" descr="star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4071942"/>
            <a:ext cx="2459038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17" descr="b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56659">
            <a:off x="6392519" y="4105220"/>
            <a:ext cx="17716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18" descr="b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37224">
            <a:off x="1220922" y="4087485"/>
            <a:ext cx="17716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2492896"/>
            <a:ext cx="86439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получится десятков, если два десятка умножить на два десятка?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5357818" y="5643578"/>
            <a:ext cx="31902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 десятков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188640"/>
            <a:ext cx="17475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Веселые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вопросы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15206" y="14285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2278368"/>
            <a:ext cx="83582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моему отцу был 31 год, мне было 8 лет, а теперь отец старше меня вдвое. Сколько мне лет теперь?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000760" y="5572140"/>
            <a:ext cx="19357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 года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2143116"/>
            <a:ext cx="6143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ВОПРОС –</a:t>
            </a:r>
          </a:p>
          <a:p>
            <a:r>
              <a:rPr lang="ru-RU" sz="8000" b="1" dirty="0" smtClean="0">
                <a:solidFill>
                  <a:srgbClr val="A701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         АУКЦИОН </a:t>
            </a:r>
            <a:endParaRPr lang="ru-RU" sz="8000" b="1" dirty="0">
              <a:solidFill>
                <a:srgbClr val="A701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188640"/>
            <a:ext cx="17075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Веселые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вопросы 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7" grpId="0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Модуль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2667465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в переводе с</a:t>
            </a:r>
            <a:r>
              <a:rPr lang="ru-RU" sz="3200" b="1" i="1" dirty="0" smtClean="0"/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латинского означает 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modulus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860032" y="5589240"/>
            <a:ext cx="40654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Мера, величина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63080-037D-4A6B-AF68-E9059C3955E0}" type="datetime1">
              <a:rPr lang="ru-RU" smtClean="0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7A7F3-2E2D-4131-B6CB-0CE483A6391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4285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Модуль</a:t>
            </a:r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</a:t>
            </a:r>
            <a:endParaRPr lang="ru-RU" sz="4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92867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dirty="0" smtClean="0">
                <a:solidFill>
                  <a:srgbClr val="010229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ru-RU" sz="5400" b="1" dirty="0">
              <a:solidFill>
                <a:srgbClr val="010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825457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каком году было введено общепринятое обозначение абсолютной величины, т е  знак модуля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084168" y="5657671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1841 году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908</Words>
  <Application>Microsoft Office PowerPoint</Application>
  <PresentationFormat>Экран (4:3)</PresentationFormat>
  <Paragraphs>346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СВОЯ ИГРА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HP</dc:creator>
  <cp:lastModifiedBy>HP</cp:lastModifiedBy>
  <cp:revision>57</cp:revision>
  <dcterms:created xsi:type="dcterms:W3CDTF">2013-11-09T21:39:23Z</dcterms:created>
  <dcterms:modified xsi:type="dcterms:W3CDTF">2013-11-10T05:17:07Z</dcterms:modified>
</cp:coreProperties>
</file>