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86" r:id="rId18"/>
    <p:sldId id="288" r:id="rId19"/>
    <p:sldId id="289" r:id="rId20"/>
    <p:sldId id="275" r:id="rId21"/>
    <p:sldId id="32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4483549446886892E-3"/>
          <c:y val="4.0789118669354162E-2"/>
          <c:w val="0.58014654354644368"/>
          <c:h val="0.78435502631226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Низкий уровень - 40%</c:v>
                </c:pt>
                <c:pt idx="1">
                  <c:v>Средний уровень 34%</c:v>
                </c:pt>
                <c:pt idx="2">
                  <c:v>Высокий уровень - 26%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235691025686933"/>
          <c:y val="0.29289541941182767"/>
          <c:w val="0.3949403591908604"/>
          <c:h val="0.50431074551807176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3650793650793704E-2"/>
          <c:w val="0.5958871446149574"/>
          <c:h val="0.82779041099452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Средний уровень - 49%</c:v>
                </c:pt>
                <c:pt idx="1">
                  <c:v>Высокий уровень - 39%</c:v>
                </c:pt>
                <c:pt idx="2">
                  <c:v>Низкий уровень - 12%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786238310685759"/>
          <c:y val="0.21816698029972481"/>
          <c:w val="0.35647332288749584"/>
          <c:h val="0.59024174618895753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160790215228626E-3"/>
          <c:y val="4.0323087791084011E-2"/>
          <c:w val="0.57366151235721285"/>
          <c:h val="0.787620557883506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Средний уровень - 38%</c:v>
                </c:pt>
                <c:pt idx="1">
                  <c:v>Низкий уровень - 37%</c:v>
                </c:pt>
                <c:pt idx="2">
                  <c:v>Высокий уровень - 25%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462342567997543"/>
          <c:y val="0.34133471542994193"/>
          <c:w val="0.34613628788720457"/>
          <c:h val="0.39719590904993846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462962962962982E-2"/>
          <c:y val="4.3650793650793704E-2"/>
          <c:w val="0.60209033377842847"/>
          <c:h val="0.81992850467595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Средний уровень -50%</c:v>
                </c:pt>
                <c:pt idx="1">
                  <c:v>Высокий уровень -42%</c:v>
                </c:pt>
                <c:pt idx="2">
                  <c:v>Низкий уровень - 8%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44057788128363"/>
          <c:y val="0.35240365449590566"/>
          <c:w val="0.32259308714126167"/>
          <c:h val="0.43352154771474294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462962962962982E-2"/>
          <c:y val="5.1701326115280114E-3"/>
          <c:w val="0.5655240284036237"/>
          <c:h val="0.77645640383391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Низкий уровень - 70%</c:v>
                </c:pt>
                <c:pt idx="1">
                  <c:v>Высокий уровень - 15%</c:v>
                </c:pt>
                <c:pt idx="2">
                  <c:v>Средний уровень - 15%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168578647715784"/>
          <c:y val="0.16266124245970406"/>
          <c:w val="0.40012467028962873"/>
          <c:h val="0.48304711783818577"/>
        </c:manualLayout>
      </c:layout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462962962962982E-2"/>
          <c:y val="4.3650793650793704E-2"/>
          <c:w val="0.5836477570868196"/>
          <c:h val="0.802402831309341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 уровень - 90%</c:v>
                </c:pt>
                <c:pt idx="1">
                  <c:v>Низкий уровень - 5%</c:v>
                </c:pt>
                <c:pt idx="2">
                  <c:v>Средний уровень - 5%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944097632616264"/>
          <c:y val="0.19765725634831163"/>
          <c:w val="0.40237015827567096"/>
          <c:h val="0.48064373985492931"/>
        </c:manualLayout>
      </c:layout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6ACB-9D48-45AC-A1E5-263C53A78638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9B00-91B9-4787-89CA-6BDDAB298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70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            </a:t>
            </a:r>
            <a:r>
              <a:rPr lang="ru-RU" b="1" dirty="0" smtClean="0"/>
              <a:t>Тематический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dirty="0" smtClean="0"/>
              <a:t>«Слышу я сигнала  зов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-  К ситуации готов!  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File:Е 03 Направление к эвакуационному выходу напра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691276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Теоретический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Проводимые мероприятия: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 педагогами (коллегами):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Подбор литературы по данной теме.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Подбор иллюстраций по данной теме.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Консультации с коллегами по данной теме.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Консультации со старшим воспитателем по данной теме.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Консультации с педагогом – психологом.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Изучение данной темы средствами ресурса Интернет.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С родителями: 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Вовлечь в образовательный процесс ДОУ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Семинар «Правила безопасного поведения в детском саду, дома, на улице, в лесу».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7" name="Picture 1" descr="E:\пожарка\SDC1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878" y="188640"/>
            <a:ext cx="291461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Организационный этап.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897" y="1196752"/>
            <a:ext cx="8515672" cy="5472608"/>
          </a:xfrm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pPr>
              <a:buNone/>
            </a:pPr>
            <a:endParaRPr lang="ru-RU" sz="6200" b="1" dirty="0" smtClean="0">
              <a:latin typeface="Calibri" pitchFamily="34" charset="0"/>
            </a:endParaRPr>
          </a:p>
          <a:p>
            <a:pPr>
              <a:buNone/>
            </a:pPr>
            <a:endParaRPr lang="ru-RU" sz="6200" b="1" dirty="0">
              <a:latin typeface="Calibri" pitchFamily="34" charset="0"/>
            </a:endParaRPr>
          </a:p>
          <a:p>
            <a:pPr>
              <a:buNone/>
            </a:pPr>
            <a:r>
              <a:rPr lang="ru-RU" sz="6200" b="1" dirty="0" smtClean="0">
                <a:latin typeface="Calibri" pitchFamily="34" charset="0"/>
              </a:rPr>
              <a:t>Проводимые мероприятия:</a:t>
            </a:r>
            <a:endParaRPr lang="ru-RU" sz="6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6200" b="1" dirty="0" smtClean="0">
                <a:latin typeface="Calibri" pitchFamily="34" charset="0"/>
              </a:rPr>
              <a:t>С детьми: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Сбор материалов по данной теме.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Экскурсия по детскому саду (знак  с уголком противопожарной безопасности , системой оповещения, эвакуационными путями)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Создание специальных ситуаций « Твои первые действия при пожаре»                            «Эвакуация из помещения»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Организация сюжетно – ролевой игры «Мой – дом»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Сбор материала для проведения спортивной игры-эстафеты «Юный пожарный»</a:t>
            </a:r>
          </a:p>
          <a:p>
            <a:pPr lvl="0"/>
            <a:r>
              <a:rPr lang="ru-RU" sz="6200" b="1" dirty="0" smtClean="0">
                <a:latin typeface="Calibri" pitchFamily="34" charset="0"/>
              </a:rPr>
              <a:t>Изготовление дидактических и подвижных игр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Просмотр мультфильмов и диафильмов.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Подготовка к конкурсу рисунков «Огневик и облачные слоны»</a:t>
            </a:r>
            <a:endParaRPr lang="ru-RU" sz="6200" dirty="0" smtClean="0">
              <a:latin typeface="Calibri" pitchFamily="34" charset="0"/>
            </a:endParaRPr>
          </a:p>
          <a:p>
            <a:pPr lvl="0"/>
            <a:r>
              <a:rPr lang="ru-RU" sz="6200" b="1" dirty="0" smtClean="0">
                <a:latin typeface="Calibri" pitchFamily="34" charset="0"/>
              </a:rPr>
              <a:t>Экскурсия в ближайшую  пожарную часть.</a:t>
            </a:r>
            <a:endParaRPr lang="ru-RU" sz="62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800" dirty="0" smtClean="0">
                <a:latin typeface="Calibri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23554" name="Picture 2" descr="http://csb72.ru/1342-1735-thickbox/ipr-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424378" cy="22851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7359"/>
            <a:ext cx="8229600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ru-RU" sz="8000" b="1" dirty="0" smtClean="0">
                <a:latin typeface="Calibri" pitchFamily="34" charset="0"/>
              </a:rPr>
              <a:t>С родителями: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Сбор материала по данной теме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Подбор материала для проведения викторины                                                                                                       « Огонь в картинках и загадках»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Оформление папки – передвижки «Пожарная безопасность»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Изготовление памятки «Если случился пожар»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Объявление о конкурсе изготовления макетов по теме «Моя квартира»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Объявление – приглашение на родительское собрание  по теме </a:t>
            </a:r>
          </a:p>
          <a:p>
            <a:pPr lvl="0"/>
            <a:r>
              <a:rPr lang="ru-RU" sz="8000" b="1" dirty="0" smtClean="0">
                <a:latin typeface="Calibri" pitchFamily="34" charset="0"/>
              </a:rPr>
              <a:t>«Безопасность детей дома»</a:t>
            </a:r>
            <a:endParaRPr lang="ru-RU" sz="8000" dirty="0" smtClean="0">
              <a:latin typeface="Calibri" pitchFamily="34" charset="0"/>
            </a:endParaRPr>
          </a:p>
          <a:p>
            <a:pPr lvl="0"/>
            <a:r>
              <a:rPr lang="ru-RU" sz="8000" b="1" dirty="0" smtClean="0">
                <a:latin typeface="Calibri" pitchFamily="34" charset="0"/>
              </a:rPr>
              <a:t>Оформление выставки художественной литературы «Писатели – о пожаре»</a:t>
            </a:r>
          </a:p>
          <a:p>
            <a:pPr lvl="0"/>
            <a:r>
              <a:rPr lang="ru-RU" sz="8000" b="1" dirty="0" smtClean="0">
                <a:latin typeface="Calibri" pitchFamily="34" charset="0"/>
              </a:rPr>
              <a:t>Составление творческих рассказов «Почему пожар – это беда»</a:t>
            </a:r>
            <a:endParaRPr lang="ru-RU" sz="80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7400" b="1" dirty="0" smtClean="0">
                <a:latin typeface="Calibri" pitchFamily="34" charset="0"/>
              </a:rPr>
              <a:t> </a:t>
            </a:r>
            <a:endParaRPr lang="ru-RU" sz="74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7400" b="1" dirty="0" smtClean="0">
                <a:latin typeface="Calibri" pitchFamily="34" charset="0"/>
              </a:rPr>
              <a:t> </a:t>
            </a:r>
            <a:endParaRPr lang="ru-RU" sz="74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2529" name="Picture 1" descr="E:\пожарка\SDC1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88686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Практический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996952"/>
            <a:ext cx="8686800" cy="26642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sz="8000" b="1" dirty="0" smtClean="0"/>
              <a:t>С детьми:</a:t>
            </a:r>
            <a:endParaRPr lang="ru-RU" sz="8000" dirty="0" smtClean="0"/>
          </a:p>
          <a:p>
            <a:pPr lvl="0">
              <a:buFont typeface="Wingdings" pitchFamily="2" charset="2"/>
              <a:buChar char="v"/>
            </a:pPr>
            <a:r>
              <a:rPr lang="ru-RU" sz="8000" b="1" dirty="0" smtClean="0"/>
              <a:t>Обыгрывание дидактических и подвижных игр.</a:t>
            </a:r>
            <a:endParaRPr lang="ru-RU" sz="8000" dirty="0" smtClean="0"/>
          </a:p>
          <a:p>
            <a:pPr lvl="0">
              <a:buFont typeface="Wingdings" pitchFamily="2" charset="2"/>
              <a:buChar char="v"/>
            </a:pPr>
            <a:r>
              <a:rPr lang="ru-RU" sz="8000" b="1" dirty="0" smtClean="0"/>
              <a:t>Конкурс рисунков «Огневик и облачные слоны»</a:t>
            </a:r>
            <a:endParaRPr lang="ru-RU" sz="8000" dirty="0" smtClean="0"/>
          </a:p>
          <a:p>
            <a:pPr lvl="0">
              <a:buFont typeface="Wingdings" pitchFamily="2" charset="2"/>
              <a:buChar char="v"/>
            </a:pPr>
            <a:r>
              <a:rPr lang="ru-RU" sz="8000" b="1" dirty="0" smtClean="0"/>
              <a:t>Разгадывание кроссвордов по загадкам.</a:t>
            </a:r>
            <a:endParaRPr lang="ru-RU" sz="8000" dirty="0" smtClean="0"/>
          </a:p>
          <a:p>
            <a:pPr lvl="0">
              <a:buFont typeface="Wingdings" pitchFamily="2" charset="2"/>
              <a:buChar char="v"/>
            </a:pPr>
            <a:r>
              <a:rPr lang="ru-RU" sz="8000" b="1" dirty="0" smtClean="0"/>
              <a:t>Проведение сюжетно – ролевой игры « Мой дом»</a:t>
            </a:r>
            <a:endParaRPr lang="ru-RU" sz="8000" dirty="0" smtClean="0"/>
          </a:p>
          <a:p>
            <a:pPr lvl="0">
              <a:buFont typeface="Wingdings" pitchFamily="2" charset="2"/>
              <a:buChar char="v"/>
            </a:pPr>
            <a:r>
              <a:rPr lang="ru-RU" sz="8000" b="1" dirty="0" smtClean="0"/>
              <a:t>Проведение спортивной игры-эстафеты «Юный пожарный»</a:t>
            </a:r>
            <a:endParaRPr lang="ru-RU" sz="8000" dirty="0" smtClean="0"/>
          </a:p>
          <a:p>
            <a:pPr lvl="0">
              <a:buFont typeface="Wingdings" pitchFamily="2" charset="2"/>
              <a:buChar char="v"/>
            </a:pPr>
            <a:r>
              <a:rPr lang="ru-RU" sz="8000" b="1" dirty="0" smtClean="0"/>
              <a:t>Проигрывание проблемных ситуаций.</a:t>
            </a:r>
            <a:endParaRPr lang="ru-RU" sz="8000" dirty="0" smtClean="0"/>
          </a:p>
          <a:p>
            <a:pPr>
              <a:buNone/>
            </a:pPr>
            <a:r>
              <a:rPr lang="ru-RU" sz="8000" b="1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1506" name="Picture 2" descr="File:Е 01-02 Выход здесь. Правосторон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2520280" cy="25583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С родителями:</a:t>
            </a:r>
            <a:endParaRPr lang="ru-RU" sz="2200" dirty="0" smtClean="0"/>
          </a:p>
          <a:p>
            <a:pPr lvl="0"/>
            <a:r>
              <a:rPr lang="ru-RU" sz="2200" b="1" dirty="0" smtClean="0"/>
              <a:t>Викторина «Огонь в картинках и загадках»</a:t>
            </a:r>
            <a:endParaRPr lang="ru-RU" sz="2200" dirty="0" smtClean="0"/>
          </a:p>
          <a:p>
            <a:pPr lvl="0"/>
            <a:r>
              <a:rPr lang="ru-RU" sz="2200" b="1" dirty="0" smtClean="0"/>
              <a:t>Папка – передвижка «Пожарная безопасность»</a:t>
            </a:r>
            <a:endParaRPr lang="ru-RU" sz="2200" dirty="0" smtClean="0"/>
          </a:p>
          <a:p>
            <a:pPr lvl="0"/>
            <a:r>
              <a:rPr lang="ru-RU" sz="2200" b="1" dirty="0"/>
              <a:t>К</a:t>
            </a:r>
            <a:r>
              <a:rPr lang="ru-RU" sz="2200" b="1" dirty="0" smtClean="0"/>
              <a:t>онкурса макетов по теме «Моя квартира»</a:t>
            </a:r>
            <a:endParaRPr lang="ru-RU" sz="2200" dirty="0" smtClean="0"/>
          </a:p>
          <a:p>
            <a:pPr lvl="0"/>
            <a:r>
              <a:rPr lang="ru-RU" sz="2200" b="1" dirty="0" smtClean="0"/>
              <a:t>Родительское собрание «Безопасность детей дома»                                                   </a:t>
            </a:r>
            <a:endParaRPr lang="ru-RU" sz="2200" dirty="0" smtClean="0"/>
          </a:p>
          <a:p>
            <a:pPr lvl="0"/>
            <a:r>
              <a:rPr lang="ru-RU" sz="2200" b="1" dirty="0" smtClean="0"/>
              <a:t>Выставка художественной литературы                                     «Писатели о пожаре»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Аналитический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Результативность проекта по работе с детьми</a:t>
            </a:r>
            <a:endParaRPr lang="ru-RU" dirty="0" smtClean="0"/>
          </a:p>
          <a:p>
            <a:r>
              <a:rPr lang="ru-RU" b="1" dirty="0" smtClean="0"/>
              <a:t>Проанализировать проведенную работу на определение трудностей и на выявление ошибок.</a:t>
            </a:r>
            <a:endParaRPr lang="ru-RU" dirty="0" smtClean="0"/>
          </a:p>
          <a:p>
            <a:r>
              <a:rPr lang="ru-RU" b="1" dirty="0" smtClean="0"/>
              <a:t>Провести коррекцию, выявляя недоработки, сравнить полученные результаты с прогнозируемыми.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Методы изучения: Наблюдение, беседа, дидактические игры, создание проблемных ситуаций</a:t>
            </a:r>
            <a:endParaRPr lang="ru-RU" sz="2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500306"/>
          <a:ext cx="40324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2571744"/>
          <a:ext cx="4392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1429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Уровень понимания детьми различать сигналы оповещения от других сигналов и звуков</a:t>
            </a:r>
          </a:p>
          <a:p>
            <a:pPr lvl="0" algn="ctr"/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endParaRPr lang="ru-RU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i="1" dirty="0" smtClean="0"/>
              <a:t>Уровень </a:t>
            </a:r>
            <a:r>
              <a:rPr lang="ru-RU" sz="2400" b="1" i="1" dirty="0" err="1" smtClean="0"/>
              <a:t>сформированности</a:t>
            </a:r>
            <a:r>
              <a:rPr lang="ru-RU" sz="2400" b="1" i="1" dirty="0" smtClean="0"/>
              <a:t> практических умений у детей ориентироваться в различных чрезвычайных ситуациях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Методы изучения:   Беседа, создание проблемных ситуаций.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1905505"/>
              </p:ext>
            </p:extLst>
          </p:nvPr>
        </p:nvGraphicFramePr>
        <p:xfrm>
          <a:off x="539552" y="2564904"/>
          <a:ext cx="39604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76056" y="2564904"/>
          <a:ext cx="38164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Уровень заинтересованности родителей  по профилактике пожароопасных ситуаций со своими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2420888"/>
          <a:ext cx="43924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4008" y="2276872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686800" cy="52025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sz="3300" b="1" dirty="0" smtClean="0"/>
          </a:p>
          <a:p>
            <a:pPr>
              <a:buNone/>
            </a:pPr>
            <a:r>
              <a:rPr lang="ru-RU" sz="3300" b="1" dirty="0" smtClean="0"/>
              <a:t> В ходе реализации проекта отмечены следующие результаты:</a:t>
            </a:r>
            <a:endParaRPr lang="ru-RU" sz="3300" dirty="0" smtClean="0"/>
          </a:p>
          <a:p>
            <a:r>
              <a:rPr lang="ru-RU" sz="3600" b="1" dirty="0" smtClean="0">
                <a:latin typeface="Calibri" pitchFamily="34" charset="0"/>
              </a:rPr>
              <a:t>Повысился уровень понимания детьми </a:t>
            </a: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различать сигналы оповещения от других сигналов и звуков </a:t>
            </a:r>
            <a:r>
              <a:rPr lang="ru-RU" sz="3600" b="1" dirty="0" smtClean="0">
                <a:latin typeface="Calibri" pitchFamily="34" charset="0"/>
              </a:rPr>
              <a:t>на  28 %.</a:t>
            </a:r>
            <a:endParaRPr lang="ru-RU" sz="3600" dirty="0" smtClean="0">
              <a:latin typeface="Calibri" pitchFamily="34" charset="0"/>
            </a:endParaRPr>
          </a:p>
          <a:p>
            <a:r>
              <a:rPr lang="ru-RU" sz="3600" b="1" dirty="0" smtClean="0">
                <a:latin typeface="Calibri" pitchFamily="34" charset="0"/>
              </a:rPr>
              <a:t>Выросло количество детей, у которых сформированы практические умения ориентироваться в различных чрезвычайных ситуациях на 29 %.</a:t>
            </a:r>
            <a:endParaRPr lang="ru-RU" sz="3600" dirty="0" smtClean="0">
              <a:latin typeface="Calibri" pitchFamily="34" charset="0"/>
            </a:endParaRPr>
          </a:p>
          <a:p>
            <a:r>
              <a:rPr lang="ru-RU" sz="3600" b="1" dirty="0" smtClean="0">
                <a:latin typeface="Calibri" pitchFamily="34" charset="0"/>
              </a:rPr>
              <a:t>В группе созданы достаточно хорошие условия для самостоятельного включения детей в работу по образовательной области «Безопасность».</a:t>
            </a:r>
            <a:endParaRPr lang="ru-RU" sz="3600" dirty="0" smtClean="0">
              <a:latin typeface="Calibri" pitchFamily="34" charset="0"/>
            </a:endParaRPr>
          </a:p>
          <a:p>
            <a:r>
              <a:rPr lang="ru-RU" sz="3600" b="1" dirty="0" smtClean="0">
                <a:latin typeface="Calibri" pitchFamily="34" charset="0"/>
              </a:rPr>
              <a:t>Большинство родителей группы ( 65 %) активно включились в различные мероприятия проекта и признали необходимость проведения работы по  профилактике пожароопасных ситуаций со своими детьми.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Calibri" pitchFamily="34" charset="0"/>
              </a:rPr>
              <a:t> </a:t>
            </a:r>
            <a:endParaRPr lang="ru-RU" sz="36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подготовили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105" y="105273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Родители и дети старшей группы №6</a:t>
            </a:r>
          </a:p>
          <a:p>
            <a:pPr>
              <a:buNone/>
            </a:pPr>
            <a:r>
              <a:rPr lang="ru-RU" b="1" dirty="0" smtClean="0"/>
              <a:t>Воспитатели: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Королева Любовь Валентиновна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Лазарева </a:t>
            </a:r>
            <a:r>
              <a:rPr lang="ru-RU" b="1" smtClean="0"/>
              <a:t>Елена Фёдоровна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endParaRPr lang="ru-RU" dirty="0"/>
          </a:p>
        </p:txBody>
      </p:sp>
      <p:pic>
        <p:nvPicPr>
          <p:cNvPr id="1027" name="Picture 3" descr="D:\мамина папка\картинки\pogh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957314" cy="2957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Жизнеспособность </a:t>
            </a:r>
            <a:r>
              <a:rPr lang="ru-RU" b="1" dirty="0" err="1" smtClean="0"/>
              <a:t>пректа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>
              <a:buFont typeface="Courier New" pitchFamily="49" charset="0"/>
              <a:buChar char="o"/>
            </a:pPr>
            <a:r>
              <a:rPr lang="ru-RU" b="1" dirty="0" smtClean="0"/>
              <a:t>Осознание значимости данного проекта для воспитания у детей и взрослых основ безопасной жизнедеятельности в рамках ознакомления с правилами поведения </a:t>
            </a:r>
            <a:r>
              <a:rPr lang="ru-RU" b="1" dirty="0"/>
              <a:t>в</a:t>
            </a:r>
            <a:r>
              <a:rPr lang="ru-RU" b="1" dirty="0" smtClean="0"/>
              <a:t> пожароопасных ситуациях.</a:t>
            </a:r>
            <a:endParaRPr lang="ru-RU" dirty="0" smtClean="0"/>
          </a:p>
          <a:p>
            <a:pPr lvl="0">
              <a:buFont typeface="Courier New" pitchFamily="49" charset="0"/>
              <a:buChar char="o"/>
            </a:pPr>
            <a:r>
              <a:rPr lang="ru-RU" b="1" dirty="0" smtClean="0"/>
              <a:t>Данный проект может быть реализован в любом дошкольном учреждении.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CIM\100SSCAM\SDC13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2630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8108969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2936"/>
            <a:ext cx="8686800" cy="381642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Calibri" pitchFamily="34" charset="0"/>
              </a:rPr>
              <a:t>                         </a:t>
            </a:r>
            <a:r>
              <a:rPr lang="ru-RU" sz="5800" b="1" i="1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</a:t>
            </a:r>
          </a:p>
          <a:p>
            <a:pPr algn="just">
              <a:buNone/>
            </a:pPr>
            <a:r>
              <a:rPr lang="ru-RU" sz="6000" dirty="0" smtClean="0">
                <a:latin typeface="Calibri" pitchFamily="34" charset="0"/>
              </a:rPr>
              <a:t>                                                             «</a:t>
            </a:r>
            <a:r>
              <a:rPr lang="ru-RU" sz="6000" b="1" i="1" dirty="0" smtClean="0">
                <a:latin typeface="Calibri" pitchFamily="34" charset="0"/>
              </a:rPr>
              <a:t>Человеку друг огонь,</a:t>
            </a:r>
            <a:endParaRPr lang="ru-RU" sz="6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6000" b="1" i="1" dirty="0" smtClean="0">
                <a:latin typeface="Calibri" pitchFamily="34" charset="0"/>
              </a:rPr>
              <a:t>                                                        Только зря его не тронь!</a:t>
            </a:r>
            <a:endParaRPr lang="ru-RU" sz="6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6000" b="1" i="1" dirty="0" smtClean="0">
                <a:latin typeface="Calibri" pitchFamily="34" charset="0"/>
              </a:rPr>
              <a:t>                                                        Но когда мы небрежны с огнем</a:t>
            </a:r>
            <a:endParaRPr lang="ru-RU" sz="6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6000" b="1" i="1" dirty="0" smtClean="0">
                <a:latin typeface="Calibri" pitchFamily="34" charset="0"/>
              </a:rPr>
              <a:t>                                                        Он сразу становится нашим врагом!»</a:t>
            </a:r>
            <a:endParaRPr lang="ru-RU" sz="6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3600" b="1" i="1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" name="Рисунок 3" descr="http://aaa.lg.ua/upload/normal/lugansk-znaki_pozharnoy_bezopasnosti_337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3"/>
            <a:ext cx="7992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Известно, что в дошкольном возрасте возникают благоприятные условия для воспитания у ребенка чувства опасности перед огнем и овладения знаниями, помогающими сориентироваться в сложной ситуации пожара. Как подтверждает статистика многие происшествия, связанные с поведением ребенка во время пожара показывает, что малышей отличает пассивно – оборонительная реакция: от страха ребенок прячется в разные места, вместо того, чтобы покинуть горящее помещение или позвать на помощь. На практике мы видим, что все мероприятия в дошкольных учреждениях по изучению правил пожарной безопасности направленны на изучение детьми основ безопасного поведения. В редких случаях  можно столкнуться  с методическим материалом, который позволяет узнать малышам о различных сигналах тревоги и средствах пожарной сигнализации. Не зная как воспринимать данные сигналы, как на них реагировать, у ребенка может возникнуть чувство панического страха. Мы считаем, что педагоги дошкольного учреждения совместно с родителями могут помочь дошкольнику овладеть не только теоретическими знаниями, но и практическими умениями ориентировки в пожароопасных ситуациях при оповещении данных различными сигналами тревоги.</a:t>
            </a:r>
            <a:r>
              <a:rPr lang="ru-RU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Цель.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ru-RU" b="1" dirty="0" smtClean="0"/>
              <a:t>   </a:t>
            </a:r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  </a:t>
            </a:r>
          </a:p>
          <a:p>
            <a:pPr lvl="0">
              <a:buNone/>
            </a:pP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>
              <a:buNone/>
            </a:pP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>
              <a:buNone/>
            </a:pP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 Расширить представление детей старшего дошкольного возраста о различных сигналах тревоги, формируя правила поведения в различных пожароопасных ситуациях.  </a:t>
            </a:r>
            <a:endParaRPr lang="ru-RU" sz="9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22" name="Picture 2" descr="http://os-info.ru/files/d0b1d0b5d0b7d18bd0bcd18fd0bdd0bdd18bd0b9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533" y="620688"/>
            <a:ext cx="3888432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1.Используя различный материал соответствующий возрастным особенностям детей обогатить знания дошкольников о сигналах тревоги.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2.Учить различать сигнал оповещения от других сигналов и звуков.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Формировать практические умения детей ориентироваться в различных  чрезвычайных ситуациях.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4.Подобрать дидактический и практический материал для изучения детьми разнообразных сигналов оповещения и отработки практических умений в различных пожароопасных ситуациях.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5.Вовлечь родителей в активную деятельность по профилактике пожароопасных ситуаций со своими детьми.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У детей и родителей: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Осознанное выполнение правил противопожарной безопасности.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Изменение отношения к данной проблеме.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Регулярная профилактическая работа со своим ребенком по    соблюдению правил пожарной безопасности.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Обогащение знаний детей группы о различных сигналах оповещения, уметь их различать и, осознанно реагировать на них.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Освоение детьми практических умений ориентироваться в различных пожароопасных ситуациях при использовании сигналов оповещения.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ЭТАПЫ РЕАЛИЗАЦИИ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i="1" u="sng" dirty="0" smtClean="0"/>
              <a:t>ДИАГНОСТИЧЕСКИЙ</a:t>
            </a:r>
          </a:p>
          <a:p>
            <a:pPr>
              <a:buNone/>
            </a:pPr>
            <a:r>
              <a:rPr lang="ru-RU" b="1" i="1" dirty="0" smtClean="0"/>
              <a:t>                </a:t>
            </a:r>
            <a:r>
              <a:rPr lang="ru-RU" b="1" i="1" u="sng" dirty="0" smtClean="0"/>
              <a:t>ТЕОРЕТИЧЕСКИЙ  </a:t>
            </a:r>
          </a:p>
          <a:p>
            <a:pPr>
              <a:buNone/>
            </a:pPr>
            <a:r>
              <a:rPr lang="ru-RU" b="1" i="1" dirty="0" smtClean="0"/>
              <a:t>                     </a:t>
            </a:r>
            <a:r>
              <a:rPr lang="ru-RU" b="1" i="1" u="sng" dirty="0" smtClean="0"/>
              <a:t>ОРГАНИЗАЦИОННЫЙ </a:t>
            </a:r>
          </a:p>
          <a:p>
            <a:pPr>
              <a:buNone/>
            </a:pPr>
            <a:r>
              <a:rPr lang="ru-RU" b="1" i="1" dirty="0" smtClean="0"/>
              <a:t>                              </a:t>
            </a:r>
            <a:r>
              <a:rPr lang="ru-RU" b="1" i="1" u="sng" dirty="0" smtClean="0"/>
              <a:t>ПРАКТИЧЕСКИЙ</a:t>
            </a:r>
          </a:p>
          <a:p>
            <a:pPr>
              <a:buNone/>
            </a:pPr>
            <a:r>
              <a:rPr lang="ru-RU" b="1" i="1" dirty="0" smtClean="0"/>
              <a:t>                                     </a:t>
            </a:r>
            <a:r>
              <a:rPr lang="ru-RU" b="1" i="1" u="sng" dirty="0" smtClean="0"/>
              <a:t>АНАЛИТИЧЕСКИЙ </a:t>
            </a:r>
            <a:endParaRPr lang="ru-RU" b="1" i="1" dirty="0"/>
          </a:p>
        </p:txBody>
      </p:sp>
      <p:pic>
        <p:nvPicPr>
          <p:cNvPr id="26626" name="Picture 2" descr="http://antikvariat-murom.ru/uploads/image/%D0%9A%D0%BE%D0%BB%D0%BE%D0%BA%D0%BE%D0%BB%D1%8C%D1%87%D0%B8%D0%BA%20%D0%94%D0%B0%D1%80%20%D0%92%D0%B0%D0%BB%D0%B4%D0%B0%D1%8F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808312" cy="3079948"/>
          </a:xfrm>
          <a:prstGeom prst="rect">
            <a:avLst/>
          </a:prstGeom>
          <a:noFill/>
        </p:spPr>
      </p:pic>
      <p:pic>
        <p:nvPicPr>
          <p:cNvPr id="7" name="Рисунок 6" descr="http://1f.ru/uploads/services/c46af9ddd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96752"/>
            <a:ext cx="17829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Диагностический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Проводимые мероприятия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 детьми: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Наблюдение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Беседа              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Тестирование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 родителями: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Анкетирование по теме « Не играй с огнем»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Соцопросы.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5601" name="Picture 1" descr="E:\пожарка\SDC13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1124744"/>
            <a:ext cx="213970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</TotalTime>
  <Words>797</Words>
  <Application>Microsoft Office PowerPoint</Application>
  <PresentationFormat>Экран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             Тематический проект        «Слышу я сигнала  зов                            -  К ситуации готов!   » </vt:lpstr>
      <vt:lpstr>Проект подготовили </vt:lpstr>
      <vt:lpstr>Слайд 3</vt:lpstr>
      <vt:lpstr> Актуальность</vt:lpstr>
      <vt:lpstr>          Цель.</vt:lpstr>
      <vt:lpstr>           Задачи. </vt:lpstr>
      <vt:lpstr>Ожидаемые результаты </vt:lpstr>
      <vt:lpstr>ЭТАПЫ РЕАЛИЗАЦИИ ПРОЕКТА</vt:lpstr>
      <vt:lpstr>Диагностический этап </vt:lpstr>
      <vt:lpstr>  Теоретический этап </vt:lpstr>
      <vt:lpstr>Организационный этап.                                   </vt:lpstr>
      <vt:lpstr>Организационный этап</vt:lpstr>
      <vt:lpstr>   Практический этап </vt:lpstr>
      <vt:lpstr>Практический этап</vt:lpstr>
      <vt:lpstr>Аналитический этап </vt:lpstr>
      <vt:lpstr>    Методы изучения: Наблюдение, беседа, дидактические игры, создание проблемных ситуаций</vt:lpstr>
      <vt:lpstr>Уровень сформированности практических умений у детей ориентироваться в различных чрезвычайных ситуациях </vt:lpstr>
      <vt:lpstr> Уровень заинтересованности родителей  по профилактике пожароопасных ситуаций со своими детьми </vt:lpstr>
      <vt:lpstr>                            Выводы:</vt:lpstr>
      <vt:lpstr>Жизнеспособность пректа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                                                                                                                           Тематический проект  «В стране дорожных знаков                     К ситуации готов!   » </dc:title>
  <dc:creator>Елена</dc:creator>
  <cp:lastModifiedBy>Елена</cp:lastModifiedBy>
  <cp:revision>41</cp:revision>
  <dcterms:created xsi:type="dcterms:W3CDTF">2013-02-03T15:32:34Z</dcterms:created>
  <dcterms:modified xsi:type="dcterms:W3CDTF">2014-11-20T19:23:03Z</dcterms:modified>
</cp:coreProperties>
</file>