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700" r:id="rId5"/>
    <p:sldMasterId id="2147483712" r:id="rId6"/>
    <p:sldMasterId id="2147483724" r:id="rId7"/>
    <p:sldMasterId id="2147483736" r:id="rId8"/>
    <p:sldMasterId id="2147483760" r:id="rId9"/>
    <p:sldMasterId id="2147483772" r:id="rId10"/>
  </p:sldMasterIdLst>
  <p:notesMasterIdLst>
    <p:notesMasterId r:id="rId28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71" r:id="rId18"/>
    <p:sldId id="273" r:id="rId19"/>
    <p:sldId id="264" r:id="rId20"/>
    <p:sldId id="266" r:id="rId21"/>
    <p:sldId id="267" r:id="rId22"/>
    <p:sldId id="274" r:id="rId23"/>
    <p:sldId id="275" r:id="rId24"/>
    <p:sldId id="272" r:id="rId25"/>
    <p:sldId id="268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44E94-5FBD-4C25-8988-84E44F0B0DC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2BB28-1090-49E6-9654-C7B77CCF3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3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FAD9-2907-481C-9ADB-CA20E94B0D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7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477E4-3993-4BB6-94F9-73512BC2DA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219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E169F-FBE3-4A03-84EB-7E1D887BE4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238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8D04-31AC-4FA7-82A9-B9403B3C71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496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1820-1438-43B4-9B67-0B1ECFE14D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510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84B2-FE3C-49DD-9145-46096873B9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13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7B49-79E4-4A99-A049-ACA3D094D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264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D63F-D86D-4ED7-85B9-C4DF1CA67F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154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0244-5535-42BF-88CA-7851CE005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537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0B7C-D6D7-4CFF-9A82-0B29E53319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6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AE7E-5FF8-4505-9C42-B6906EF3D4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0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FC88-BF18-49FD-8F74-8D30446F10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568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477E4-3993-4BB6-94F9-73512BC2DA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227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E169F-FBE3-4A03-84EB-7E1D887BE4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03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8D04-31AC-4FA7-82A9-B9403B3C71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407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1820-1438-43B4-9B67-0B1ECFE14D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0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819B-B536-4C1B-B43C-C594618246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26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7F569-8F25-4A6D-AE92-8A425A5FD0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4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B5DBE-3DBE-4319-A5F8-8A2280996C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82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95126-171B-4B69-A575-235926F6E8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81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5229-6CE2-4B7A-82EA-73798BF239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1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842BA-9BF2-482C-BCA7-4048028CAE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56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21C80-B605-42F7-BB95-03DF09910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74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8D89B-8912-4D15-909B-8E136BFBDE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8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2A55A-D376-40B1-9FBA-0E5A3D7DF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39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6936-FEFA-4B33-A2D2-7B2818B6AC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23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99EB-E957-4E3E-A1E6-CD5F1EC2E7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5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F76CF-8829-4282-BEEE-E951FED0D7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00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48545-FCD2-4422-8CA4-CAEE93D3A5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74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84B2-FE3C-49DD-9145-46096873B9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98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7B49-79E4-4A99-A049-ACA3D094D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65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D63F-D86D-4ED7-85B9-C4DF1CA67F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50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0244-5535-42BF-88CA-7851CE005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09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0B7C-D6D7-4CFF-9A82-0B29E53319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7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AE7E-5FF8-4505-9C42-B6906EF3D4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23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FC88-BF18-49FD-8F74-8D30446F10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10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477E4-3993-4BB6-94F9-73512BC2DA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2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E169F-FBE3-4A03-84EB-7E1D887BE4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48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8D04-31AC-4FA7-82A9-B9403B3C71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70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1820-1438-43B4-9B67-0B1ECFE14D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85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85800" y="0"/>
            <a:ext cx="8001000" cy="7950200"/>
            <a:chOff x="685798" y="0"/>
            <a:chExt cx="8001004" cy="7950200"/>
          </a:xfrm>
        </p:grpSpPr>
        <p:sp>
          <p:nvSpPr>
            <p:cNvPr id="5" name="Pie 7"/>
            <p:cNvSpPr/>
            <p:nvPr/>
          </p:nvSpPr>
          <p:spPr>
            <a:xfrm flipH="1" flipV="1">
              <a:off x="1257298" y="5778500"/>
              <a:ext cx="2171701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685798" y="0"/>
              <a:ext cx="8001004" cy="6856413"/>
              <a:chOff x="685798" y="0"/>
              <a:chExt cx="8001004" cy="6856413"/>
            </a:xfrm>
          </p:grpSpPr>
          <p:sp>
            <p:nvSpPr>
              <p:cNvPr id="7" name="Freeform 9"/>
              <p:cNvSpPr/>
              <p:nvPr/>
            </p:nvSpPr>
            <p:spPr>
              <a:xfrm>
                <a:off x="685798" y="588010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2590799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38198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Oval 12"/>
              <p:cNvSpPr/>
              <p:nvPr/>
            </p:nvSpPr>
            <p:spPr>
              <a:xfrm>
                <a:off x="2362199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Oval 13"/>
              <p:cNvSpPr/>
              <p:nvPr/>
            </p:nvSpPr>
            <p:spPr>
              <a:xfrm>
                <a:off x="1676398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Oval 14"/>
              <p:cNvSpPr/>
              <p:nvPr/>
            </p:nvSpPr>
            <p:spPr>
              <a:xfrm>
                <a:off x="1981199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Oval 15"/>
              <p:cNvSpPr/>
              <p:nvPr/>
            </p:nvSpPr>
            <p:spPr>
              <a:xfrm>
                <a:off x="1943099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6"/>
              <p:cNvSpPr/>
              <p:nvPr/>
            </p:nvSpPr>
            <p:spPr>
              <a:xfrm>
                <a:off x="2362199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Oval 17"/>
              <p:cNvSpPr/>
              <p:nvPr/>
            </p:nvSpPr>
            <p:spPr>
              <a:xfrm>
                <a:off x="3009899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8"/>
              <p:cNvSpPr/>
              <p:nvPr/>
            </p:nvSpPr>
            <p:spPr>
              <a:xfrm>
                <a:off x="2971799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9"/>
              <p:cNvSpPr/>
              <p:nvPr/>
            </p:nvSpPr>
            <p:spPr>
              <a:xfrm>
                <a:off x="3314699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Oval 20"/>
              <p:cNvSpPr/>
              <p:nvPr/>
            </p:nvSpPr>
            <p:spPr>
              <a:xfrm>
                <a:off x="3619499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21"/>
              <p:cNvSpPr/>
              <p:nvPr/>
            </p:nvSpPr>
            <p:spPr>
              <a:xfrm>
                <a:off x="13842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Oval 22"/>
              <p:cNvSpPr/>
              <p:nvPr/>
            </p:nvSpPr>
            <p:spPr>
              <a:xfrm>
                <a:off x="3505199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Oval 23"/>
              <p:cNvSpPr/>
              <p:nvPr/>
            </p:nvSpPr>
            <p:spPr>
              <a:xfrm>
                <a:off x="1295398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4"/>
              <p:cNvSpPr/>
              <p:nvPr/>
            </p:nvSpPr>
            <p:spPr>
              <a:xfrm>
                <a:off x="1447798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25"/>
              <p:cNvSpPr/>
              <p:nvPr/>
            </p:nvSpPr>
            <p:spPr>
              <a:xfrm>
                <a:off x="16001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6"/>
              <p:cNvSpPr/>
              <p:nvPr/>
            </p:nvSpPr>
            <p:spPr>
              <a:xfrm>
                <a:off x="3352799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>
              <a:xfrm flipV="1">
                <a:off x="5486400" y="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28"/>
              <p:cNvSpPr/>
              <p:nvPr/>
            </p:nvSpPr>
            <p:spPr>
              <a:xfrm flipV="1">
                <a:off x="7391401" y="760413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9"/>
              <p:cNvSpPr/>
              <p:nvPr/>
            </p:nvSpPr>
            <p:spPr>
              <a:xfrm flipV="1">
                <a:off x="5638800" y="6080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Oval 30"/>
              <p:cNvSpPr/>
              <p:nvPr/>
            </p:nvSpPr>
            <p:spPr>
              <a:xfrm flipV="1">
                <a:off x="7162801" y="1508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31"/>
              <p:cNvSpPr/>
              <p:nvPr/>
            </p:nvSpPr>
            <p:spPr>
              <a:xfrm flipV="1">
                <a:off x="6477001" y="7731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32"/>
              <p:cNvSpPr/>
              <p:nvPr/>
            </p:nvSpPr>
            <p:spPr>
              <a:xfrm flipV="1">
                <a:off x="6781801" y="11668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33"/>
              <p:cNvSpPr/>
              <p:nvPr/>
            </p:nvSpPr>
            <p:spPr>
              <a:xfrm flipV="1">
                <a:off x="6743701" y="8620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34"/>
              <p:cNvSpPr/>
              <p:nvPr/>
            </p:nvSpPr>
            <p:spPr>
              <a:xfrm flipV="1">
                <a:off x="7162801" y="10652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35"/>
              <p:cNvSpPr/>
              <p:nvPr/>
            </p:nvSpPr>
            <p:spPr>
              <a:xfrm flipV="1">
                <a:off x="7810502" y="20812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36"/>
              <p:cNvSpPr/>
              <p:nvPr/>
            </p:nvSpPr>
            <p:spPr>
              <a:xfrm flipV="1">
                <a:off x="7772402" y="17764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37"/>
              <p:cNvSpPr/>
              <p:nvPr/>
            </p:nvSpPr>
            <p:spPr>
              <a:xfrm flipV="1">
                <a:off x="8115302" y="1928813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38"/>
              <p:cNvSpPr/>
              <p:nvPr/>
            </p:nvSpPr>
            <p:spPr>
              <a:xfrm flipV="1">
                <a:off x="8420102" y="16240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39"/>
              <p:cNvSpPr/>
              <p:nvPr/>
            </p:nvSpPr>
            <p:spPr>
              <a:xfrm flipV="1">
                <a:off x="61849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40"/>
              <p:cNvSpPr/>
              <p:nvPr/>
            </p:nvSpPr>
            <p:spPr>
              <a:xfrm flipV="1">
                <a:off x="8305802" y="13954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Oval 41"/>
              <p:cNvSpPr/>
              <p:nvPr/>
            </p:nvSpPr>
            <p:spPr>
              <a:xfrm flipV="1">
                <a:off x="6096001" y="10652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42"/>
              <p:cNvSpPr/>
              <p:nvPr/>
            </p:nvSpPr>
            <p:spPr>
              <a:xfrm flipV="1">
                <a:off x="6248401" y="12176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43"/>
              <p:cNvSpPr/>
              <p:nvPr/>
            </p:nvSpPr>
            <p:spPr>
              <a:xfrm flipV="1">
                <a:off x="64008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44"/>
              <p:cNvSpPr/>
              <p:nvPr/>
            </p:nvSpPr>
            <p:spPr>
              <a:xfrm flipV="1">
                <a:off x="8153402" y="379413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3" name="Oval 45"/>
          <p:cNvSpPr/>
          <p:nvPr/>
        </p:nvSpPr>
        <p:spPr>
          <a:xfrm>
            <a:off x="86360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4" name="Oval 46"/>
          <p:cNvSpPr/>
          <p:nvPr/>
        </p:nvSpPr>
        <p:spPr>
          <a:xfrm>
            <a:off x="8788400" y="658971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5" name="Oval 47"/>
          <p:cNvSpPr/>
          <p:nvPr/>
        </p:nvSpPr>
        <p:spPr>
          <a:xfrm>
            <a:off x="89408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450"/>
            <a:ext cx="2133600" cy="2603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3B91509-7B28-47A1-ACE9-1E124E6F68E1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2850"/>
            <a:ext cx="609600" cy="2603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6F44B3F-EEE6-45FB-B46F-71917D516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34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8F05F-9848-4011-94A7-C34D9A8B1C80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E616-0239-4731-9030-3247893CD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0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92638" y="2133600"/>
            <a:ext cx="3865562" cy="4171950"/>
            <a:chOff x="0" y="0"/>
            <a:chExt cx="1600200" cy="1727200"/>
          </a:xfrm>
        </p:grpSpPr>
        <p:sp>
          <p:nvSpPr>
            <p:cNvPr id="5" name="Oval 7"/>
            <p:cNvSpPr/>
            <p:nvPr/>
          </p:nvSpPr>
          <p:spPr>
            <a:xfrm>
              <a:off x="686082" y="152477"/>
              <a:ext cx="914118" cy="91420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" name="Oval 8"/>
            <p:cNvSpPr/>
            <p:nvPr/>
          </p:nvSpPr>
          <p:spPr>
            <a:xfrm>
              <a:off x="381157" y="1206674"/>
              <a:ext cx="456730" cy="4567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" name="Oval 9"/>
            <p:cNvSpPr/>
            <p:nvPr/>
          </p:nvSpPr>
          <p:spPr>
            <a:xfrm>
              <a:off x="686082" y="914207"/>
              <a:ext cx="355527" cy="3555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" name="Oval 10"/>
            <p:cNvSpPr/>
            <p:nvPr/>
          </p:nvSpPr>
          <p:spPr>
            <a:xfrm>
              <a:off x="647966" y="1142923"/>
              <a:ext cx="431758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11"/>
            <p:cNvSpPr/>
            <p:nvPr/>
          </p:nvSpPr>
          <p:spPr>
            <a:xfrm>
              <a:off x="457388" y="0"/>
              <a:ext cx="761656" cy="76173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15"/>
            <p:cNvSpPr/>
            <p:nvPr/>
          </p:nvSpPr>
          <p:spPr>
            <a:xfrm>
              <a:off x="1028465" y="1524116"/>
              <a:ext cx="203722" cy="2030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6"/>
            <p:cNvSpPr/>
            <p:nvPr/>
          </p:nvSpPr>
          <p:spPr>
            <a:xfrm>
              <a:off x="88717" y="1066684"/>
              <a:ext cx="127490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8"/>
            <p:cNvSpPr/>
            <p:nvPr/>
          </p:nvSpPr>
          <p:spPr>
            <a:xfrm>
              <a:off x="0" y="1244793"/>
              <a:ext cx="126833" cy="12684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9"/>
            <p:cNvSpPr/>
            <p:nvPr/>
          </p:nvSpPr>
          <p:spPr>
            <a:xfrm>
              <a:off x="152463" y="1092316"/>
              <a:ext cx="126833" cy="126846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20"/>
            <p:cNvSpPr/>
            <p:nvPr/>
          </p:nvSpPr>
          <p:spPr>
            <a:xfrm>
              <a:off x="304925" y="1066684"/>
              <a:ext cx="126833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609600" y="990600"/>
            <a:ext cx="1179513" cy="1357313"/>
            <a:chOff x="266700" y="914400"/>
            <a:chExt cx="1179761" cy="1356814"/>
          </a:xfrm>
        </p:grpSpPr>
        <p:sp>
          <p:nvSpPr>
            <p:cNvPr id="16" name="Oval 22"/>
            <p:cNvSpPr/>
            <p:nvPr/>
          </p:nvSpPr>
          <p:spPr>
            <a:xfrm>
              <a:off x="555686" y="1380953"/>
              <a:ext cx="890775" cy="8902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25"/>
            <p:cNvSpPr/>
            <p:nvPr/>
          </p:nvSpPr>
          <p:spPr>
            <a:xfrm flipV="1">
              <a:off x="304808" y="1219088"/>
              <a:ext cx="355675" cy="35546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26"/>
            <p:cNvSpPr/>
            <p:nvPr/>
          </p:nvSpPr>
          <p:spPr>
            <a:xfrm flipV="1">
              <a:off x="266700" y="914400"/>
              <a:ext cx="431891" cy="43164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27"/>
            <p:cNvSpPr/>
            <p:nvPr/>
          </p:nvSpPr>
          <p:spPr>
            <a:xfrm flipV="1">
              <a:off x="609672" y="1066744"/>
              <a:ext cx="203243" cy="2031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Ctr="0"/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FCF7-338A-4B23-A945-7AF71160E870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86B6-AF4F-43E8-AEF8-649F36EEB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53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4086-7565-4C88-ABAE-9F8911F762AD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C1D3A-D3C0-4153-8089-9DDCB4D0D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57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26DC0-6C00-4B55-AD3B-420C9CB4929E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2560F-B473-46A2-9DAE-C7BBD2CCF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89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A0879-4370-41E1-AB45-5C050C697DA3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B964-4F41-4FD5-8CBE-9381ACBF1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93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4C568-F4E8-4929-80A7-29E1723FC98A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3C837-4FF7-4636-A4F8-D5542611C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65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695825" y="2133600"/>
            <a:ext cx="4448175" cy="4019550"/>
            <a:chOff x="4695702" y="2133600"/>
            <a:chExt cx="4448298" cy="4018808"/>
          </a:xfrm>
        </p:grpSpPr>
        <p:sp>
          <p:nvSpPr>
            <p:cNvPr id="6" name="Oval 9"/>
            <p:cNvSpPr/>
            <p:nvPr/>
          </p:nvSpPr>
          <p:spPr>
            <a:xfrm>
              <a:off x="4695702" y="5047712"/>
              <a:ext cx="1104931" cy="110469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" name="Oval 10"/>
            <p:cNvSpPr/>
            <p:nvPr/>
          </p:nvSpPr>
          <p:spPr>
            <a:xfrm>
              <a:off x="7065906" y="4571550"/>
              <a:ext cx="858861" cy="8586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" name="Oval 11"/>
            <p:cNvSpPr/>
            <p:nvPr/>
          </p:nvSpPr>
          <p:spPr>
            <a:xfrm>
              <a:off x="5340245" y="4895340"/>
              <a:ext cx="1043017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12"/>
            <p:cNvSpPr/>
            <p:nvPr/>
          </p:nvSpPr>
          <p:spPr>
            <a:xfrm>
              <a:off x="6694420" y="3047831"/>
              <a:ext cx="1839963" cy="184116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13"/>
            <p:cNvSpPr/>
            <p:nvPr/>
          </p:nvSpPr>
          <p:spPr>
            <a:xfrm>
              <a:off x="7916829" y="2133600"/>
              <a:ext cx="858861" cy="8586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4"/>
            <p:cNvSpPr/>
            <p:nvPr/>
          </p:nvSpPr>
          <p:spPr>
            <a:xfrm>
              <a:off x="7824752" y="2685948"/>
              <a:ext cx="1043016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5"/>
            <p:cNvSpPr/>
            <p:nvPr/>
          </p:nvSpPr>
          <p:spPr>
            <a:xfrm>
              <a:off x="8653449" y="2870064"/>
              <a:ext cx="490551" cy="4904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7"/>
            <p:cNvSpPr/>
            <p:nvPr/>
          </p:nvSpPr>
          <p:spPr>
            <a:xfrm>
              <a:off x="6551541" y="5120723"/>
              <a:ext cx="307984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9"/>
            <p:cNvSpPr/>
            <p:nvPr/>
          </p:nvSpPr>
          <p:spPr>
            <a:xfrm>
              <a:off x="6781735" y="5561967"/>
              <a:ext cx="306396" cy="30791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20"/>
            <p:cNvSpPr/>
            <p:nvPr/>
          </p:nvSpPr>
          <p:spPr>
            <a:xfrm>
              <a:off x="6705533" y="5181037"/>
              <a:ext cx="306396" cy="30791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21"/>
            <p:cNvSpPr/>
            <p:nvPr/>
          </p:nvSpPr>
          <p:spPr>
            <a:xfrm>
              <a:off x="7073843" y="5120723"/>
              <a:ext cx="306396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7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" name="Oval 25"/>
          <p:cNvSpPr/>
          <p:nvPr/>
        </p:nvSpPr>
        <p:spPr>
          <a:xfrm>
            <a:off x="3319463" y="5148263"/>
            <a:ext cx="185737" cy="18573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" name="Oval 23"/>
          <p:cNvSpPr/>
          <p:nvPr/>
        </p:nvSpPr>
        <p:spPr>
          <a:xfrm>
            <a:off x="3225800" y="5103813"/>
            <a:ext cx="185738" cy="18573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lIns="0" rIns="0"/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D6CC-5B83-404D-9559-3EBCF2E76F39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B20B-7AC0-49F3-914F-03D93D79B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13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6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8A43-AE18-4C9B-B1A0-38E4C8C71A08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BF26-1195-431D-9C79-766E860F6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31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7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90D3-8368-488E-999C-F35021540DF4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FF9B-60E4-46FD-911B-8A57E8918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2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A3221-2A85-4869-8D0F-E00613F2929A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7174-5B2A-42B9-B8BC-788C66F44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45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CEC1-9EDC-42A9-968E-004CF19E5AEA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197F-69EC-474E-B1B2-E8133126B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7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3469-5FBC-4808-9068-0C817293D5D4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D3CC8-A7CE-4D22-8F11-8DE5CEC16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46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0A22E">
                    <a:shade val="75000"/>
                  </a:srgbClr>
                </a:solidFill>
              </a:rPr>
              <a:t>Слайд 3.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4B777-D177-40A4-9894-AAFAED61483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5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0A22E">
                    <a:shade val="75000"/>
                  </a:srgbClr>
                </a:solidFill>
              </a:rPr>
              <a:t>Слайд 3.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DB997-5DCE-46F6-8C4B-02B8BB9EF8F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95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0A22E">
                    <a:shade val="75000"/>
                  </a:srgbClr>
                </a:solidFill>
              </a:rPr>
              <a:t>Слайд 3.</a:t>
            </a: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EA5A1-C4C9-45A1-A0FD-0FFBD589DCE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07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0A22E">
                    <a:shade val="75000"/>
                  </a:srgbClr>
                </a:solidFill>
              </a:rPr>
              <a:t>Слайд 3.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B921-B598-49D2-B497-43993659252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83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0A22E">
                    <a:shade val="75000"/>
                  </a:srgbClr>
                </a:solidFill>
              </a:rPr>
              <a:t>Слайд 3.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7190F-3C51-45A3-BBC5-8C7352D937C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210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0A22E">
                    <a:shade val="75000"/>
                  </a:srgbClr>
                </a:solidFill>
              </a:rPr>
              <a:t>Слайд 3.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A2A2-B4D2-4791-95D2-30DB9DE0F25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49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0A22E">
                    <a:shade val="75000"/>
                  </a:srgbClr>
                </a:solidFill>
              </a:rPr>
              <a:t>Слайд 3.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52A4-0265-47AE-9A79-B88D95304E9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7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0A22E">
                    <a:shade val="75000"/>
                  </a:srgbClr>
                </a:solidFill>
              </a:rPr>
              <a:t>Слайд 3.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0B2-6A92-4A75-8AC5-42FABC5AB01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24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0A22E">
                    <a:shade val="75000"/>
                  </a:srgbClr>
                </a:solidFill>
              </a:rPr>
              <a:t>Слайд 3.</a:t>
            </a: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368D4-4109-4DE7-8E62-79664BAA56D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46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0A22E">
                    <a:shade val="75000"/>
                  </a:srgbClr>
                </a:solidFill>
              </a:rPr>
              <a:t>Слайд 3.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7C0D-7BBE-4C7B-9EA9-91B7D01669B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5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0A22E">
                    <a:shade val="75000"/>
                  </a:srgbClr>
                </a:solidFill>
              </a:rPr>
              <a:t>Слайд 3.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A9D2-4499-4F5D-8A57-3AFB664E371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7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84B2-FE3C-49DD-9145-46096873B9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493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7B49-79E4-4A99-A049-ACA3D094D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100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D63F-D86D-4ED7-85B9-C4DF1CA67F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735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0244-5535-42BF-88CA-7851CE005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220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0B7C-D6D7-4CFF-9A82-0B29E53319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10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AE7E-5FF8-4505-9C42-B6906EF3D4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44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FC88-BF18-49FD-8F74-8D30446F10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307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477E4-3993-4BB6-94F9-73512BC2DA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223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E169F-FBE3-4A03-84EB-7E1D887BE4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574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8D04-31AC-4FA7-82A9-B9403B3C71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1820-1438-43B4-9B67-0B1ECFE14D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48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84B2-FE3C-49DD-9145-46096873B9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523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7B49-79E4-4A99-A049-ACA3D094D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931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D63F-D86D-4ED7-85B9-C4DF1CA67F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17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0244-5535-42BF-88CA-7851CE005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110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0B7C-D6D7-4CFF-9A82-0B29E53319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188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AE7E-5FF8-4505-9C42-B6906EF3D4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489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FC88-BF18-49FD-8F74-8D30446F10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154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477E4-3993-4BB6-94F9-73512BC2DA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547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E169F-FBE3-4A03-84EB-7E1D887BE4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6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8D04-31AC-4FA7-82A9-B9403B3C71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474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1820-1438-43B4-9B67-0B1ECFE14D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647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84B2-FE3C-49DD-9145-46096873B9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90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7B49-79E4-4A99-A049-ACA3D094D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140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D63F-D86D-4ED7-85B9-C4DF1CA67F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035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0244-5535-42BF-88CA-7851CE005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797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0B7C-D6D7-4CFF-9A82-0B29E53319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012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AE7E-5FF8-4505-9C42-B6906EF3D4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52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FC88-BF18-49FD-8F74-8D30446F10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500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477E4-3993-4BB6-94F9-73512BC2DA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8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E169F-FBE3-4A03-84EB-7E1D887BE4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165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8D04-31AC-4FA7-82A9-B9403B3C71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564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1820-1438-43B4-9B67-0B1ECFE14D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590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84B2-FE3C-49DD-9145-46096873B9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407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7B49-79E4-4A99-A049-ACA3D094D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373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D63F-D86D-4ED7-85B9-C4DF1CA67F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407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0244-5535-42BF-88CA-7851CE005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82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0B7C-D6D7-4CFF-9A82-0B29E53319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889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AE7E-5FF8-4505-9C42-B6906EF3D4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349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FC88-BF18-49FD-8F74-8D30446F10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4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EF3EB-0205-49BC-930A-4C2002F619D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5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B1223B-5198-48ED-9D4D-F2BD7778DA5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EF3EB-0205-49BC-930A-4C2002F619D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7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825"/>
            <a:ext cx="6629400" cy="422433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FFFFF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DFF52A14-C7C5-4D68-A831-F3B9FE9AD28C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450"/>
            <a:ext cx="2895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FFFFF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FFFFF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08225E84-B20F-461A-AB52-42850B38A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 rot="6197586" flipV="1">
            <a:off x="7932738" y="5568950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 rot="6197586" flipV="1">
            <a:off x="8634413" y="4733925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3100" y="495300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 rot="6197586" flipV="1">
            <a:off x="8513763" y="4976813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rot="6197586" flipV="1">
            <a:off x="7856538" y="529590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200025" y="5915025"/>
            <a:ext cx="215900" cy="2159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 rot="6197586" flipV="1">
            <a:off x="7388225" y="5767388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 rot="6197586" flipV="1">
            <a:off x="7412038" y="60960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9050" y="6462713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 rot="6197586" flipV="1">
            <a:off x="8607425" y="438467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 rot="6197586" flipV="1">
            <a:off x="7888288" y="6403975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 rot="6197586" flipV="1">
            <a:off x="8801100" y="4338638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6950" y="445135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8213" y="459422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rot="6197586" flipV="1">
            <a:off x="242888" y="624205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 rot="6197586" flipV="1">
            <a:off x="436563" y="61960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4000" y="6308725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675" y="6451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35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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rtl="0" eaLnBrk="0" fontAlgn="base" hangingPunct="0"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rtl="0" eaLnBrk="0" fontAlgn="base" hangingPunct="0">
        <a:spcBef>
          <a:spcPts val="1000"/>
        </a:spcBef>
        <a:spcAft>
          <a:spcPct val="0"/>
        </a:spcAft>
        <a:buFont typeface="Wingdings" pitchFamily="2" charset="2"/>
        <a:buChar char=""/>
        <a:defRPr sz="24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rtl="0" eaLnBrk="0" fontAlgn="base" hangingPunct="0"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1000"/>
        </a:spcBef>
        <a:spcAft>
          <a:spcPct val="0"/>
        </a:spcAft>
        <a:buFont typeface="Wingdings" pitchFamily="2" charset="2"/>
        <a:buChar char="l"/>
        <a:defRPr sz="20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0A22E">
                    <a:shade val="75000"/>
                  </a:srgbClr>
                </a:solidFill>
              </a:rPr>
              <a:t>Слайд 3.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01EA1-BC7D-4EEE-9D52-C0D693642991}" type="slidenum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EF3EB-0205-49BC-930A-4C2002F619D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6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EF3EB-0205-49BC-930A-4C2002F619D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EF3EB-0205-49BC-930A-4C2002F619D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EF3EB-0205-49BC-930A-4C2002F619D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7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f4b6b948-860d-4759-acba-6912e8452681/%5bM56_5-06%5d_%5bMP+MA_03%5d.swf" TargetMode="External"/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2461906"/>
            <a:ext cx="24288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Рисунок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10" y="2237822"/>
            <a:ext cx="27257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915816" y="4338638"/>
            <a:ext cx="32400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9999"/>
                </a:solidFill>
                <a:latin typeface="Arial Black" pitchFamily="34" charset="0"/>
              </a:rPr>
              <a:t>5 класс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335713" cy="266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 smtClean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791" y="333375"/>
            <a:ext cx="792087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Сложение и вычитание </a:t>
            </a:r>
          </a:p>
          <a:p>
            <a:pPr algn="ctr"/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десятичных дробей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8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71906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Объяснение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нового материала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636912"/>
            <a:ext cx="29622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8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ru-RU" sz="3200" u="sng" dirty="0" smtClean="0">
                <a:solidFill>
                  <a:srgbClr val="943442"/>
                </a:solidFill>
                <a:latin typeface="Verdana" pitchFamily="34" charset="0"/>
              </a:rPr>
              <a:t>Выполните сложение</a:t>
            </a:r>
            <a:r>
              <a:rPr lang="ru-RU" sz="3200" dirty="0" smtClean="0">
                <a:solidFill>
                  <a:srgbClr val="943442"/>
                </a:solidFill>
                <a:latin typeface="Verdana" pitchFamily="34" charset="0"/>
              </a:rPr>
              <a:t> 8,4 + 0,685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88"/>
            <a:ext cx="8229600" cy="5572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1000125"/>
          <a:ext cx="8215312" cy="5429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56"/>
                <a:gridCol w="4107656"/>
              </a:tblGrid>
              <a:tr h="11938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Verdana" pitchFamily="34" charset="0"/>
                        </a:rPr>
                        <a:t>1. Уравняйте количество знаков после запятой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Verdana" pitchFamily="34" charset="0"/>
                      </a:endParaRPr>
                    </a:p>
                  </a:txBody>
                  <a:tcPr marL="91439" marR="9143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 8,400</a:t>
                      </a: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</a:rPr>
                        <a:t> + 0,685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</a:tr>
              <a:tr h="103836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Verdana" pitchFamily="34" charset="0"/>
                        </a:rPr>
                        <a:t>2. Запишите дроби друг под другом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Verdana" pitchFamily="34" charset="0"/>
                      </a:endParaRPr>
                    </a:p>
                  </a:txBody>
                  <a:tcPr marL="91439" marR="9143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     8,400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  +</a:t>
                      </a: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400" b="1" u="sng" baseline="0" dirty="0" smtClean="0">
                          <a:solidFill>
                            <a:srgbClr val="7030A0"/>
                          </a:solidFill>
                        </a:rPr>
                        <a:t>0,685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>
                    <a:solidFill>
                      <a:schemeClr val="accent1"/>
                    </a:solidFill>
                  </a:tcPr>
                </a:tc>
              </a:tr>
              <a:tr h="118871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Verdana" pitchFamily="34" charset="0"/>
                        </a:rPr>
                        <a:t>3. Выполните сложение, как сложение натуральных чисел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Verdana" pitchFamily="34" charset="0"/>
                      </a:endParaRPr>
                    </a:p>
                  </a:txBody>
                  <a:tcPr marL="91439" marR="9143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     8,400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  + </a:t>
                      </a:r>
                      <a:r>
                        <a:rPr lang="ru-RU" sz="2400" b="1" u="sng" dirty="0" smtClean="0">
                          <a:solidFill>
                            <a:srgbClr val="7030A0"/>
                          </a:solidFill>
                        </a:rPr>
                        <a:t>0,</a:t>
                      </a:r>
                      <a:r>
                        <a:rPr lang="ru-RU" sz="2400" b="1" u="sng" baseline="0" dirty="0" smtClean="0">
                          <a:solidFill>
                            <a:srgbClr val="7030A0"/>
                          </a:solidFill>
                        </a:rPr>
                        <a:t>685</a:t>
                      </a:r>
                      <a:endParaRPr lang="ru-RU" sz="2400" b="1" u="none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u-RU" sz="2400" b="1" u="none" baseline="0" dirty="0" smtClean="0">
                          <a:solidFill>
                            <a:srgbClr val="7030A0"/>
                          </a:solidFill>
                        </a:rPr>
                        <a:t>     9 085                 </a:t>
                      </a:r>
                      <a:endParaRPr lang="ru-RU" sz="2400" b="1" u="sng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>
                    <a:solidFill>
                      <a:schemeClr val="accent1"/>
                    </a:solidFill>
                  </a:tcPr>
                </a:tc>
              </a:tr>
              <a:tr h="118871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Verdana" pitchFamily="34" charset="0"/>
                        </a:rPr>
                        <a:t>4. Поставьте запятую в сумме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Verdana" pitchFamily="34" charset="0"/>
                        </a:rPr>
                        <a:t>Под запятой в слагаемых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Verdana" pitchFamily="34" charset="0"/>
                      </a:endParaRPr>
                    </a:p>
                  </a:txBody>
                  <a:tcPr marL="91439" marR="9143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     8,400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  + </a:t>
                      </a:r>
                      <a:r>
                        <a:rPr lang="ru-RU" sz="2400" b="1" u="sng" dirty="0" smtClean="0">
                          <a:solidFill>
                            <a:srgbClr val="7030A0"/>
                          </a:solidFill>
                        </a:rPr>
                        <a:t>0,</a:t>
                      </a:r>
                      <a:r>
                        <a:rPr lang="ru-RU" sz="2400" b="1" u="sng" baseline="0" dirty="0" smtClean="0">
                          <a:solidFill>
                            <a:srgbClr val="7030A0"/>
                          </a:solidFill>
                        </a:rPr>
                        <a:t>685</a:t>
                      </a:r>
                      <a:endParaRPr lang="ru-RU" sz="2400" b="1" u="none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u-RU" sz="2400" b="1" u="none" baseline="0" dirty="0" smtClean="0">
                          <a:solidFill>
                            <a:srgbClr val="7030A0"/>
                          </a:solidFill>
                        </a:rPr>
                        <a:t>     9,085 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>
                    <a:solidFill>
                      <a:schemeClr val="accent1"/>
                    </a:solidFill>
                  </a:tcPr>
                </a:tc>
              </a:tr>
              <a:tr h="81958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Verdana" pitchFamily="34" charset="0"/>
                        </a:rPr>
                        <a:t>5. Запишите ответ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Verdana" pitchFamily="34" charset="0"/>
                      </a:endParaRPr>
                    </a:p>
                  </a:txBody>
                  <a:tcPr marL="91439" marR="9143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 8,4</a:t>
                      </a: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</a:rPr>
                        <a:t> + 0,685 = 9, 085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24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71500"/>
          </a:xfrm>
        </p:spPr>
        <p:txBody>
          <a:bodyPr/>
          <a:lstStyle/>
          <a:p>
            <a:pPr eaLnBrk="1" hangingPunct="1"/>
            <a:r>
              <a:rPr lang="ru-RU" sz="3200" u="sng" dirty="0" smtClean="0">
                <a:solidFill>
                  <a:srgbClr val="4545C3"/>
                </a:solidFill>
                <a:latin typeface="Verdana" pitchFamily="34" charset="0"/>
              </a:rPr>
              <a:t>Выполните вычитание</a:t>
            </a:r>
            <a:r>
              <a:rPr lang="ru-RU" sz="3200" dirty="0" smtClean="0">
                <a:solidFill>
                  <a:srgbClr val="4545C3"/>
                </a:solidFill>
                <a:latin typeface="Verdana" pitchFamily="34" charset="0"/>
              </a:rPr>
              <a:t> 8,1 – 5,46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81211">
                <a:tc>
                  <a:txBody>
                    <a:bodyPr/>
                    <a:lstStyle/>
                    <a:p>
                      <a:pPr marL="457200" indent="-457200" algn="l"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Уравняйте количество знаков после запятой</a:t>
                      </a:r>
                    </a:p>
                    <a:p>
                      <a:pPr marL="457200" indent="-457200" algn="l">
                        <a:buNone/>
                      </a:pP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rgbClr val="EE9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8,10 – 5,46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rgbClr val="EE9CE4"/>
                    </a:solidFill>
                  </a:tcPr>
                </a:tc>
              </a:tr>
              <a:tr h="1278547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2. Запишите дроби друг под другом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 так, чтобы запятая была под запятой</a:t>
                      </a:r>
                    </a:p>
                    <a:p>
                      <a:pPr algn="l"/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rgbClr val="EE9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8,10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                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- 5,46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rgbClr val="EE9CE4"/>
                    </a:solidFill>
                  </a:tcPr>
                </a:tc>
              </a:tr>
              <a:tr h="1112545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3. Выполните вычитание, как вычитание натуральных чисел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rgbClr val="EE9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8,10</a:t>
                      </a: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         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       - </a:t>
                      </a:r>
                      <a:r>
                        <a:rPr lang="ru-RU" sz="20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5,46  </a:t>
                      </a:r>
                      <a:endParaRPr lang="ru-RU" sz="2000" b="1" u="none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  <a:p>
                      <a:pPr algn="l"/>
                      <a:r>
                        <a:rPr lang="ru-RU" sz="20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                   2 64 </a:t>
                      </a:r>
                      <a:r>
                        <a:rPr lang="ru-RU" sz="20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   </a:t>
                      </a:r>
                    </a:p>
                    <a:p>
                      <a:pPr algn="l"/>
                      <a:r>
                        <a:rPr lang="ru-RU" sz="20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                                  </a:t>
                      </a:r>
                      <a:endParaRPr lang="ru-RU" sz="2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rgbClr val="EE9CE4"/>
                    </a:solidFill>
                  </a:tcPr>
                </a:tc>
              </a:tr>
              <a:tr h="130210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4. Поставьте в </a:t>
                      </a:r>
                      <a:r>
                        <a:rPr lang="ru-RU" sz="20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разности</a:t>
                      </a:r>
                      <a:r>
                        <a:rPr lang="ru-RU" sz="20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 запятую под запятыми в </a:t>
                      </a:r>
                      <a:r>
                        <a:rPr lang="ru-RU" sz="20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уменьшаемом и вычитаемом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rgbClr val="EE9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8,10</a:t>
                      </a: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         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       - </a:t>
                      </a:r>
                      <a:r>
                        <a:rPr lang="ru-RU" sz="20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5,46  </a:t>
                      </a:r>
                      <a:endParaRPr lang="ru-RU" sz="2000" b="1" u="none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  <a:p>
                      <a:pPr algn="l"/>
                      <a:r>
                        <a:rPr lang="ru-RU" sz="20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                   2,64 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rgbClr val="EE9CE4"/>
                    </a:solidFill>
                  </a:tcPr>
                </a:tc>
              </a:tr>
              <a:tr h="683874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5.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 Запишите ответ</a:t>
                      </a:r>
                    </a:p>
                    <a:p>
                      <a:pPr algn="l"/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rgbClr val="EE9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itchFamily="34" charset="0"/>
                        </a:rPr>
                        <a:t>8,1 – 5,46 = 2,64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rgbClr val="EE9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76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z="3600" b="1" u="sng" dirty="0" smtClean="0">
                <a:solidFill>
                  <a:srgbClr val="7030A0"/>
                </a:solidFill>
                <a:latin typeface="Verdana" pitchFamily="34" charset="0"/>
              </a:rPr>
              <a:t>Историческая справка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06160" cy="5376069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Правила вычислений с десятичными дробями описал</a:t>
            </a:r>
          </a:p>
          <a:p>
            <a:pPr algn="just" eaLnBrk="1" hangingPunct="1"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знаменитый ученый средневековья Аль – Каши</a:t>
            </a:r>
          </a:p>
          <a:p>
            <a:pPr algn="just" eaLnBrk="1" hangingPunct="1"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Джемшид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Ибн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Масуд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Работающий в городе </a:t>
            </a:r>
          </a:p>
          <a:p>
            <a:pPr algn="just" eaLnBrk="1" hangingPunct="1"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Самарканде в обсерватории Улугбека в начале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XV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века.</a:t>
            </a:r>
          </a:p>
          <a:p>
            <a:pPr algn="just" eaLnBrk="1" hangingPunct="1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Записывал Аль – Каши десятичные дроби так же, </a:t>
            </a:r>
          </a:p>
          <a:p>
            <a:pPr algn="just" eaLnBrk="1" hangingPunct="1"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как принято сейчас, но он не пользовался запятой: дробную часть он записывал красными чернилами или отделял вертикальной чертой.</a:t>
            </a:r>
          </a:p>
          <a:p>
            <a:pPr algn="just" eaLnBrk="1" hangingPunct="1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Но об этом в Европе в то время не знали, и только через 150 лет десятичные дроби были заново изобретены фламандским инженером и ученым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Симоном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Стевином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Стевин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записывал десятичные дроби довольно сложно. Запятая или точка для отделения целой части стали использоваться с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XVII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века.</a:t>
            </a:r>
          </a:p>
          <a:p>
            <a:pPr algn="just" eaLnBrk="1" hangingPunct="1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 России учение о десятичных дробях изложил Леонтий Филиппович Магницкий в 1703 году  в первом учебнике математики </a:t>
            </a:r>
          </a:p>
          <a:p>
            <a:pPr algn="just" eaLnBrk="1" hangingPunct="1"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«Арифметика, сиречь наука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числительная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</a:p>
          <a:p>
            <a:pPr algn="just" eaLnBrk="1" hangingPunct="1">
              <a:defRPr/>
            </a:pPr>
            <a:endParaRPr lang="ru-RU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3" b="16473"/>
          <a:stretch>
            <a:fillRect/>
          </a:stretch>
        </p:blipFill>
        <p:spPr bwMode="auto">
          <a:xfrm>
            <a:off x="7415808" y="908720"/>
            <a:ext cx="172819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26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учебником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800" dirty="0" smtClean="0"/>
              <a:t>Работа в классе:</a:t>
            </a:r>
          </a:p>
          <a:p>
            <a:r>
              <a:rPr lang="ru-RU" sz="2800" dirty="0" smtClean="0"/>
              <a:t>Стр. 192 №1213 (</a:t>
            </a:r>
            <a:r>
              <a:rPr lang="ru-RU" sz="2800" dirty="0" err="1" smtClean="0"/>
              <a:t>б,г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              № 1214 (</a:t>
            </a:r>
            <a:r>
              <a:rPr lang="ru-RU" sz="2800" dirty="0" err="1" smtClean="0"/>
              <a:t>д,е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Домашнее задание:</a:t>
            </a:r>
          </a:p>
          <a:p>
            <a:r>
              <a:rPr lang="ru-RU" sz="2800" dirty="0" smtClean="0"/>
              <a:t>Лекция по теме «Сложение и вычитание десятичных дробей»</a:t>
            </a:r>
          </a:p>
          <a:p>
            <a:r>
              <a:rPr lang="ru-RU" sz="2000" u="sng" dirty="0" smtClean="0">
                <a:hlinkClick r:id="rId2"/>
              </a:rPr>
              <a:t>http://files.school-collection.edu.ru/dlrstore/f4b6b948-860d-4759-acba-6912e8452681/%5BM56_5-06%5D_%5BMP%2BMA_03%5D.swf</a:t>
            </a:r>
            <a:r>
              <a:rPr lang="ru-RU" sz="2000" u="sng" dirty="0" smtClean="0"/>
              <a:t> </a:t>
            </a:r>
          </a:p>
          <a:p>
            <a:endParaRPr lang="ru-RU" sz="2000" dirty="0" smtClean="0"/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1288" y="76200"/>
            <a:ext cx="8888412" cy="66659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08175" y="333375"/>
            <a:ext cx="5040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</a:rPr>
              <a:t>Математический диктант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925" y="1879600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7C053"/>
                </a:solidFill>
                <a:cs typeface="Arial" charset="0"/>
              </a:rPr>
              <a:t>1)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4925" y="3549650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7C053"/>
                </a:solidFill>
                <a:cs typeface="Arial" charset="0"/>
              </a:rPr>
              <a:t>3)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4925" y="438467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7C053"/>
                </a:solidFill>
                <a:cs typeface="Arial" charset="0"/>
              </a:rPr>
              <a:t>4)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4925" y="5219700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7C053"/>
                </a:solidFill>
                <a:cs typeface="Arial" charset="0"/>
              </a:rPr>
              <a:t>5)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4925" y="6056313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7C053"/>
                </a:solidFill>
                <a:cs typeface="Arial" charset="0"/>
              </a:rPr>
              <a:t>6)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925" y="271462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7C053"/>
                </a:solidFill>
                <a:cs typeface="Arial" charset="0"/>
              </a:rPr>
              <a:t>2)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9750" y="1919288"/>
            <a:ext cx="3024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CC"/>
                </a:solidFill>
                <a:cs typeface="Arial" charset="0"/>
              </a:rPr>
              <a:t>3</a:t>
            </a:r>
            <a:r>
              <a:rPr lang="ru-RU" sz="2800" b="1">
                <a:solidFill>
                  <a:srgbClr val="FFFFCC"/>
                </a:solidFill>
                <a:cs typeface="Arial" charset="0"/>
              </a:rPr>
              <a:t>,5</a:t>
            </a:r>
            <a:r>
              <a:rPr lang="en-US" sz="2800" b="1">
                <a:solidFill>
                  <a:srgbClr val="FFFFCC"/>
                </a:solidFill>
                <a:cs typeface="Arial" charset="0"/>
              </a:rPr>
              <a:t>7</a:t>
            </a:r>
            <a:r>
              <a:rPr lang="ru-RU" sz="2800" b="1">
                <a:solidFill>
                  <a:srgbClr val="FFFFCC"/>
                </a:solidFill>
                <a:cs typeface="Arial" charset="0"/>
              </a:rPr>
              <a:t>  –  0,</a:t>
            </a:r>
            <a:r>
              <a:rPr lang="en-US" sz="2800" b="1">
                <a:solidFill>
                  <a:srgbClr val="FFFFCC"/>
                </a:solidFill>
                <a:cs typeface="Arial" charset="0"/>
              </a:rPr>
              <a:t>5</a:t>
            </a:r>
            <a:r>
              <a:rPr lang="ru-RU" sz="2800" b="1">
                <a:solidFill>
                  <a:srgbClr val="FFFFCC"/>
                </a:solidFill>
                <a:cs typeface="Arial" charset="0"/>
              </a:rPr>
              <a:t>  =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39750" y="3551238"/>
            <a:ext cx="3024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cs typeface="Arial" charset="0"/>
              </a:rPr>
              <a:t>2,3  –  0,15  =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39750" y="4375150"/>
            <a:ext cx="302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cs typeface="Arial" charset="0"/>
              </a:rPr>
              <a:t>4,08  </a:t>
            </a:r>
            <a:r>
              <a:rPr lang="en-US" sz="2800" b="1">
                <a:solidFill>
                  <a:srgbClr val="FFFFCC"/>
                </a:solidFill>
                <a:cs typeface="Arial" charset="0"/>
              </a:rPr>
              <a:t>+</a:t>
            </a:r>
            <a:r>
              <a:rPr lang="ru-RU" sz="2800" b="1">
                <a:solidFill>
                  <a:srgbClr val="FFFFCC"/>
                </a:solidFill>
                <a:cs typeface="Arial" charset="0"/>
              </a:rPr>
              <a:t>  4,02  =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39750" y="5199063"/>
            <a:ext cx="3024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cs typeface="Arial" charset="0"/>
              </a:rPr>
              <a:t>15,1  </a:t>
            </a:r>
            <a:r>
              <a:rPr lang="en-US" sz="2800" b="1">
                <a:solidFill>
                  <a:srgbClr val="FFFFCC"/>
                </a:solidFill>
                <a:cs typeface="Arial" charset="0"/>
              </a:rPr>
              <a:t>+</a:t>
            </a:r>
            <a:r>
              <a:rPr lang="ru-RU" sz="2800" b="1">
                <a:solidFill>
                  <a:srgbClr val="FFFFCC"/>
                </a:solidFill>
                <a:cs typeface="Arial" charset="0"/>
              </a:rPr>
              <a:t>  4,08  =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39750" y="2708275"/>
            <a:ext cx="302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CC"/>
                </a:solidFill>
                <a:cs typeface="Arial" charset="0"/>
              </a:rPr>
              <a:t>7</a:t>
            </a:r>
            <a:r>
              <a:rPr lang="ru-RU" sz="2800" b="1">
                <a:solidFill>
                  <a:srgbClr val="FFFFCC"/>
                </a:solidFill>
                <a:cs typeface="Arial" charset="0"/>
              </a:rPr>
              <a:t>,</a:t>
            </a:r>
            <a:r>
              <a:rPr lang="en-US" sz="2800" b="1">
                <a:solidFill>
                  <a:srgbClr val="FFFFCC"/>
                </a:solidFill>
                <a:cs typeface="Arial" charset="0"/>
              </a:rPr>
              <a:t>11</a:t>
            </a:r>
            <a:r>
              <a:rPr lang="ru-RU" sz="2800" b="1">
                <a:solidFill>
                  <a:srgbClr val="FFFFCC"/>
                </a:solidFill>
                <a:cs typeface="Arial" charset="0"/>
              </a:rPr>
              <a:t>  </a:t>
            </a:r>
            <a:r>
              <a:rPr lang="en-US" sz="2800" b="1">
                <a:solidFill>
                  <a:srgbClr val="FFFFCC"/>
                </a:solidFill>
                <a:cs typeface="Arial" charset="0"/>
              </a:rPr>
              <a:t>+</a:t>
            </a:r>
            <a:r>
              <a:rPr lang="ru-RU" sz="2800" b="1">
                <a:solidFill>
                  <a:srgbClr val="FFFFCC"/>
                </a:solidFill>
                <a:cs typeface="Arial" charset="0"/>
              </a:rPr>
              <a:t>  2,</a:t>
            </a:r>
            <a:r>
              <a:rPr lang="en-US" sz="2800" b="1">
                <a:solidFill>
                  <a:srgbClr val="FFFFCC"/>
                </a:solidFill>
                <a:cs typeface="Arial" charset="0"/>
              </a:rPr>
              <a:t>03</a:t>
            </a:r>
            <a:r>
              <a:rPr lang="ru-RU" sz="2800" b="1">
                <a:solidFill>
                  <a:srgbClr val="FFFFCC"/>
                </a:solidFill>
                <a:cs typeface="Arial" charset="0"/>
              </a:rPr>
              <a:t>  =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39750" y="6022975"/>
            <a:ext cx="302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cs typeface="Arial" charset="0"/>
              </a:rPr>
              <a:t>14,79  –  4,09 =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2100263" y="404813"/>
            <a:ext cx="50863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1C19A"/>
              </a:gs>
              <a:gs pos="50000">
                <a:srgbClr val="FFFFCC"/>
              </a:gs>
              <a:gs pos="100000">
                <a:srgbClr val="C1C19A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Проверьте себя</a:t>
            </a: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3132138" y="1844675"/>
            <a:ext cx="12636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1C19A"/>
              </a:gs>
              <a:gs pos="50000">
                <a:srgbClr val="FFFFCC"/>
              </a:gs>
              <a:gs pos="100000">
                <a:srgbClr val="C1C19A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3,07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3132138" y="2682875"/>
            <a:ext cx="12636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1C19A"/>
              </a:gs>
              <a:gs pos="50000">
                <a:srgbClr val="FFFFCC"/>
              </a:gs>
              <a:gs pos="100000">
                <a:srgbClr val="C1C19A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9,14</a:t>
            </a: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3132138" y="3517900"/>
            <a:ext cx="12636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1C19A"/>
              </a:gs>
              <a:gs pos="50000">
                <a:srgbClr val="FFFFCC"/>
              </a:gs>
              <a:gs pos="100000">
                <a:srgbClr val="C1C19A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2,15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3132138" y="4352925"/>
            <a:ext cx="12636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1C19A"/>
              </a:gs>
              <a:gs pos="50000">
                <a:srgbClr val="FFFFCC"/>
              </a:gs>
              <a:gs pos="100000">
                <a:srgbClr val="C1C19A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8,1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3132138" y="5187950"/>
            <a:ext cx="12636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1C19A"/>
              </a:gs>
              <a:gs pos="50000">
                <a:srgbClr val="FFFFCC"/>
              </a:gs>
              <a:gs pos="100000">
                <a:srgbClr val="C1C19A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19,18</a:t>
            </a: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3132138" y="6022975"/>
            <a:ext cx="12636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1C19A"/>
              </a:gs>
              <a:gs pos="50000">
                <a:srgbClr val="FFFFCC"/>
              </a:gs>
              <a:gs pos="100000">
                <a:srgbClr val="C1C19A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10,7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500563" y="1879600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7C053"/>
                </a:solidFill>
                <a:cs typeface="Arial" charset="0"/>
              </a:rPr>
              <a:t>1)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500563" y="3549650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7C053"/>
                </a:solidFill>
                <a:cs typeface="Arial" charset="0"/>
              </a:rPr>
              <a:t>3)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4500563" y="438467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7C053"/>
                </a:solidFill>
                <a:cs typeface="Arial" charset="0"/>
              </a:rPr>
              <a:t>4)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500563" y="5219700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7C053"/>
                </a:solidFill>
                <a:cs typeface="Arial" charset="0"/>
              </a:rPr>
              <a:t>5)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500563" y="6056313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7C053"/>
                </a:solidFill>
                <a:cs typeface="Arial" charset="0"/>
              </a:rPr>
              <a:t>6)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4500563" y="271462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7C053"/>
                </a:solidFill>
                <a:cs typeface="Arial" charset="0"/>
              </a:rPr>
              <a:t>2)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003800" y="1919288"/>
            <a:ext cx="3024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cs typeface="Arial" charset="0"/>
              </a:rPr>
              <a:t>9,64  –  0,6  =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5003800" y="3551238"/>
            <a:ext cx="3024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cs typeface="Arial" charset="0"/>
              </a:rPr>
              <a:t>8,09  </a:t>
            </a:r>
            <a:r>
              <a:rPr lang="en-US" sz="2800" b="1">
                <a:solidFill>
                  <a:srgbClr val="FFFFCC"/>
                </a:solidFill>
                <a:cs typeface="Arial" charset="0"/>
              </a:rPr>
              <a:t>+</a:t>
            </a:r>
            <a:r>
              <a:rPr lang="ru-RU" sz="2800" b="1">
                <a:solidFill>
                  <a:srgbClr val="FFFFCC"/>
                </a:solidFill>
                <a:cs typeface="Arial" charset="0"/>
              </a:rPr>
              <a:t>  2,01  =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5003800" y="4375150"/>
            <a:ext cx="302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cs typeface="Arial" charset="0"/>
              </a:rPr>
              <a:t>4,5  –  0,25  =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5003800" y="5199063"/>
            <a:ext cx="3024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cs typeface="Arial" charset="0"/>
              </a:rPr>
              <a:t>17,45  –  2,05  =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5003800" y="2727325"/>
            <a:ext cx="302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cs typeface="Arial" charset="0"/>
              </a:rPr>
              <a:t>1,55  </a:t>
            </a:r>
            <a:r>
              <a:rPr lang="en-US" sz="2800" b="1">
                <a:solidFill>
                  <a:srgbClr val="FFFFCC"/>
                </a:solidFill>
                <a:cs typeface="Arial" charset="0"/>
              </a:rPr>
              <a:t>+</a:t>
            </a:r>
            <a:r>
              <a:rPr lang="ru-RU" sz="2800" b="1">
                <a:solidFill>
                  <a:srgbClr val="FFFFCC"/>
                </a:solidFill>
                <a:cs typeface="Arial" charset="0"/>
              </a:rPr>
              <a:t>  4,04  =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5003800" y="6022975"/>
            <a:ext cx="302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cs typeface="Arial" charset="0"/>
              </a:rPr>
              <a:t>12,3  </a:t>
            </a:r>
            <a:r>
              <a:rPr lang="en-US" sz="2800" b="1">
                <a:solidFill>
                  <a:srgbClr val="FFFFCC"/>
                </a:solidFill>
                <a:cs typeface="Arial" charset="0"/>
              </a:rPr>
              <a:t>+</a:t>
            </a:r>
            <a:r>
              <a:rPr lang="ru-RU" sz="2800" b="1">
                <a:solidFill>
                  <a:srgbClr val="FFFFCC"/>
                </a:solidFill>
                <a:cs typeface="Arial" charset="0"/>
              </a:rPr>
              <a:t>  7,06  =</a:t>
            </a:r>
          </a:p>
        </p:txBody>
      </p:sp>
      <p:sp>
        <p:nvSpPr>
          <p:cNvPr id="7203" name="AutoShape 35"/>
          <p:cNvSpPr>
            <a:spLocks noChangeArrowheads="1"/>
          </p:cNvSpPr>
          <p:nvPr/>
        </p:nvSpPr>
        <p:spPr bwMode="auto">
          <a:xfrm>
            <a:off x="7596188" y="1847850"/>
            <a:ext cx="12636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1C19A"/>
              </a:gs>
              <a:gs pos="50000">
                <a:srgbClr val="FFFFCC"/>
              </a:gs>
              <a:gs pos="100000">
                <a:srgbClr val="C1C19A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9,04</a:t>
            </a:r>
          </a:p>
        </p:txBody>
      </p:sp>
      <p:sp>
        <p:nvSpPr>
          <p:cNvPr id="7204" name="AutoShape 36"/>
          <p:cNvSpPr>
            <a:spLocks noChangeArrowheads="1"/>
          </p:cNvSpPr>
          <p:nvPr/>
        </p:nvSpPr>
        <p:spPr bwMode="auto">
          <a:xfrm>
            <a:off x="7596188" y="2682875"/>
            <a:ext cx="12636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1C19A"/>
              </a:gs>
              <a:gs pos="50000">
                <a:srgbClr val="FFFFCC"/>
              </a:gs>
              <a:gs pos="100000">
                <a:srgbClr val="C1C19A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5,59</a:t>
            </a:r>
          </a:p>
        </p:txBody>
      </p:sp>
      <p:sp>
        <p:nvSpPr>
          <p:cNvPr id="7205" name="AutoShape 37"/>
          <p:cNvSpPr>
            <a:spLocks noChangeArrowheads="1"/>
          </p:cNvSpPr>
          <p:nvPr/>
        </p:nvSpPr>
        <p:spPr bwMode="auto">
          <a:xfrm>
            <a:off x="7596188" y="3517900"/>
            <a:ext cx="12636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1C19A"/>
              </a:gs>
              <a:gs pos="50000">
                <a:srgbClr val="FFFFCC"/>
              </a:gs>
              <a:gs pos="100000">
                <a:srgbClr val="C1C19A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10,1</a:t>
            </a:r>
          </a:p>
        </p:txBody>
      </p:sp>
      <p:sp>
        <p:nvSpPr>
          <p:cNvPr id="7206" name="AutoShape 38"/>
          <p:cNvSpPr>
            <a:spLocks noChangeArrowheads="1"/>
          </p:cNvSpPr>
          <p:nvPr/>
        </p:nvSpPr>
        <p:spPr bwMode="auto">
          <a:xfrm>
            <a:off x="7596188" y="4352925"/>
            <a:ext cx="12636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1C19A"/>
              </a:gs>
              <a:gs pos="50000">
                <a:srgbClr val="FFFFCC"/>
              </a:gs>
              <a:gs pos="100000">
                <a:srgbClr val="C1C19A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4,25</a:t>
            </a:r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7596188" y="5187950"/>
            <a:ext cx="12636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1C19A"/>
              </a:gs>
              <a:gs pos="50000">
                <a:srgbClr val="FFFFCC"/>
              </a:gs>
              <a:gs pos="100000">
                <a:srgbClr val="C1C19A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15,4</a:t>
            </a:r>
          </a:p>
        </p:txBody>
      </p:sp>
      <p:sp>
        <p:nvSpPr>
          <p:cNvPr id="7208" name="AutoShape 40"/>
          <p:cNvSpPr>
            <a:spLocks noChangeArrowheads="1"/>
          </p:cNvSpPr>
          <p:nvPr/>
        </p:nvSpPr>
        <p:spPr bwMode="auto">
          <a:xfrm>
            <a:off x="7596188" y="6022975"/>
            <a:ext cx="12636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1C19A"/>
              </a:gs>
              <a:gs pos="50000">
                <a:srgbClr val="FFFFCC"/>
              </a:gs>
              <a:gs pos="100000">
                <a:srgbClr val="C1C19A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19,36</a:t>
            </a:r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4500563" y="1052513"/>
            <a:ext cx="71437" cy="5805487"/>
          </a:xfrm>
          <a:prstGeom prst="line">
            <a:avLst/>
          </a:prstGeom>
          <a:noFill/>
          <a:ln w="38100">
            <a:solidFill>
              <a:srgbClr val="F7C05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900113" y="11255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7C053"/>
                </a:solidFill>
              </a:rPr>
              <a:t>I</a:t>
            </a:r>
            <a:r>
              <a:rPr lang="ru-RU" b="1">
                <a:solidFill>
                  <a:srgbClr val="F7C053"/>
                </a:solidFill>
              </a:rPr>
              <a:t> вариант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5580063" y="1268413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7C053"/>
                </a:solidFill>
              </a:rPr>
              <a:t>II</a:t>
            </a:r>
            <a:r>
              <a:rPr lang="ru-RU" b="1">
                <a:solidFill>
                  <a:srgbClr val="F7C053"/>
                </a:solidFill>
              </a:rPr>
              <a:t> вариант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7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76" grpId="0"/>
      <p:bldP spid="7177" grpId="0"/>
      <p:bldP spid="7178" grpId="0"/>
      <p:bldP spid="7179" grpId="0"/>
      <p:bldP spid="7180" grpId="0"/>
      <p:bldP spid="7181" grpId="0"/>
      <p:bldP spid="7182" grpId="0"/>
      <p:bldP spid="7183" grpId="0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0" grpId="0"/>
      <p:bldP spid="7201" grpId="0"/>
      <p:bldP spid="7202" grpId="0"/>
      <p:bldP spid="7203" grpId="0" animBg="1"/>
      <p:bldP spid="7204" grpId="0" animBg="1"/>
      <p:bldP spid="7205" grpId="0" animBg="1"/>
      <p:bldP spid="7206" grpId="0" animBg="1"/>
      <p:bldP spid="7207" grpId="0" animBg="1"/>
      <p:bldP spid="72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7488832" cy="113972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latin typeface="Arial Black" pitchFamily="34" charset="0"/>
              </a:rPr>
              <a:t>Итоги урока:</a:t>
            </a:r>
            <a:endParaRPr lang="ru-RU" sz="5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060848"/>
            <a:ext cx="4608512" cy="406531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1)Мне понятно, как ….</a:t>
            </a:r>
          </a:p>
          <a:p>
            <a:r>
              <a:rPr lang="ru-RU" sz="3200" b="1" dirty="0" smtClean="0"/>
              <a:t>2) Я смогу применить…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132856"/>
            <a:ext cx="374441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98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Спасибо за урок !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7" name="Picture 6" descr="cent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78821"/>
            <a:ext cx="4038600" cy="2568720"/>
          </a:xfrm>
          <a:noFill/>
        </p:spPr>
      </p:pic>
      <p:pic>
        <p:nvPicPr>
          <p:cNvPr id="8" name="Picture 6" descr="виленкин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r="3780" b="9392"/>
          <a:stretch>
            <a:fillRect/>
          </a:stretch>
        </p:blipFill>
        <p:spPr bwMode="auto">
          <a:xfrm>
            <a:off x="1468355" y="2543671"/>
            <a:ext cx="2016290" cy="2639021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Урок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 получения и усвоения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новых знаний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934494"/>
            <a:ext cx="4037037" cy="287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Цели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endParaRPr lang="ru-RU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ru-RU" sz="3600" b="1" dirty="0" smtClean="0">
                <a:solidFill>
                  <a:srgbClr val="1C07B9"/>
                </a:solidFill>
                <a:latin typeface="Times New Roman" pitchFamily="18" charset="0"/>
                <a:cs typeface="Times New Roman" pitchFamily="18" charset="0"/>
              </a:rPr>
              <a:t>познакомить учащихся с приемом выполнения сложения и вычитания десятичных дробей;</a:t>
            </a:r>
          </a:p>
          <a:p>
            <a:pPr algn="just">
              <a:buFontTx/>
              <a:buChar char="-"/>
            </a:pPr>
            <a:r>
              <a:rPr lang="ru-RU" sz="3600" b="1" dirty="0">
                <a:solidFill>
                  <a:srgbClr val="1C07B9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1C07B9"/>
                </a:solidFill>
                <a:latin typeface="Times New Roman" pitchFamily="18" charset="0"/>
                <a:cs typeface="Times New Roman" pitchFamily="18" charset="0"/>
              </a:rPr>
              <a:t>азвивать логическое мышление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337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6246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9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4124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 smtClean="0"/>
              <a:t>УСТНАЯ РАБОТА</a:t>
            </a:r>
            <a:endParaRPr lang="ru-RU" sz="7200" b="1" dirty="0"/>
          </a:p>
        </p:txBody>
      </p:sp>
      <p:pic>
        <p:nvPicPr>
          <p:cNvPr id="5" name="Picture 14" descr="C:\Program Files\Common Files\Microsoft Shared\Clipart\cagcat50\BS00554_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0" y="2695575"/>
            <a:ext cx="3438525" cy="3001963"/>
          </a:xfrm>
          <a:noFill/>
        </p:spPr>
      </p:pic>
      <p:pic>
        <p:nvPicPr>
          <p:cNvPr id="6" name="Picture 11" descr="j02321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459163"/>
            <a:ext cx="3311525" cy="3398837"/>
          </a:xfrm>
          <a:noFill/>
        </p:spPr>
      </p:pic>
    </p:spTree>
    <p:extLst>
      <p:ext uri="{BB962C8B-B14F-4D97-AF65-F5344CB8AC3E}">
        <p14:creationId xmlns:p14="http://schemas.microsoft.com/office/powerpoint/2010/main" val="7612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Прочитайте дроби</a:t>
            </a:r>
            <a:r>
              <a:rPr lang="ru-RU" sz="3200" dirty="0" smtClean="0">
                <a:solidFill>
                  <a:srgbClr val="7030A0"/>
                </a:solidFill>
                <a:latin typeface="Verdana" pitchFamily="34" charset="0"/>
              </a:rPr>
              <a:t>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85813"/>
            <a:ext cx="8678863" cy="5738812"/>
          </a:xfrm>
          <a:ln>
            <a:solidFill>
              <a:schemeClr val="accent1">
                <a:lumMod val="90000"/>
              </a:schemeClr>
            </a:solidFill>
          </a:ln>
        </p:spPr>
        <p:txBody>
          <a:bodyPr/>
          <a:lstStyle/>
          <a:p>
            <a:pPr marL="990600" lvl="1" indent="-533400" algn="just" eaLnBrk="1" hangingPunct="1">
              <a:buFontTx/>
              <a:buNone/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4,5;  0,475;  120,08;   81,792;  9,51.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Задания:</a:t>
            </a:r>
          </a:p>
          <a:p>
            <a:pPr marL="609600" indent="-609600" eaLnBrk="1" hangingPunct="1">
              <a:buFontTx/>
              <a:buAutoNum type="arabicParenR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Что можно выделить у каждой десятичной дроби?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943442"/>
                </a:solidFill>
                <a:latin typeface="Verdana" pitchFamily="34" charset="0"/>
              </a:rPr>
              <a:t>    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943442"/>
                </a:solidFill>
                <a:latin typeface="Verdana" pitchFamily="34" charset="0"/>
              </a:rPr>
              <a:t>Ответ: целую часть, дробную часть.</a:t>
            </a:r>
          </a:p>
          <a:p>
            <a:pPr marL="609600" indent="-609600" eaLnBrk="1" hangingPunct="1">
              <a:buFontTx/>
              <a:buNone/>
              <a:defRPr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2) Назовите: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целую часть, дробную часть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числа в порядке возрастания, убывания</a:t>
            </a:r>
          </a:p>
          <a:p>
            <a:pPr marL="609600" indent="-609600" eaLnBrk="1" hangingPunct="1">
              <a:buFontTx/>
              <a:buNone/>
              <a:defRPr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Чтобы выполнить последнее задание, нужно знать</a:t>
            </a:r>
            <a:r>
              <a:rPr lang="ru-RU" sz="2400" dirty="0" smtClean="0">
                <a:latin typeface="Verdana" pitchFamily="34" charset="0"/>
              </a:rPr>
              <a:t>…</a:t>
            </a:r>
            <a:r>
              <a:rPr lang="ru-RU" sz="2400" dirty="0" smtClean="0"/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2071688"/>
            <a:ext cx="5786437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1" dirty="0">
                <a:solidFill>
                  <a:srgbClr val="008A3E"/>
                </a:solidFill>
                <a:latin typeface="Verdana" pitchFamily="34" charset="0"/>
              </a:rPr>
              <a:t>Правила сравнения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1" dirty="0">
                <a:solidFill>
                  <a:srgbClr val="008A3E"/>
                </a:solidFill>
                <a:latin typeface="Verdana" pitchFamily="34" charset="0"/>
              </a:rPr>
              <a:t>десятичных дробей</a:t>
            </a:r>
          </a:p>
        </p:txBody>
      </p:sp>
    </p:spTree>
    <p:extLst>
      <p:ext uri="{BB962C8B-B14F-4D97-AF65-F5344CB8AC3E}">
        <p14:creationId xmlns:p14="http://schemas.microsoft.com/office/powerpoint/2010/main" val="39615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60648"/>
            <a:ext cx="8229600" cy="42862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  <a:latin typeface="Arial Black" pitchFamily="34" charset="0"/>
              </a:rPr>
              <a:t>Сравните числа: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5084762"/>
          </a:xfrm>
        </p:spPr>
        <p:txBody>
          <a:bodyPr/>
          <a:lstStyle/>
          <a:p>
            <a:pPr eaLnBrk="1" hangingPunct="1"/>
            <a:endParaRPr lang="ru-RU" sz="3600" dirty="0" smtClean="0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3600" dirty="0" smtClean="0">
                <a:latin typeface="Verdana" pitchFamily="34" charset="0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ru-RU" sz="3600" dirty="0" smtClean="0">
                <a:latin typeface="Verdana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ru-RU" sz="3600" dirty="0" smtClean="0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endParaRPr lang="ru-RU" sz="3600" dirty="0" smtClean="0">
              <a:latin typeface="Verdana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539750" y="1412875"/>
            <a:ext cx="36004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Verdana" pitchFamily="34" charset="0"/>
              </a:rPr>
              <a:t>5,2** и 5,7**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859338" y="1412875"/>
            <a:ext cx="3890962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36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Verdana" pitchFamily="34" charset="0"/>
              </a:rPr>
              <a:t>**,678 и *,9*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4067175" y="3357563"/>
            <a:ext cx="46799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Verdana" pitchFamily="34" charset="0"/>
              </a:rPr>
              <a:t>0, 764 и 0, 763***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067175" y="5229225"/>
            <a:ext cx="460851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Verdana" pitchFamily="34" charset="0"/>
              </a:rPr>
              <a:t>**,* и *,***</a:t>
            </a:r>
          </a:p>
        </p:txBody>
      </p:sp>
      <p:pic>
        <p:nvPicPr>
          <p:cNvPr id="6152" name="Picture 21" descr="00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857625"/>
            <a:ext cx="250348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2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а)     3,6     и    о,67 </a:t>
            </a:r>
          </a:p>
          <a:p>
            <a:r>
              <a:rPr lang="ru-RU" sz="4000" dirty="0"/>
              <a:t>б</a:t>
            </a:r>
            <a:r>
              <a:rPr lang="ru-RU" sz="4000" dirty="0" smtClean="0"/>
              <a:t>)   81,37   и      4,258</a:t>
            </a:r>
          </a:p>
          <a:p>
            <a:r>
              <a:rPr lang="ru-RU" sz="4000" dirty="0" smtClean="0"/>
              <a:t>В)     7         и    12,365</a:t>
            </a:r>
          </a:p>
          <a:p>
            <a:r>
              <a:rPr lang="ru-RU" sz="4000" dirty="0"/>
              <a:t>г</a:t>
            </a:r>
            <a:r>
              <a:rPr lang="ru-RU" sz="4000" dirty="0" smtClean="0"/>
              <a:t>)    15,75    и       8,7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Уравняйте количество знаков после запятой: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3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  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ru-RU" sz="4000" b="0" i="1" smtClean="0"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ru-RU" sz="4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3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43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4300" dirty="0" smtClean="0"/>
                  <a:t>                              7,32 – 3,5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                           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sz="4000" dirty="0" smtClean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 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4000" dirty="0" smtClean="0"/>
                  <a:t> + 2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3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43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4300" dirty="0" smtClean="0"/>
                  <a:t>                             16,5 + 2,14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sz="4000" dirty="0" smtClean="0"/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4000" dirty="0" smtClean="0"/>
                  <a:t> </a:t>
                </a:r>
                <a:r>
                  <a:rPr lang="ru-RU" sz="4000" dirty="0" smtClean="0"/>
                  <a:t>- </a:t>
                </a:r>
                <a:r>
                  <a:rPr lang="ru-RU" sz="4000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3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43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ru-RU" sz="4300" b="0" i="1" smtClean="0"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ru-RU" sz="4300" dirty="0" smtClean="0"/>
                  <a:t>                              65 + 3,45    </a:t>
                </a:r>
                <a:endParaRPr lang="ru-RU" sz="43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78" t="-2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Выполните сложение или вычитание дробей: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3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594</Words>
  <Application>Microsoft Office PowerPoint</Application>
  <PresentationFormat>Экран (4:3)</PresentationFormat>
  <Paragraphs>146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17</vt:i4>
      </vt:variant>
    </vt:vector>
  </HeadingPairs>
  <TitlesOfParts>
    <vt:vector size="40" baseType="lpstr">
      <vt:lpstr>Arial</vt:lpstr>
      <vt:lpstr>Arial Black</vt:lpstr>
      <vt:lpstr>Calibri</vt:lpstr>
      <vt:lpstr>Cambria</vt:lpstr>
      <vt:lpstr>Cambria Math</vt:lpstr>
      <vt:lpstr>Comic Sans MS</vt:lpstr>
      <vt:lpstr>Franklin Gothic Book</vt:lpstr>
      <vt:lpstr>Franklin Gothic Medium</vt:lpstr>
      <vt:lpstr>Impact</vt:lpstr>
      <vt:lpstr>Times New Roman</vt:lpstr>
      <vt:lpstr>Verdana</vt:lpstr>
      <vt:lpstr>Wingdings</vt:lpstr>
      <vt:lpstr>Wingdings 2</vt:lpstr>
      <vt:lpstr>Тема Office</vt:lpstr>
      <vt:lpstr>Оформление по умолчанию</vt:lpstr>
      <vt:lpstr>1_Оформление по умолчанию</vt:lpstr>
      <vt:lpstr>Bubbles</vt:lpstr>
      <vt:lpstr>Трек</vt:lpstr>
      <vt:lpstr>2_Оформление по умолчанию</vt:lpstr>
      <vt:lpstr>3_Оформление по умолчанию</vt:lpstr>
      <vt:lpstr>4_Оформление по умолчанию</vt:lpstr>
      <vt:lpstr>6_Оформление по умолчанию</vt:lpstr>
      <vt:lpstr>7_Оформление по умолчанию</vt:lpstr>
      <vt:lpstr>Презентация PowerPoint</vt:lpstr>
      <vt:lpstr>Урок  получения и усвоения новых знаний</vt:lpstr>
      <vt:lpstr>Цели урока:</vt:lpstr>
      <vt:lpstr>Презентация PowerPoint</vt:lpstr>
      <vt:lpstr>УСТНАЯ РАБОТА</vt:lpstr>
      <vt:lpstr>Прочитайте дроби:</vt:lpstr>
      <vt:lpstr>Сравните числа:</vt:lpstr>
      <vt:lpstr>Уравняйте количество знаков после запятой:</vt:lpstr>
      <vt:lpstr>Выполните сложение или вычитание дробей:</vt:lpstr>
      <vt:lpstr>Объяснение  нового материала</vt:lpstr>
      <vt:lpstr>Выполните сложение 8,4 + 0,685</vt:lpstr>
      <vt:lpstr>Выполните вычитание 8,1 – 5,46</vt:lpstr>
      <vt:lpstr>Историческая справка</vt:lpstr>
      <vt:lpstr>Работа с учебником</vt:lpstr>
      <vt:lpstr>Презентация PowerPoint</vt:lpstr>
      <vt:lpstr>Итоги урока:</vt:lpstr>
      <vt:lpstr>Спасибо за урок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Эльвина</cp:lastModifiedBy>
  <cp:revision>17</cp:revision>
  <dcterms:created xsi:type="dcterms:W3CDTF">2011-10-08T20:42:35Z</dcterms:created>
  <dcterms:modified xsi:type="dcterms:W3CDTF">2014-02-18T16:48:19Z</dcterms:modified>
</cp:coreProperties>
</file>