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1" r:id="rId2"/>
  </p:sldMasterIdLst>
  <p:sldIdLst>
    <p:sldId id="256" r:id="rId3"/>
    <p:sldId id="291" r:id="rId4"/>
    <p:sldId id="265" r:id="rId5"/>
    <p:sldId id="280" r:id="rId6"/>
    <p:sldId id="284" r:id="rId7"/>
    <p:sldId id="302" r:id="rId8"/>
    <p:sldId id="303" r:id="rId9"/>
    <p:sldId id="296" r:id="rId10"/>
    <p:sldId id="307" r:id="rId11"/>
    <p:sldId id="304" r:id="rId12"/>
    <p:sldId id="305" r:id="rId13"/>
    <p:sldId id="306" r:id="rId14"/>
    <p:sldId id="282" r:id="rId15"/>
    <p:sldId id="295" r:id="rId16"/>
    <p:sldId id="297" r:id="rId17"/>
    <p:sldId id="299" r:id="rId18"/>
    <p:sldId id="301" r:id="rId19"/>
    <p:sldId id="308" r:id="rId20"/>
    <p:sldId id="300" r:id="rId21"/>
    <p:sldId id="289" r:id="rId22"/>
    <p:sldId id="27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F8941"/>
    <a:srgbClr val="56B258"/>
    <a:srgbClr val="FF962D"/>
    <a:srgbClr val="FFFF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0DE3970-A4EF-445A-9512-22EBE265AB9F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17416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8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13BBF-53C2-41A2-BBE5-D96A00A826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604F2-0D82-476C-90A3-9E0104F7EF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915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8AD728C-52EF-40D1-8F16-47C15D112A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6C0AD-C92B-41D4-89E1-F7993AA68D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21F59-9711-40B2-BC6D-3A2E0FB9BE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5891E-6D75-4C18-9F7D-3C03C62D66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81318-BCF2-49E2-ACA1-C46D1E9575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D8D9A-C510-4F85-BC68-7D4F37B40D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966CE-6416-4A7A-8861-A37327ACFE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9E648-31EB-463E-B68A-725AC420C5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17B88-6022-4623-BD98-DE11923D3D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49922-7B67-42E2-95F4-1F4E30E75E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24D3A-0B47-4B5B-A0D9-879F27A247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C0B8A-CD02-4E23-A534-4C9EE40426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36238-45DF-4BA4-B698-FF757AA62D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44B6A-E6F5-4114-B71A-4020F00D26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6513B-846C-4BA8-A0E5-0BAF466B44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7575E-1F37-446A-98DD-FCFC015117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06A3F-27D7-463B-9BA7-49A9F5467E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D7C87-135F-4234-A632-7633F20B12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0479F-BA53-46EB-A0F2-F7B5F2BB9E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1016258-8B17-48A9-9FE9-9A77E9F7722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BD56109-F046-4E8B-8D03-9E5B89B4BE7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«Математика вокруг нас»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3270250"/>
            <a:ext cx="7343775" cy="2209800"/>
          </a:xfrm>
        </p:spPr>
        <p:txBody>
          <a:bodyPr/>
          <a:lstStyle/>
          <a:p>
            <a:r>
              <a:rPr lang="ru-RU"/>
              <a:t>Работаем в сотрудничестве</a:t>
            </a:r>
          </a:p>
          <a:p>
            <a:r>
              <a:rPr lang="ru-RU">
                <a:solidFill>
                  <a:schemeClr val="tx2"/>
                </a:solidFill>
              </a:rPr>
              <a:t>«Помогая другим, учимся сами»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Пример</a:t>
            </a:r>
            <a:endParaRPr lang="ru-RU" sz="5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отношение 60:12  (или 60/12) показывает, во сколько раз 60 больше 12,</a:t>
            </a:r>
          </a:p>
          <a:p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отношение 3:17 (или 3/17) показывает, какую часть 3 составляет от 17.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Заполни пропуски</a:t>
            </a:r>
            <a:endParaRPr lang="ru-RU" sz="5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«Отношение 64:16 (или _____) </a:t>
            </a:r>
            <a:r>
              <a:rPr lang="ru-RU" sz="4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показывает,__________________________</a:t>
            </a:r>
            <a:endParaRPr lang="ru-RU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«Отношение  9:__ (или 9/11) показывает, ____________________________________________</a:t>
            </a:r>
            <a:endParaRPr lang="ru-RU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571612"/>
            <a:ext cx="8229600" cy="453072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«Отношение 64:16 (или 46/16) показывает, во сколько раз 64 больше 16.</a:t>
            </a:r>
            <a:endParaRPr lang="ru-RU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«Отношение  9:11 (или 9/11) показывает, какую часть 9 составляет от 11.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C6DAF0"/>
                </a:solidFill>
              </a:rPr>
              <a:t/>
            </a:r>
            <a:br>
              <a:rPr lang="ru-RU" sz="4800" dirty="0" smtClean="0">
                <a:solidFill>
                  <a:srgbClr val="C6DAF0"/>
                </a:solidFill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рочитайте отношения  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 28 :108     </a:t>
            </a:r>
          </a:p>
          <a:p>
            <a:pPr>
              <a:buNone/>
            </a:pP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34</a:t>
            </a:r>
          </a:p>
          <a:p>
            <a:pPr>
              <a:buNone/>
            </a:pP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4 : 88            </a:t>
            </a:r>
          </a:p>
          <a:p>
            <a:pPr>
              <a:buNone/>
            </a:pP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81 : 25</a:t>
            </a:r>
            <a:endParaRPr lang="ru-RU" sz="44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15 : 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       </a:t>
            </a:r>
            <a:endParaRPr lang="ru-RU" sz="44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е)125 : </a:t>
            </a:r>
            <a:r>
              <a:rPr lang="ru-RU" sz="4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4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Разминка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Быстро встали, улыбнулись,</a:t>
            </a:r>
          </a:p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Выше- выше подтянулись.</a:t>
            </a:r>
          </a:p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Ну-ка плечи распрямите,</a:t>
            </a:r>
          </a:p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Поднимите, опустите.</a:t>
            </a:r>
          </a:p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Вправо, влево повернитесь,</a:t>
            </a:r>
          </a:p>
          <a:p>
            <a:r>
              <a:rPr lang="ru-RU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теперь, друзья, садитесь.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Задачи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  Готовя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варенье, на 2 кг  слив  берут  3 кг  сахара.  Таким  образом,  смешивают  ингредиенты,  в отношении 2 : 3. Определите сколько потребуется взять сахара для приготовления варенья из 10 кг слив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того чтобы заправить мотоцикл нужно разбавить чистый бензин маслом в отношении 30 : 1, т.е. 30 частей бензина и 1 часть масла. Сколько потребуется взять  литров чистого бензина на 3 литра масла.</a:t>
            </a:r>
            <a:endParaRPr lang="ru-RU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120775"/>
          </a:xfrm>
        </p:spPr>
        <p:txBody>
          <a:bodyPr/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Рассуждения к задаче № 1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8785225" cy="461962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dirty="0">
                <a:solidFill>
                  <a:schemeClr val="tx2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  <a:p>
            <a:pPr marL="609600" indent="-609600">
              <a:buFontTx/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Если масса слив увеличивается в 5 раз, то и масса сахара увеличится в 5 раз. Следовательно, нужно взять 15 кг сахара.</a:t>
            </a:r>
            <a:endParaRPr lang="ru-RU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кг. сахара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120775"/>
          </a:xfrm>
        </p:spPr>
        <p:txBody>
          <a:bodyPr/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Рассуждения к задаче № </a:t>
            </a:r>
            <a:r>
              <a:rPr lang="ru-RU" sz="4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22"/>
            <a:ext cx="8785225" cy="461962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dirty="0">
                <a:solidFill>
                  <a:schemeClr val="tx2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  <a:p>
            <a:pPr marL="609600" indent="-609600">
              <a:buFontTx/>
              <a:buNone/>
            </a:pP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    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увеличении массы масла в 3 раза, количество чистого бензина тоже увеличится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3 раза.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Следовательно, нужно взять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литров чистого бензина для приготовления нужного состава.</a:t>
            </a:r>
            <a:endParaRPr lang="ru-RU" sz="4000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 литров. </a:t>
            </a:r>
            <a:endParaRPr lang="ru-RU" sz="40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0000"/>
                </a:solidFill>
              </a:rPr>
              <a:t>Какие из выражений являются  </a:t>
            </a:r>
            <a:r>
              <a:rPr lang="ru-RU" i="1" dirty="0" smtClean="0">
                <a:solidFill>
                  <a:srgbClr val="000000"/>
                </a:solidFill>
              </a:rPr>
              <a:t>отношениями.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7072362" cy="4572032"/>
          </a:xfrm>
        </p:spPr>
        <p:txBody>
          <a:bodyPr/>
          <a:lstStyle/>
          <a:p>
            <a:pPr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 6 : 5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 7,2 * 5,3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 0,1 : 7,8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г)  4 : 2 * 5</a:t>
            </a:r>
          </a:p>
          <a:p>
            <a:pPr>
              <a:buNone/>
            </a:pPr>
            <a:r>
              <a:rPr lang="ru-RU" sz="4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 7/0,8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е)  3 : 5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Задача 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043626" cy="4530725"/>
          </a:xfrm>
        </p:spPr>
        <p:txBody>
          <a:bodyPr/>
          <a:lstStyle/>
          <a:p>
            <a:pPr>
              <a:buNone/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Длина дистанции в эстафете по биатлону для женщин – 6 км. За незакрытую мишень для спортсменов предусмотрено прохождение штрафного круга – 150 м. Найдите отношение длины штрафного круга к длине дистанции участника.</a:t>
            </a:r>
            <a:endParaRPr lang="ru-RU" sz="32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Юрково\Desktop\Учитель года\Svetlana_Ishmouratova_2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2" y="0"/>
            <a:ext cx="2714628" cy="3619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285728"/>
            <a:ext cx="8229600" cy="4530725"/>
          </a:xfrm>
        </p:spPr>
        <p:txBody>
          <a:bodyPr/>
          <a:lstStyle/>
          <a:p>
            <a:pPr algn="just"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Какую роль играет спорт в жизни человека? Во всём мире люди её видят по-разному. Одни очень прохладно относятся к спорту и некоторые даже считают его бесполезной тратой времени. Другие люди видят смысл спорта и их, к счастью, больше чем первых. Причём каждый из них может иметь разное отношение к спорту: кто-то предпочитает смотреть его по телевизору, кто-то предпочитает просто заниматься каким-либо видом спорта или общефизической подготовкой, ну а для кого-то спорт – это средство существования.</a:t>
            </a:r>
          </a:p>
          <a:p>
            <a:pPr algn="just"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Запомни!</a:t>
            </a:r>
            <a:endParaRPr lang="ru-RU" sz="5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Единицы измерения величин в отношении должны быть одинаковыми.</a:t>
            </a:r>
            <a:endParaRPr lang="ru-RU" sz="6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120775"/>
          </a:xfrm>
        </p:spPr>
        <p:txBody>
          <a:bodyPr/>
          <a:lstStyle/>
          <a:p>
            <a:pPr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4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№3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8785225" cy="461962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dirty="0">
                <a:solidFill>
                  <a:schemeClr val="tx2"/>
                </a:solidFill>
              </a:rPr>
              <a:t>     </a:t>
            </a:r>
            <a:r>
              <a:rPr lang="ru-RU" dirty="0">
                <a:solidFill>
                  <a:srgbClr val="000000"/>
                </a:solidFill>
              </a:rPr>
              <a:t>6</a:t>
            </a:r>
            <a:r>
              <a:rPr lang="ru-RU" dirty="0" smtClean="0">
                <a:solidFill>
                  <a:srgbClr val="000000"/>
                </a:solidFill>
              </a:rPr>
              <a:t> км </a:t>
            </a:r>
            <a:r>
              <a:rPr lang="ru-RU" dirty="0">
                <a:solidFill>
                  <a:srgbClr val="000000"/>
                </a:solidFill>
              </a:rPr>
              <a:t>= </a:t>
            </a:r>
            <a:r>
              <a:rPr lang="ru-RU" dirty="0" smtClean="0">
                <a:solidFill>
                  <a:srgbClr val="000000"/>
                </a:solidFill>
              </a:rPr>
              <a:t>6000 м</a:t>
            </a:r>
            <a:endParaRPr lang="ru-RU" dirty="0">
              <a:solidFill>
                <a:srgbClr val="000000"/>
              </a:solidFill>
            </a:endParaRPr>
          </a:p>
          <a:p>
            <a:pPr marL="609600" indent="-609600">
              <a:buFontTx/>
              <a:buNone/>
            </a:pP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 150 </a:t>
            </a:r>
            <a:r>
              <a:rPr lang="ru-RU" dirty="0">
                <a:solidFill>
                  <a:srgbClr val="000000"/>
                </a:solidFill>
              </a:rPr>
              <a:t>: </a:t>
            </a:r>
            <a:r>
              <a:rPr lang="ru-RU" dirty="0" smtClean="0">
                <a:solidFill>
                  <a:srgbClr val="000000"/>
                </a:solidFill>
              </a:rPr>
              <a:t>6000 </a:t>
            </a:r>
            <a:r>
              <a:rPr lang="ru-RU" dirty="0">
                <a:solidFill>
                  <a:srgbClr val="000000"/>
                </a:solidFill>
              </a:rPr>
              <a:t>= </a:t>
            </a:r>
            <a:r>
              <a:rPr lang="ru-RU" dirty="0" smtClean="0">
                <a:solidFill>
                  <a:srgbClr val="000000"/>
                </a:solidFill>
              </a:rPr>
              <a:t>1/40 = 0,025 = 2,5%</a:t>
            </a:r>
            <a:endParaRPr lang="ru-RU" dirty="0">
              <a:solidFill>
                <a:srgbClr val="000000"/>
              </a:solidFill>
            </a:endParaRPr>
          </a:p>
          <a:p>
            <a:pPr marL="609600" indent="-609600">
              <a:buFontTx/>
              <a:buNone/>
            </a:pPr>
            <a:r>
              <a:rPr lang="ru-RU" dirty="0">
                <a:solidFill>
                  <a:srgbClr val="000000"/>
                </a:solidFill>
              </a:rPr>
              <a:t>     </a:t>
            </a:r>
            <a:r>
              <a:rPr lang="ru-RU" b="1" i="1" dirty="0">
                <a:solidFill>
                  <a:srgbClr val="000000"/>
                </a:solidFill>
              </a:rPr>
              <a:t>Ответ</a:t>
            </a:r>
            <a:r>
              <a:rPr lang="ru-RU" b="1" i="1" dirty="0" smtClean="0">
                <a:solidFill>
                  <a:srgbClr val="000000"/>
                </a:solidFill>
              </a:rPr>
              <a:t>:</a:t>
            </a:r>
            <a:r>
              <a:rPr lang="ru-RU" dirty="0" smtClean="0">
                <a:solidFill>
                  <a:srgbClr val="000000"/>
                </a:solidFill>
              </a:rPr>
              <a:t> отношение длины штрафного круга к длине дистанции участника составляет 1/40 или 2,5%.</a:t>
            </a:r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08050"/>
            <a:ext cx="8893175" cy="5416550"/>
          </a:xfrm>
          <a:prstGeom prst="rect">
            <a:avLst/>
          </a:prstGeom>
          <a:solidFill>
            <a:srgbClr val="FF0066"/>
          </a:solidFill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2195513" y="188913"/>
            <a:ext cx="511333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кроссворд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3708400" y="98107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</a:t>
            </a:r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4211638" y="98107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4643438" y="981075"/>
            <a:ext cx="28733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59" name="WordArt 7"/>
          <p:cNvSpPr>
            <a:spLocks noChangeArrowheads="1" noChangeShapeType="1" noTextEdit="1"/>
          </p:cNvSpPr>
          <p:nvPr/>
        </p:nvSpPr>
        <p:spPr bwMode="auto">
          <a:xfrm>
            <a:off x="5148263" y="98107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23560" name="WordArt 8"/>
          <p:cNvSpPr>
            <a:spLocks noChangeArrowheads="1" noChangeShapeType="1" noTextEdit="1"/>
          </p:cNvSpPr>
          <p:nvPr/>
        </p:nvSpPr>
        <p:spPr bwMode="auto">
          <a:xfrm>
            <a:off x="5724525" y="98107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Ь</a:t>
            </a:r>
          </a:p>
        </p:txBody>
      </p:sp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2195513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</a:t>
            </a:r>
          </a:p>
        </p:txBody>
      </p:sp>
      <p:sp>
        <p:nvSpPr>
          <p:cNvPr id="23562" name="WordArt 10"/>
          <p:cNvSpPr>
            <a:spLocks noChangeArrowheads="1" noChangeShapeType="1" noTextEdit="1"/>
          </p:cNvSpPr>
          <p:nvPr/>
        </p:nvSpPr>
        <p:spPr bwMode="auto">
          <a:xfrm>
            <a:off x="1692275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</a:t>
            </a:r>
          </a:p>
        </p:txBody>
      </p:sp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>
            <a:off x="2700338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3132138" y="1557338"/>
            <a:ext cx="339725" cy="59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Ц</a:t>
            </a:r>
          </a:p>
        </p:txBody>
      </p:sp>
      <p:sp>
        <p:nvSpPr>
          <p:cNvPr id="23565" name="WordArt 13"/>
          <p:cNvSpPr>
            <a:spLocks noChangeArrowheads="1" noChangeShapeType="1" noTextEdit="1"/>
          </p:cNvSpPr>
          <p:nvPr/>
        </p:nvSpPr>
        <p:spPr bwMode="auto">
          <a:xfrm>
            <a:off x="3708400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566" name="WordArt 14"/>
          <p:cNvSpPr>
            <a:spLocks noChangeArrowheads="1" noChangeShapeType="1" noTextEdit="1"/>
          </p:cNvSpPr>
          <p:nvPr/>
        </p:nvSpPr>
        <p:spPr bwMode="auto">
          <a:xfrm>
            <a:off x="4211638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</a:t>
            </a:r>
          </a:p>
        </p:txBody>
      </p:sp>
      <p:sp>
        <p:nvSpPr>
          <p:cNvPr id="23567" name="WordArt 15"/>
          <p:cNvSpPr>
            <a:spLocks noChangeArrowheads="1" noChangeShapeType="1" noTextEdit="1"/>
          </p:cNvSpPr>
          <p:nvPr/>
        </p:nvSpPr>
        <p:spPr bwMode="auto">
          <a:xfrm>
            <a:off x="4716463" y="155733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568" name="WordArt 16"/>
          <p:cNvSpPr>
            <a:spLocks noChangeArrowheads="1" noChangeShapeType="1" noTextEdit="1"/>
          </p:cNvSpPr>
          <p:nvPr/>
        </p:nvSpPr>
        <p:spPr bwMode="auto">
          <a:xfrm>
            <a:off x="2627313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Ч</a:t>
            </a:r>
          </a:p>
        </p:txBody>
      </p:sp>
      <p:sp>
        <p:nvSpPr>
          <p:cNvPr id="23569" name="WordArt 17"/>
          <p:cNvSpPr>
            <a:spLocks noChangeArrowheads="1" noChangeShapeType="1" noTextEdit="1"/>
          </p:cNvSpPr>
          <p:nvPr/>
        </p:nvSpPr>
        <p:spPr bwMode="auto">
          <a:xfrm>
            <a:off x="3203575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570" name="WordArt 18"/>
          <p:cNvSpPr>
            <a:spLocks noChangeArrowheads="1" noChangeShapeType="1" noTextEdit="1"/>
          </p:cNvSpPr>
          <p:nvPr/>
        </p:nvSpPr>
        <p:spPr bwMode="auto">
          <a:xfrm>
            <a:off x="3708400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23571" name="WordArt 19"/>
          <p:cNvSpPr>
            <a:spLocks noChangeArrowheads="1" noChangeShapeType="1" noTextEdit="1"/>
          </p:cNvSpPr>
          <p:nvPr/>
        </p:nvSpPr>
        <p:spPr bwMode="auto">
          <a:xfrm>
            <a:off x="4211638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572" name="WordArt 20"/>
          <p:cNvSpPr>
            <a:spLocks noChangeArrowheads="1" noChangeShapeType="1" noTextEdit="1"/>
          </p:cNvSpPr>
          <p:nvPr/>
        </p:nvSpPr>
        <p:spPr bwMode="auto">
          <a:xfrm>
            <a:off x="4716463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</a:t>
            </a:r>
          </a:p>
        </p:txBody>
      </p:sp>
      <p:sp>
        <p:nvSpPr>
          <p:cNvPr id="23573" name="WordArt 21"/>
          <p:cNvSpPr>
            <a:spLocks noChangeArrowheads="1" noChangeShapeType="1" noTextEdit="1"/>
          </p:cNvSpPr>
          <p:nvPr/>
        </p:nvSpPr>
        <p:spPr bwMode="auto">
          <a:xfrm>
            <a:off x="5148263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74" name="WordArt 22"/>
          <p:cNvSpPr>
            <a:spLocks noChangeArrowheads="1" noChangeShapeType="1" noTextEdit="1"/>
          </p:cNvSpPr>
          <p:nvPr/>
        </p:nvSpPr>
        <p:spPr bwMode="auto">
          <a:xfrm>
            <a:off x="5724525" y="21336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575" name="WordArt 23"/>
          <p:cNvSpPr>
            <a:spLocks noChangeArrowheads="1" noChangeShapeType="1" noTextEdit="1"/>
          </p:cNvSpPr>
          <p:nvPr/>
        </p:nvSpPr>
        <p:spPr bwMode="auto">
          <a:xfrm>
            <a:off x="4211638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23576" name="WordArt 24"/>
          <p:cNvSpPr>
            <a:spLocks noChangeArrowheads="1" noChangeShapeType="1" noTextEdit="1"/>
          </p:cNvSpPr>
          <p:nvPr/>
        </p:nvSpPr>
        <p:spPr bwMode="auto">
          <a:xfrm>
            <a:off x="4716463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77" name="WordArt 25"/>
          <p:cNvSpPr>
            <a:spLocks noChangeArrowheads="1" noChangeShapeType="1" noTextEdit="1"/>
          </p:cNvSpPr>
          <p:nvPr/>
        </p:nvSpPr>
        <p:spPr bwMode="auto">
          <a:xfrm>
            <a:off x="5219700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23578" name="WordArt 26"/>
          <p:cNvSpPr>
            <a:spLocks noChangeArrowheads="1" noChangeShapeType="1" noTextEdit="1"/>
          </p:cNvSpPr>
          <p:nvPr/>
        </p:nvSpPr>
        <p:spPr bwMode="auto">
          <a:xfrm>
            <a:off x="5651500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</a:t>
            </a:r>
          </a:p>
        </p:txBody>
      </p:sp>
      <p:sp>
        <p:nvSpPr>
          <p:cNvPr id="23579" name="WordArt 27"/>
          <p:cNvSpPr>
            <a:spLocks noChangeArrowheads="1" noChangeShapeType="1" noTextEdit="1"/>
          </p:cNvSpPr>
          <p:nvPr/>
        </p:nvSpPr>
        <p:spPr bwMode="auto">
          <a:xfrm>
            <a:off x="6227763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580" name="WordArt 28"/>
          <p:cNvSpPr>
            <a:spLocks noChangeArrowheads="1" noChangeShapeType="1" noTextEdit="1"/>
          </p:cNvSpPr>
          <p:nvPr/>
        </p:nvSpPr>
        <p:spPr bwMode="auto">
          <a:xfrm>
            <a:off x="6732588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581" name="WordArt 29"/>
          <p:cNvSpPr>
            <a:spLocks noChangeArrowheads="1" noChangeShapeType="1" noTextEdit="1"/>
          </p:cNvSpPr>
          <p:nvPr/>
        </p:nvSpPr>
        <p:spPr bwMode="auto">
          <a:xfrm>
            <a:off x="7235825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23582" name="WordArt 30"/>
          <p:cNvSpPr>
            <a:spLocks noChangeArrowheads="1" noChangeShapeType="1" noTextEdit="1"/>
          </p:cNvSpPr>
          <p:nvPr/>
        </p:nvSpPr>
        <p:spPr bwMode="auto">
          <a:xfrm>
            <a:off x="7667625" y="2781300"/>
            <a:ext cx="360363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М</a:t>
            </a:r>
          </a:p>
        </p:txBody>
      </p:sp>
      <p:sp>
        <p:nvSpPr>
          <p:cNvPr id="23583" name="WordArt 31"/>
          <p:cNvSpPr>
            <a:spLocks noChangeArrowheads="1" noChangeShapeType="1" noTextEdit="1"/>
          </p:cNvSpPr>
          <p:nvPr/>
        </p:nvSpPr>
        <p:spPr bwMode="auto">
          <a:xfrm>
            <a:off x="8243888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584" name="WordArt 32"/>
          <p:cNvSpPr>
            <a:spLocks noChangeArrowheads="1" noChangeShapeType="1" noTextEdit="1"/>
          </p:cNvSpPr>
          <p:nvPr/>
        </p:nvSpPr>
        <p:spPr bwMode="auto">
          <a:xfrm>
            <a:off x="8675688" y="278130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Я</a:t>
            </a:r>
          </a:p>
        </p:txBody>
      </p:sp>
      <p:sp>
        <p:nvSpPr>
          <p:cNvPr id="23585" name="WordArt 33"/>
          <p:cNvSpPr>
            <a:spLocks noChangeArrowheads="1" noChangeShapeType="1" noTextEdit="1"/>
          </p:cNvSpPr>
          <p:nvPr/>
        </p:nvSpPr>
        <p:spPr bwMode="auto">
          <a:xfrm>
            <a:off x="2700338" y="33575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23586" name="WordArt 34"/>
          <p:cNvSpPr>
            <a:spLocks noChangeArrowheads="1" noChangeShapeType="1" noTextEdit="1"/>
          </p:cNvSpPr>
          <p:nvPr/>
        </p:nvSpPr>
        <p:spPr bwMode="auto">
          <a:xfrm>
            <a:off x="3132138" y="3357563"/>
            <a:ext cx="28733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87" name="WordArt 35"/>
          <p:cNvSpPr>
            <a:spLocks noChangeArrowheads="1" noChangeShapeType="1" noTextEdit="1"/>
          </p:cNvSpPr>
          <p:nvPr/>
        </p:nvSpPr>
        <p:spPr bwMode="auto">
          <a:xfrm>
            <a:off x="3635375" y="33575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Л</a:t>
            </a:r>
          </a:p>
        </p:txBody>
      </p:sp>
      <p:sp>
        <p:nvSpPr>
          <p:cNvPr id="23588" name="WordArt 36"/>
          <p:cNvSpPr>
            <a:spLocks noChangeArrowheads="1" noChangeShapeType="1" noTextEdit="1"/>
          </p:cNvSpPr>
          <p:nvPr/>
        </p:nvSpPr>
        <p:spPr bwMode="auto">
          <a:xfrm>
            <a:off x="4140200" y="33575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Ь</a:t>
            </a:r>
          </a:p>
        </p:txBody>
      </p:sp>
      <p:sp>
        <p:nvSpPr>
          <p:cNvPr id="23589" name="WordArt 37"/>
          <p:cNvSpPr>
            <a:spLocks noChangeArrowheads="1" noChangeShapeType="1" noTextEdit="1"/>
          </p:cNvSpPr>
          <p:nvPr/>
        </p:nvSpPr>
        <p:spPr bwMode="auto">
          <a:xfrm>
            <a:off x="4643438" y="3357563"/>
            <a:ext cx="360362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Ш</a:t>
            </a:r>
          </a:p>
        </p:txBody>
      </p:sp>
      <p:sp>
        <p:nvSpPr>
          <p:cNvPr id="23590" name="WordArt 38"/>
          <p:cNvSpPr>
            <a:spLocks noChangeArrowheads="1" noChangeShapeType="1" noTextEdit="1"/>
          </p:cNvSpPr>
          <p:nvPr/>
        </p:nvSpPr>
        <p:spPr bwMode="auto">
          <a:xfrm>
            <a:off x="5219700" y="33575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591" name="WordArt 39"/>
          <p:cNvSpPr>
            <a:spLocks noChangeArrowheads="1" noChangeShapeType="1" noTextEdit="1"/>
          </p:cNvSpPr>
          <p:nvPr/>
        </p:nvSpPr>
        <p:spPr bwMode="auto">
          <a:xfrm>
            <a:off x="4211638" y="40052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Ч</a:t>
            </a:r>
          </a:p>
        </p:txBody>
      </p:sp>
      <p:sp>
        <p:nvSpPr>
          <p:cNvPr id="23592" name="WordArt 40"/>
          <p:cNvSpPr>
            <a:spLocks noChangeArrowheads="1" noChangeShapeType="1" noTextEdit="1"/>
          </p:cNvSpPr>
          <p:nvPr/>
        </p:nvSpPr>
        <p:spPr bwMode="auto">
          <a:xfrm>
            <a:off x="4716463" y="40052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593" name="WordArt 41"/>
          <p:cNvSpPr>
            <a:spLocks noChangeArrowheads="1" noChangeShapeType="1" noTextEdit="1"/>
          </p:cNvSpPr>
          <p:nvPr/>
        </p:nvSpPr>
        <p:spPr bwMode="auto">
          <a:xfrm>
            <a:off x="5219700" y="40052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</a:t>
            </a:r>
          </a:p>
        </p:txBody>
      </p:sp>
      <p:sp>
        <p:nvSpPr>
          <p:cNvPr id="23594" name="WordArt 42"/>
          <p:cNvSpPr>
            <a:spLocks noChangeArrowheads="1" noChangeShapeType="1" noTextEdit="1"/>
          </p:cNvSpPr>
          <p:nvPr/>
        </p:nvSpPr>
        <p:spPr bwMode="auto">
          <a:xfrm>
            <a:off x="5724525" y="40052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595" name="WordArt 43"/>
          <p:cNvSpPr>
            <a:spLocks noChangeArrowheads="1" noChangeShapeType="1" noTextEdit="1"/>
          </p:cNvSpPr>
          <p:nvPr/>
        </p:nvSpPr>
        <p:spPr bwMode="auto">
          <a:xfrm>
            <a:off x="6156325" y="4005263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596" name="WordArt 44"/>
          <p:cNvSpPr>
            <a:spLocks noChangeArrowheads="1" noChangeShapeType="1" noTextEdit="1"/>
          </p:cNvSpPr>
          <p:nvPr/>
        </p:nvSpPr>
        <p:spPr bwMode="auto">
          <a:xfrm>
            <a:off x="2195513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23597" name="WordArt 45"/>
          <p:cNvSpPr>
            <a:spLocks noChangeArrowheads="1" noChangeShapeType="1" noTextEdit="1"/>
          </p:cNvSpPr>
          <p:nvPr/>
        </p:nvSpPr>
        <p:spPr bwMode="auto">
          <a:xfrm>
            <a:off x="2771775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23598" name="WordArt 46"/>
          <p:cNvSpPr>
            <a:spLocks noChangeArrowheads="1" noChangeShapeType="1" noTextEdit="1"/>
          </p:cNvSpPr>
          <p:nvPr/>
        </p:nvSpPr>
        <p:spPr bwMode="auto">
          <a:xfrm>
            <a:off x="3203575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</a:t>
            </a:r>
          </a:p>
        </p:txBody>
      </p:sp>
      <p:sp>
        <p:nvSpPr>
          <p:cNvPr id="23599" name="WordArt 47"/>
          <p:cNvSpPr>
            <a:spLocks noChangeArrowheads="1" noChangeShapeType="1" noTextEdit="1"/>
          </p:cNvSpPr>
          <p:nvPr/>
        </p:nvSpPr>
        <p:spPr bwMode="auto">
          <a:xfrm>
            <a:off x="3708400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600" name="WordArt 48"/>
          <p:cNvSpPr>
            <a:spLocks noChangeArrowheads="1" noChangeShapeType="1" noTextEdit="1"/>
          </p:cNvSpPr>
          <p:nvPr/>
        </p:nvSpPr>
        <p:spPr bwMode="auto">
          <a:xfrm>
            <a:off x="4211638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601" name="WordArt 49"/>
          <p:cNvSpPr>
            <a:spLocks noChangeArrowheads="1" noChangeShapeType="1" noTextEdit="1"/>
          </p:cNvSpPr>
          <p:nvPr/>
        </p:nvSpPr>
        <p:spPr bwMode="auto">
          <a:xfrm>
            <a:off x="4716463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</a:t>
            </a:r>
          </a:p>
        </p:txBody>
      </p:sp>
      <p:sp>
        <p:nvSpPr>
          <p:cNvPr id="23602" name="WordArt 50"/>
          <p:cNvSpPr>
            <a:spLocks noChangeArrowheads="1" noChangeShapeType="1" noTextEdit="1"/>
          </p:cNvSpPr>
          <p:nvPr/>
        </p:nvSpPr>
        <p:spPr bwMode="auto">
          <a:xfrm>
            <a:off x="5219700" y="4581525"/>
            <a:ext cx="360363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Ы</a:t>
            </a:r>
          </a:p>
        </p:txBody>
      </p:sp>
      <p:sp>
        <p:nvSpPr>
          <p:cNvPr id="23603" name="WordArt 51"/>
          <p:cNvSpPr>
            <a:spLocks noChangeArrowheads="1" noChangeShapeType="1" noTextEdit="1"/>
          </p:cNvSpPr>
          <p:nvPr/>
        </p:nvSpPr>
        <p:spPr bwMode="auto">
          <a:xfrm>
            <a:off x="5795963" y="4581525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604" name="WordArt 52"/>
          <p:cNvSpPr>
            <a:spLocks noChangeArrowheads="1" noChangeShapeType="1" noTextEdit="1"/>
          </p:cNvSpPr>
          <p:nvPr/>
        </p:nvSpPr>
        <p:spPr bwMode="auto">
          <a:xfrm>
            <a:off x="3779838" y="515778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</a:t>
            </a:r>
          </a:p>
        </p:txBody>
      </p:sp>
      <p:sp>
        <p:nvSpPr>
          <p:cNvPr id="23605" name="WordArt 53"/>
          <p:cNvSpPr>
            <a:spLocks noChangeArrowheads="1" noChangeShapeType="1" noTextEdit="1"/>
          </p:cNvSpPr>
          <p:nvPr/>
        </p:nvSpPr>
        <p:spPr bwMode="auto">
          <a:xfrm>
            <a:off x="4211638" y="515778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Л</a:t>
            </a:r>
          </a:p>
        </p:txBody>
      </p:sp>
      <p:sp>
        <p:nvSpPr>
          <p:cNvPr id="23606" name="WordArt 54"/>
          <p:cNvSpPr>
            <a:spLocks noChangeArrowheads="1" noChangeShapeType="1" noTextEdit="1"/>
          </p:cNvSpPr>
          <p:nvPr/>
        </p:nvSpPr>
        <p:spPr bwMode="auto">
          <a:xfrm>
            <a:off x="4716463" y="515778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23607" name="WordArt 55"/>
          <p:cNvSpPr>
            <a:spLocks noChangeArrowheads="1" noChangeShapeType="1" noTextEdit="1"/>
          </p:cNvSpPr>
          <p:nvPr/>
        </p:nvSpPr>
        <p:spPr bwMode="auto">
          <a:xfrm>
            <a:off x="5219700" y="515778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</a:t>
            </a:r>
          </a:p>
        </p:txBody>
      </p:sp>
      <p:sp>
        <p:nvSpPr>
          <p:cNvPr id="23608" name="WordArt 56"/>
          <p:cNvSpPr>
            <a:spLocks noChangeArrowheads="1" noChangeShapeType="1" noTextEdit="1"/>
          </p:cNvSpPr>
          <p:nvPr/>
        </p:nvSpPr>
        <p:spPr bwMode="auto">
          <a:xfrm>
            <a:off x="5724525" y="5157788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609" name="WordArt 57"/>
          <p:cNvSpPr>
            <a:spLocks noChangeArrowheads="1" noChangeShapeType="1" noTextEdit="1"/>
          </p:cNvSpPr>
          <p:nvPr/>
        </p:nvSpPr>
        <p:spPr bwMode="auto">
          <a:xfrm>
            <a:off x="468313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</a:t>
            </a:r>
          </a:p>
        </p:txBody>
      </p:sp>
      <p:sp>
        <p:nvSpPr>
          <p:cNvPr id="23610" name="WordArt 58"/>
          <p:cNvSpPr>
            <a:spLocks noChangeArrowheads="1" noChangeShapeType="1" noTextEdit="1"/>
          </p:cNvSpPr>
          <p:nvPr/>
        </p:nvSpPr>
        <p:spPr bwMode="auto">
          <a:xfrm>
            <a:off x="900113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23611" name="WordArt 59"/>
          <p:cNvSpPr>
            <a:spLocks noChangeArrowheads="1" noChangeShapeType="1" noTextEdit="1"/>
          </p:cNvSpPr>
          <p:nvPr/>
        </p:nvSpPr>
        <p:spPr bwMode="auto">
          <a:xfrm>
            <a:off x="1331913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23612" name="WordArt 60"/>
          <p:cNvSpPr>
            <a:spLocks noChangeArrowheads="1" noChangeShapeType="1" noTextEdit="1"/>
          </p:cNvSpPr>
          <p:nvPr/>
        </p:nvSpPr>
        <p:spPr bwMode="auto">
          <a:xfrm>
            <a:off x="1763713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Я</a:t>
            </a:r>
          </a:p>
        </p:txBody>
      </p:sp>
      <p:sp>
        <p:nvSpPr>
          <p:cNvPr id="23613" name="WordArt 61"/>
          <p:cNvSpPr>
            <a:spLocks noChangeArrowheads="1" noChangeShapeType="1" noTextEdit="1"/>
          </p:cNvSpPr>
          <p:nvPr/>
        </p:nvSpPr>
        <p:spPr bwMode="auto">
          <a:xfrm>
            <a:off x="2268538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23614" name="WordArt 62"/>
          <p:cNvSpPr>
            <a:spLocks noChangeArrowheads="1" noChangeShapeType="1" noTextEdit="1"/>
          </p:cNvSpPr>
          <p:nvPr/>
        </p:nvSpPr>
        <p:spPr bwMode="auto">
          <a:xfrm>
            <a:off x="2771775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23615" name="WordArt 63"/>
          <p:cNvSpPr>
            <a:spLocks noChangeArrowheads="1" noChangeShapeType="1" noTextEdit="1"/>
          </p:cNvSpPr>
          <p:nvPr/>
        </p:nvSpPr>
        <p:spPr bwMode="auto">
          <a:xfrm>
            <a:off x="3276600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Ч</a:t>
            </a:r>
          </a:p>
        </p:txBody>
      </p:sp>
      <p:sp>
        <p:nvSpPr>
          <p:cNvPr id="23616" name="WordArt 64"/>
          <p:cNvSpPr>
            <a:spLocks noChangeArrowheads="1" noChangeShapeType="1" noTextEdit="1"/>
          </p:cNvSpPr>
          <p:nvPr/>
        </p:nvSpPr>
        <p:spPr bwMode="auto">
          <a:xfrm>
            <a:off x="3779838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</a:t>
            </a:r>
          </a:p>
        </p:txBody>
      </p:sp>
      <p:sp>
        <p:nvSpPr>
          <p:cNvPr id="23617" name="WordArt 65"/>
          <p:cNvSpPr>
            <a:spLocks noChangeArrowheads="1" noChangeShapeType="1" noTextEdit="1"/>
          </p:cNvSpPr>
          <p:nvPr/>
        </p:nvSpPr>
        <p:spPr bwMode="auto">
          <a:xfrm>
            <a:off x="4284663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23618" name="WordArt 66"/>
          <p:cNvSpPr>
            <a:spLocks noChangeArrowheads="1" noChangeShapeType="1" noTextEdit="1"/>
          </p:cNvSpPr>
          <p:nvPr/>
        </p:nvSpPr>
        <p:spPr bwMode="auto">
          <a:xfrm>
            <a:off x="4787900" y="5734050"/>
            <a:ext cx="266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Я</a:t>
            </a:r>
          </a:p>
        </p:txBody>
      </p:sp>
      <p:sp>
        <p:nvSpPr>
          <p:cNvPr id="23619" name="Rectangle 67"/>
          <p:cNvSpPr>
            <a:spLocks noChangeArrowheads="1"/>
          </p:cNvSpPr>
          <p:nvPr/>
        </p:nvSpPr>
        <p:spPr bwMode="auto">
          <a:xfrm>
            <a:off x="4572000" y="908050"/>
            <a:ext cx="576263" cy="5400675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такое отношение, что оно показывает;</a:t>
            </a:r>
          </a:p>
          <a:p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научиться составлять и читать отношения;</a:t>
            </a:r>
          </a:p>
          <a:p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решать задачи на определение отношений.</a:t>
            </a:r>
            <a:endParaRPr lang="ru-RU" sz="40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14282" y="4071918"/>
            <a:ext cx="7000924" cy="2786082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Общее </a:t>
            </a:r>
            <a:r>
              <a:rPr lang="ru-RU" sz="32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спортсменов на Зимней Олимпиаде в Сочи - 2800 человек из 88 стран мира, Россию представят 223 спортсмена. Какую часть спортсмены из России составляет от общего количества участников олимпиады?</a:t>
            </a:r>
            <a:endParaRPr lang="ru-RU" sz="32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 descr="C:\Users\Юрково\Desktop\Учитель года\GlennHoward_2010_Br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3914775" cy="3357562"/>
          </a:xfrm>
          <a:prstGeom prst="rect">
            <a:avLst/>
          </a:prstGeom>
          <a:noFill/>
        </p:spPr>
      </p:pic>
      <p:pic>
        <p:nvPicPr>
          <p:cNvPr id="10243" name="Picture 3" descr="C:\Users\Юрково\Desktop\Учитель года\фигурн ка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256"/>
            <a:ext cx="1270000" cy="1905000"/>
          </a:xfrm>
          <a:prstGeom prst="rect">
            <a:avLst/>
          </a:prstGeom>
          <a:noFill/>
        </p:spPr>
      </p:pic>
      <p:pic>
        <p:nvPicPr>
          <p:cNvPr id="10244" name="Picture 4" descr="C:\Users\Юрково\Desktop\Учитель года\скелито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42852"/>
            <a:ext cx="4714876" cy="3155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223:2800  или  </a:t>
            </a:r>
            <a:r>
              <a:rPr lang="ru-RU" sz="6000" b="1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223</a:t>
            </a:r>
          </a:p>
          <a:p>
            <a:pPr>
              <a:buNone/>
            </a:pPr>
            <a:r>
              <a:rPr lang="ru-RU" sz="6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2800</a:t>
            </a:r>
          </a:p>
          <a:p>
            <a:pPr>
              <a:buNone/>
            </a:pPr>
            <a:endParaRPr lang="ru-RU" sz="32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5298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5299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5300" name="Формула" r:id="rId5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Математические отношения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математике рассматривают отношение только для положительных чисел.</a:t>
            </a:r>
          </a:p>
          <a:p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Отношение записывают при помощи знака деления или дробной черты</a:t>
            </a:r>
          </a:p>
          <a:p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Например      17:2  или  </a:t>
            </a:r>
            <a:r>
              <a:rPr lang="ru-RU" sz="3200" b="1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2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математике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>
              <a:latin typeface="Verdana" pitchFamily="34" charset="0"/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6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Отношение двух чисел - это частное от деления одного из них на другое.</a:t>
            </a:r>
          </a:p>
          <a:p>
            <a:pPr>
              <a:buClr>
                <a:schemeClr val="accent1"/>
              </a:buClr>
            </a:pPr>
            <a:endParaRPr lang="ru-RU" sz="3200" b="1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8229600" cy="4530725"/>
          </a:xfrm>
        </p:spPr>
        <p:txBody>
          <a:bodyPr/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Отношение </a:t>
            </a:r>
            <a:r>
              <a:rPr lang="ru-RU" sz="5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показывает, во сколько раз первое число </a:t>
            </a:r>
            <a:r>
              <a:rPr lang="ru-RU" sz="5400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больше (меньше) </a:t>
            </a:r>
            <a:r>
              <a:rPr lang="ru-RU" sz="5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второго или какую часть первое число составляет от второго.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Уровень">
  <a:themeElements>
    <a:clrScheme name="Уровень 5">
      <a:dk1>
        <a:srgbClr val="CC6600"/>
      </a:dk1>
      <a:lt1>
        <a:srgbClr val="FFFFFF"/>
      </a:lt1>
      <a:dk2>
        <a:srgbClr val="4A553B"/>
      </a:dk2>
      <a:lt2>
        <a:srgbClr val="FFBF1F"/>
      </a:lt2>
      <a:accent1>
        <a:srgbClr val="FFCC00"/>
      </a:accent1>
      <a:accent2>
        <a:srgbClr val="CC9900"/>
      </a:accent2>
      <a:accent3>
        <a:srgbClr val="B1B4AF"/>
      </a:accent3>
      <a:accent4>
        <a:srgbClr val="DADADA"/>
      </a:accent4>
      <a:accent5>
        <a:srgbClr val="FFE2AA"/>
      </a:accent5>
      <a:accent6>
        <a:srgbClr val="B98A00"/>
      </a:accent6>
      <a:hlink>
        <a:srgbClr val="669900"/>
      </a:hlink>
      <a:folHlink>
        <a:srgbClr val="A3A274"/>
      </a:folHlink>
    </a:clrScheme>
    <a:fontScheme name="Уровень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Уровень 7">
    <a:dk1>
      <a:srgbClr val="000000"/>
    </a:dk1>
    <a:lt1>
      <a:srgbClr val="FFFFFF"/>
    </a:lt1>
    <a:dk2>
      <a:srgbClr val="CC3300"/>
    </a:dk2>
    <a:lt2>
      <a:srgbClr val="663300"/>
    </a:lt2>
    <a:accent1>
      <a:srgbClr val="FFCC00"/>
    </a:accent1>
    <a:accent2>
      <a:srgbClr val="CC6600"/>
    </a:accent2>
    <a:accent3>
      <a:srgbClr val="FFFFFF"/>
    </a:accent3>
    <a:accent4>
      <a:srgbClr val="000000"/>
    </a:accent4>
    <a:accent5>
      <a:srgbClr val="FFE2AA"/>
    </a:accent5>
    <a:accent6>
      <a:srgbClr val="B95C00"/>
    </a:accent6>
    <a:hlink>
      <a:srgbClr val="CC9900"/>
    </a:hlink>
    <a:folHlink>
      <a:srgbClr val="996633"/>
    </a:folHlink>
  </a:clrScheme>
</a:themeOverride>
</file>

<file path=ppt/theme/themeOverride2.xml><?xml version="1.0" encoding="utf-8"?>
<a:themeOverride xmlns:a="http://schemas.openxmlformats.org/drawingml/2006/main">
  <a:clrScheme name="Океан 8">
    <a:dk1>
      <a:srgbClr val="000000"/>
    </a:dk1>
    <a:lt1>
      <a:srgbClr val="FFFFFF"/>
    </a:lt1>
    <a:dk2>
      <a:srgbClr val="FFBA2F"/>
    </a:dk2>
    <a:lt2>
      <a:srgbClr val="A50021"/>
    </a:lt2>
    <a:accent1>
      <a:srgbClr val="FF6600"/>
    </a:accent1>
    <a:accent2>
      <a:srgbClr val="CC6600"/>
    </a:accent2>
    <a:accent3>
      <a:srgbClr val="FFD9AD"/>
    </a:accent3>
    <a:accent4>
      <a:srgbClr val="DADADA"/>
    </a:accent4>
    <a:accent5>
      <a:srgbClr val="FFB8AA"/>
    </a:accent5>
    <a:accent6>
      <a:srgbClr val="B95C00"/>
    </a:accent6>
    <a:hlink>
      <a:srgbClr val="663300"/>
    </a:hlink>
    <a:folHlink>
      <a:srgbClr val="CC99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1086</TotalTime>
  <Words>719</Words>
  <Application>Microsoft Office PowerPoint</Application>
  <PresentationFormat>Экран (4:3)</PresentationFormat>
  <Paragraphs>133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Уровень</vt:lpstr>
      <vt:lpstr>Океан</vt:lpstr>
      <vt:lpstr>Формула</vt:lpstr>
      <vt:lpstr>«Математика вокруг нас»</vt:lpstr>
      <vt:lpstr>Слайд 2</vt:lpstr>
      <vt:lpstr>Слайд 3</vt:lpstr>
      <vt:lpstr>Цель:</vt:lpstr>
      <vt:lpstr> Общее количество спортсменов на Зимней Олимпиаде в Сочи - 2800 человек из 88 стран мира, Россию представят 223 спортсмена. Какую часть спортсмены из России составляет от общего количества участников олимпиады?</vt:lpstr>
      <vt:lpstr>Ответ</vt:lpstr>
      <vt:lpstr>Математические отношения</vt:lpstr>
      <vt:lpstr>  В математике </vt:lpstr>
      <vt:lpstr>Слайд 9</vt:lpstr>
      <vt:lpstr>Пример</vt:lpstr>
      <vt:lpstr>Заполни пропуски</vt:lpstr>
      <vt:lpstr>Слайд 12</vt:lpstr>
      <vt:lpstr> Прочитайте отношения  </vt:lpstr>
      <vt:lpstr>Разминка</vt:lpstr>
      <vt:lpstr>Задачи </vt:lpstr>
      <vt:lpstr>Рассуждения к задаче № 1</vt:lpstr>
      <vt:lpstr>Рассуждения к задаче № 2</vt:lpstr>
      <vt:lpstr>Какие из выражений являются  отношениями.</vt:lpstr>
      <vt:lpstr>Задача № 3</vt:lpstr>
      <vt:lpstr>Запомни!</vt:lpstr>
      <vt:lpstr>Решение задачи №3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Юрково</cp:lastModifiedBy>
  <cp:revision>104</cp:revision>
  <dcterms:created xsi:type="dcterms:W3CDTF">2007-12-16T12:34:18Z</dcterms:created>
  <dcterms:modified xsi:type="dcterms:W3CDTF">2014-02-05T23:27:46Z</dcterms:modified>
</cp:coreProperties>
</file>