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9523063089336094E-2"/>
          <c:y val="6.0723277267676942E-2"/>
          <c:w val="0.54679632059881411"/>
          <c:h val="0.774715071659531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Активное участие родителей в проведении мероприятий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Уровень I</c:v>
                </c:pt>
                <c:pt idx="1">
                  <c:v>Уровень IV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0.95000000000000007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педагогической культуры родителей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Уровень I</c:v>
                </c:pt>
                <c:pt idx="1">
                  <c:v>Уровень IV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</c:v>
                </c:pt>
                <c:pt idx="1">
                  <c:v>0.70000000000000007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Формирование семейных ценностных ориентаций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Уровень I</c:v>
                </c:pt>
                <c:pt idx="1">
                  <c:v>Уровень IV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0.30000000000000004</c:v>
                </c:pt>
                <c:pt idx="1">
                  <c:v>0.5</c:v>
                </c:pt>
              </c:numCache>
            </c:numRef>
          </c:val>
        </c:ser>
        <c:dLbls/>
        <c:marker val="1"/>
        <c:axId val="93201152"/>
        <c:axId val="64846080"/>
      </c:lineChart>
      <c:catAx>
        <c:axId val="93201152"/>
        <c:scaling>
          <c:orientation val="minMax"/>
        </c:scaling>
        <c:axPos val="b"/>
        <c:tickLblPos val="nextTo"/>
        <c:crossAx val="64846080"/>
        <c:crosses val="autoZero"/>
        <c:auto val="1"/>
        <c:lblAlgn val="ctr"/>
        <c:lblOffset val="100"/>
      </c:catAx>
      <c:valAx>
        <c:axId val="64846080"/>
        <c:scaling>
          <c:orientation val="minMax"/>
        </c:scaling>
        <c:axPos val="l"/>
        <c:majorGridlines/>
        <c:numFmt formatCode="0%" sourceLinked="1"/>
        <c:tickLblPos val="nextTo"/>
        <c:crossAx val="932011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A9CD6-AC15-4EEB-B786-94DE5C2E83C9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4F53A-8AE4-443F-9EB7-16A00EB9D29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800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4F53A-8AE4-443F-9EB7-16A00EB9D29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77EE-62D8-42BC-9C97-D23A29BDC7A0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7DA8-E831-4377-8DBA-264E45F8A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77EE-62D8-42BC-9C97-D23A29BDC7A0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7DA8-E831-4377-8DBA-264E45F8A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77EE-62D8-42BC-9C97-D23A29BDC7A0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7DA8-E831-4377-8DBA-264E45F8A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77EE-62D8-42BC-9C97-D23A29BDC7A0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7DA8-E831-4377-8DBA-264E45F8A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77EE-62D8-42BC-9C97-D23A29BDC7A0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7DA8-E831-4377-8DBA-264E45F8A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77EE-62D8-42BC-9C97-D23A29BDC7A0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7DA8-E831-4377-8DBA-264E45F8A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77EE-62D8-42BC-9C97-D23A29BDC7A0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7DA8-E831-4377-8DBA-264E45F8A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77EE-62D8-42BC-9C97-D23A29BDC7A0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7DA8-E831-4377-8DBA-264E45F8A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77EE-62D8-42BC-9C97-D23A29BDC7A0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7DA8-E831-4377-8DBA-264E45F8A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77EE-62D8-42BC-9C97-D23A29BDC7A0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7DA8-E831-4377-8DBA-264E45F8A6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77EE-62D8-42BC-9C97-D23A29BDC7A0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2F7DA8-E831-4377-8DBA-264E45F8A6A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7C77EE-62D8-42BC-9C97-D23A29BDC7A0}" type="datetimeFigureOut">
              <a:rPr lang="ru-RU" smtClean="0"/>
              <a:pPr/>
              <a:t>13.03.2014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2F7DA8-E831-4377-8DBA-264E45F8A6A7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5536" y="2285992"/>
            <a:ext cx="4619628" cy="1414692"/>
          </a:xfrm>
        </p:spPr>
        <p:txBody>
          <a:bodyPr/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305800" cy="535785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220000"/>
              </a:lnSpc>
            </a:pPr>
            <a:r>
              <a:rPr lang="ru-RU" sz="4500" b="1" dirty="0" smtClean="0"/>
              <a:t>«Семейный клуб как форма работы с учащимися начальных классов и их родителями»</a:t>
            </a:r>
            <a:endParaRPr lang="ru-RU" sz="4500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algn="r"/>
            <a:r>
              <a:rPr lang="ru-RU" dirty="0" smtClean="0"/>
              <a:t>             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sz="2900" dirty="0" smtClean="0"/>
              <a:t>  Автор  проекта</a:t>
            </a:r>
          </a:p>
          <a:p>
            <a:pPr algn="r"/>
            <a:r>
              <a:rPr lang="ru-RU" sz="2900" dirty="0" smtClean="0"/>
              <a:t>Кулакова Татьяна Викторовна</a:t>
            </a:r>
          </a:p>
          <a:p>
            <a:pPr algn="r"/>
            <a:r>
              <a:rPr lang="ru-RU" sz="2900" dirty="0" smtClean="0"/>
              <a:t>учитель начальных классов </a:t>
            </a:r>
          </a:p>
          <a:p>
            <a:pPr algn="r"/>
            <a:r>
              <a:rPr lang="ru-RU" sz="2900" dirty="0" smtClean="0"/>
              <a:t>МБУ СОШ №23</a:t>
            </a:r>
          </a:p>
          <a:p>
            <a:r>
              <a:rPr lang="ru-RU" sz="2900" b="1" dirty="0" smtClean="0"/>
              <a:t> </a:t>
            </a:r>
            <a:endParaRPr lang="ru-RU" sz="2900" dirty="0" smtClean="0"/>
          </a:p>
          <a:p>
            <a:endParaRPr lang="ru-RU" sz="2900" dirty="0" smtClean="0"/>
          </a:p>
          <a:p>
            <a:endParaRPr lang="ru-RU" sz="2900" dirty="0" smtClean="0"/>
          </a:p>
          <a:p>
            <a:r>
              <a:rPr lang="ru-RU" sz="2900" dirty="0" smtClean="0"/>
              <a:t> </a:t>
            </a:r>
          </a:p>
          <a:p>
            <a:pPr algn="ctr"/>
            <a:r>
              <a:rPr lang="ru-RU" sz="2900" dirty="0" smtClean="0"/>
              <a:t>Тольятти 2014</a:t>
            </a:r>
          </a:p>
          <a:p>
            <a:endParaRPr lang="ru-RU" dirty="0"/>
          </a:p>
        </p:txBody>
      </p:sp>
      <p:pic>
        <p:nvPicPr>
          <p:cNvPr id="1027" name="Picture 3" descr="C:\Users\User\Pictures\0_a727d_5af330aa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0"/>
            <a:ext cx="4098032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916832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xmlns="" val="179670883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Проблема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8052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ru-RU" dirty="0" smtClean="0"/>
              <a:t> Наряду со снижением престижа материнства и отцовства нередки ситуации, когда родители, обеспечив ребёнка всеми материальными благами, практически не занимаются его воспитанием.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ru-RU" dirty="0" smtClean="0"/>
              <a:t>Создание условий для полноценного воспитания учащихся начальных  классов на основе  организации совместного досуга детей и родителей.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pPr algn="ctr"/>
            <a:r>
              <a:rPr lang="ru-RU" dirty="0" smtClean="0"/>
              <a:t>Задачи и мероприятия к ним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dirty="0" smtClean="0"/>
              <a:t>ЗАДАЧА 1. Создать и утвердить программу работы семейного клуба. </a:t>
            </a:r>
            <a:endParaRPr lang="ru-RU" sz="72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7200" dirty="0" smtClean="0"/>
              <a:t>Поиск и анализ работ коллег по данной проблеме в различных источниках информации.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7200" dirty="0" smtClean="0"/>
              <a:t>Планирование и создание работы семейного клуба на родительском собрании.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7200" dirty="0" smtClean="0"/>
              <a:t>Согласование программы семейного клуба с психологом, социальным педагогом, педагогами внеурочной деятельности, школьным медперсоналом. </a:t>
            </a:r>
          </a:p>
          <a:p>
            <a:pPr marL="0" indent="0">
              <a:buNone/>
            </a:pPr>
            <a:r>
              <a:rPr lang="ru-RU" sz="7200" b="1" dirty="0" smtClean="0"/>
              <a:t>ЗАДАЧА 2. Повышать педагогическую культуру родителей, приобщать их к участию в жизни класса, школы.</a:t>
            </a:r>
            <a:endParaRPr lang="ru-RU" sz="72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7200" dirty="0" smtClean="0"/>
              <a:t>Проведение дискуссий, собраний, конференций, круглого стола.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7200" dirty="0" smtClean="0"/>
              <a:t>Консультации родителей со специалистами. (Психолог, социальный педагог, медперсонал)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7200" dirty="0" smtClean="0"/>
              <a:t>Участие родителей в мероприятиях согласно программе.</a:t>
            </a:r>
          </a:p>
          <a:p>
            <a:pPr marL="0" indent="0">
              <a:buNone/>
            </a:pPr>
            <a:r>
              <a:rPr lang="ru-RU" sz="7200" b="1" dirty="0" smtClean="0"/>
              <a:t>ЗАДАЧА 3.Выявить уровень  эффективности деятельности семейного клуба.</a:t>
            </a:r>
            <a:endParaRPr lang="ru-RU" sz="72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7200" dirty="0" smtClean="0"/>
              <a:t>Анкетирование.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7200" dirty="0" smtClean="0"/>
              <a:t>Тестирование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7200" dirty="0" smtClean="0"/>
              <a:t>Анализ результатов.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pPr algn="ctr"/>
            <a:r>
              <a:rPr lang="ru-RU" dirty="0" smtClean="0"/>
              <a:t>Этапы выполнения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6591060"/>
              </p:ext>
            </p:extLst>
          </p:nvPr>
        </p:nvGraphicFramePr>
        <p:xfrm>
          <a:off x="467544" y="1628800"/>
          <a:ext cx="8229600" cy="48351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8416"/>
                <a:gridCol w="2304256"/>
                <a:gridCol w="2304256"/>
                <a:gridCol w="2962672"/>
              </a:tblGrid>
              <a:tr h="25270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№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Этап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Участники проекта</a:t>
                      </a:r>
                      <a:endParaRPr lang="ru-RU" sz="16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Функционал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6723">
                <a:tc rowSpan="3"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400" dirty="0" smtClean="0"/>
                        <a:t>Подготовительный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руководитель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Составление программы</a:t>
                      </a:r>
                      <a:endParaRPr lang="ru-RU" sz="1400" dirty="0"/>
                    </a:p>
                  </a:txBody>
                  <a:tcPr/>
                </a:tc>
              </a:tr>
              <a:tr h="396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Учащиеся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Идеи</a:t>
                      </a:r>
                      <a:endParaRPr lang="ru-RU" sz="1400" dirty="0"/>
                    </a:p>
                  </a:txBody>
                  <a:tcPr/>
                </a:tc>
              </a:tr>
              <a:tr h="55432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Помощь в планировании мероприятий</a:t>
                      </a:r>
                      <a:endParaRPr lang="ru-RU" sz="1400" dirty="0"/>
                    </a:p>
                  </a:txBody>
                  <a:tcPr/>
                </a:tc>
              </a:tr>
              <a:tr h="396723">
                <a:tc rowSpan="4"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400" dirty="0" smtClean="0"/>
                        <a:t>Основной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руководитель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программы</a:t>
                      </a:r>
                      <a:endParaRPr lang="ru-RU" sz="1400" dirty="0"/>
                    </a:p>
                  </a:txBody>
                  <a:tcPr/>
                </a:tc>
              </a:tr>
              <a:tr h="3967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Учащиеся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Активное участие</a:t>
                      </a:r>
                      <a:endParaRPr lang="ru-RU" sz="1400" dirty="0"/>
                    </a:p>
                  </a:txBody>
                  <a:tcPr/>
                </a:tc>
              </a:tr>
              <a:tr h="554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Помощь в проведении мероприятий</a:t>
                      </a:r>
                      <a:endParaRPr lang="ru-RU" sz="1400" dirty="0"/>
                    </a:p>
                  </a:txBody>
                  <a:tcPr/>
                </a:tc>
              </a:tr>
              <a:tr h="10108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Социальный педагог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Школьные медработники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внеурочной деятельности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Профессиональная поддержка (консультации)</a:t>
                      </a:r>
                      <a:endParaRPr lang="ru-RU" sz="1400" dirty="0"/>
                    </a:p>
                  </a:txBody>
                  <a:tcPr/>
                </a:tc>
              </a:tr>
              <a:tr h="79344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руководитель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Анкетирование, тестирование, подведение итогов.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003232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Ожидаемый результат: эффективное взаимодействие семьи и школы.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73677625"/>
              </p:ext>
            </p:extLst>
          </p:nvPr>
        </p:nvGraphicFramePr>
        <p:xfrm>
          <a:off x="457200" y="2348880"/>
          <a:ext cx="8229600" cy="397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Риски, способные повлиять на проект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dirty="0"/>
              <a:t>Низкая активность </a:t>
            </a:r>
            <a:r>
              <a:rPr lang="ru-RU" dirty="0" smtClean="0"/>
              <a:t>родителей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dirty="0"/>
              <a:t>Отсутствие поддержки со стороны психолога и социального педагога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686002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Необходимые ресурсы.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785926"/>
            <a:ext cx="8429684" cy="4551784"/>
          </a:xfrm>
        </p:spPr>
        <p:txBody>
          <a:bodyPr numCol="3">
            <a:normAutofit/>
          </a:bodyPr>
          <a:lstStyle/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Телевизор 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Компьютер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 Принтер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 Сканер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/>
              <a:t>Проектор</a:t>
            </a:r>
            <a:endParaRPr lang="ru-RU" sz="2000" dirty="0" smtClean="0"/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Гуашь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 Ватман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 Цветная бумага 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Ножницы 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Карандаши 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Маркеры 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Картон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Ткань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 Нитки</a:t>
            </a:r>
          </a:p>
          <a:p>
            <a:pPr marL="0" indent="0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000" dirty="0" smtClean="0"/>
              <a:t>Фотоаппарат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879366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ru-RU" dirty="0" smtClean="0"/>
              <a:t>Формируемые компетенции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Социальная  коммуникативность  (социальное взаимодействие, социальная интерактивность, социальное одобрение, коммуникативная компетентность).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Умение слушать.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Умение работать в команде.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Способность учитывать точки зрения и интересы других.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Способность работать концентрированно и дисциплинированно.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Способность целенаправленно организовать свою работу индивидуально или в команде.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Способность переносить полученные знания в социальную реальность.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Духовная организация человека.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Способность перерабатывать информацию</a:t>
            </a:r>
            <a:r>
              <a:rPr lang="ru-RU" dirty="0" smtClean="0"/>
              <a:t>; умение </a:t>
            </a:r>
            <a:r>
              <a:rPr lang="ru-RU" dirty="0"/>
              <a:t>находить и анализировать информацию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821132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162</TotalTime>
  <Words>357</Words>
  <Application>Microsoft Office PowerPoint</Application>
  <PresentationFormat>Экран (4:3)</PresentationFormat>
  <Paragraphs>101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      </vt:lpstr>
      <vt:lpstr>Проблема проекта</vt:lpstr>
      <vt:lpstr>Цель проекта</vt:lpstr>
      <vt:lpstr>Задачи и мероприятия к ним</vt:lpstr>
      <vt:lpstr>Этапы выполнения проекта</vt:lpstr>
      <vt:lpstr>                  Ожидаемый результат: эффективное взаимодействие семьи и школы. </vt:lpstr>
      <vt:lpstr>Риски, способные повлиять на проект</vt:lpstr>
      <vt:lpstr>Необходимые ресурсы. </vt:lpstr>
      <vt:lpstr>Формируемые компетенции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user</cp:lastModifiedBy>
  <cp:revision>21</cp:revision>
  <dcterms:created xsi:type="dcterms:W3CDTF">2014-03-12T18:59:33Z</dcterms:created>
  <dcterms:modified xsi:type="dcterms:W3CDTF">2014-03-13T11:24:07Z</dcterms:modified>
</cp:coreProperties>
</file>