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62" r:id="rId3"/>
    <p:sldId id="264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4" r:id="rId12"/>
    <p:sldId id="275" r:id="rId13"/>
    <p:sldId id="297" r:id="rId14"/>
    <p:sldId id="298" r:id="rId15"/>
    <p:sldId id="299" r:id="rId16"/>
    <p:sldId id="300" r:id="rId17"/>
    <p:sldId id="302" r:id="rId18"/>
    <p:sldId id="276" r:id="rId19"/>
    <p:sldId id="259" r:id="rId20"/>
    <p:sldId id="260" r:id="rId21"/>
    <p:sldId id="277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39" autoAdjust="0"/>
    <p:restoredTop sz="94660"/>
  </p:normalViewPr>
  <p:slideViewPr>
    <p:cSldViewPr>
      <p:cViewPr varScale="1">
        <p:scale>
          <a:sx n="53" d="100"/>
          <a:sy n="53" d="100"/>
        </p:scale>
        <p:origin x="-7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4236F-C35C-4D77-911F-416D57D5503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185E6-FD13-4067-9988-2F8C94763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/>
              <a:t>Ханты-Мансийск встречает</a:t>
            </a:r>
            <a:br>
              <a:rPr lang="ru-RU" sz="1200" b="1" dirty="0" smtClean="0"/>
            </a:br>
            <a:r>
              <a:rPr lang="ru-RU" sz="1200" b="1" dirty="0" err="1" smtClean="0"/>
              <a:t>Сурдоолимпиаду</a:t>
            </a:r>
            <a:r>
              <a:rPr lang="ru-RU" sz="1200" b="1" dirty="0" smtClean="0"/>
              <a:t> – 2015</a:t>
            </a:r>
            <a:br>
              <a:rPr lang="ru-RU" sz="1200" b="1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85E6-FD13-4067-9988-2F8C94763E6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b="1" dirty="0" smtClean="0"/>
              <a:t>Горные лыжи пройдут в Магнитогорске </a:t>
            </a:r>
          </a:p>
          <a:p>
            <a:pPr algn="ctr"/>
            <a:r>
              <a:rPr lang="ru-RU" sz="1200" b="1" dirty="0" smtClean="0"/>
              <a:t>Челябинской области.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85E6-FD13-4067-9988-2F8C94763E6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dirty="0" smtClean="0"/>
              <a:t>Спортивные объекты Ханты-Мансийска:</a:t>
            </a:r>
            <a:br>
              <a:rPr lang="ru-RU" sz="1200" b="0" dirty="0" smtClean="0"/>
            </a:br>
            <a:r>
              <a:rPr lang="ru-RU" sz="1200" b="0" dirty="0" smtClean="0"/>
              <a:t> </a:t>
            </a:r>
            <a:r>
              <a:rPr lang="ru-RU" sz="1200" dirty="0" smtClean="0"/>
              <a:t>спортивный комплекс «Арена </a:t>
            </a:r>
            <a:r>
              <a:rPr lang="ru-RU" sz="1200" dirty="0" err="1" smtClean="0"/>
              <a:t>Югра</a:t>
            </a:r>
            <a:r>
              <a:rPr lang="ru-RU" sz="1200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85E6-FD13-4067-9988-2F8C94763E6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Ледовый дворец спорта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85E6-FD13-4067-9988-2F8C94763E6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Горнолыжный комплекс «Хвойный урман»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85E6-FD13-4067-9988-2F8C94763E6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Центр зимних видов спорта им. Александра </a:t>
            </a:r>
            <a:r>
              <a:rPr lang="ru-RU" sz="1200" dirty="0" err="1" smtClean="0"/>
              <a:t>Филипенко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85E6-FD13-4067-9988-2F8C94763E6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Эти игры - признание заслуг России и Ханты-Мансийского автономного округа – </a:t>
            </a:r>
            <a:r>
              <a:rPr lang="ru-RU" dirty="0" err="1" smtClean="0"/>
              <a:t>Югры</a:t>
            </a:r>
            <a:r>
              <a:rPr lang="ru-RU" dirty="0" smtClean="0"/>
              <a:t> в развитии спорта, в том числе и адаптивного. </a:t>
            </a:r>
            <a:r>
              <a:rPr lang="ru-RU" b="1" dirty="0" smtClean="0"/>
              <a:t>Впервые в мире зимние Олимпийские, </a:t>
            </a:r>
            <a:r>
              <a:rPr lang="ru-RU" b="1" dirty="0" err="1" smtClean="0"/>
              <a:t>Паралимпийские</a:t>
            </a:r>
            <a:r>
              <a:rPr lang="ru-RU" b="1" dirty="0" smtClean="0"/>
              <a:t> и </a:t>
            </a:r>
            <a:r>
              <a:rPr lang="ru-RU" b="1" dirty="0" err="1" smtClean="0"/>
              <a:t>Сурдлимпийские</a:t>
            </a:r>
            <a:r>
              <a:rPr lang="ru-RU" b="1" dirty="0" smtClean="0"/>
              <a:t> игры пройдут в течение двух лет подряд в одной стране.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85E6-FD13-4067-9988-2F8C94763E6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 smtClean="0"/>
              <a:t>Сурдлимпийские</a:t>
            </a:r>
            <a:r>
              <a:rPr lang="ru-RU" b="1" dirty="0" smtClean="0"/>
              <a:t> игры, </a:t>
            </a:r>
            <a:r>
              <a:rPr lang="ru-RU" b="1" dirty="0" err="1" smtClean="0"/>
              <a:t>Дефлимпийские</a:t>
            </a:r>
            <a:r>
              <a:rPr lang="ru-RU" b="1" dirty="0" smtClean="0"/>
              <a:t> игры (</a:t>
            </a:r>
            <a:r>
              <a:rPr lang="ru-RU" b="1" dirty="0" err="1" smtClean="0"/>
              <a:t>дефлимпиада</a:t>
            </a:r>
            <a:r>
              <a:rPr lang="ru-RU" b="1" dirty="0" smtClean="0"/>
              <a:t>)</a:t>
            </a:r>
            <a:r>
              <a:rPr lang="ru-RU" dirty="0" smtClean="0"/>
              <a:t> (англ. </a:t>
            </a:r>
            <a:r>
              <a:rPr lang="ru-RU" dirty="0" err="1" smtClean="0"/>
              <a:t>Deaflympics</a:t>
            </a:r>
            <a:r>
              <a:rPr lang="ru-RU" dirty="0" smtClean="0"/>
              <a:t>, от англ. </a:t>
            </a:r>
            <a:r>
              <a:rPr lang="ru-RU" dirty="0" err="1" smtClean="0"/>
              <a:t>deaf</a:t>
            </a:r>
            <a:r>
              <a:rPr lang="ru-RU" dirty="0" smtClean="0"/>
              <a:t> «глухой») — спортивные соревнования людей с нарушениями слуха («всемирные игры глухих»). Русифицированное название — </a:t>
            </a:r>
            <a:r>
              <a:rPr lang="ru-RU" dirty="0" err="1" smtClean="0"/>
              <a:t>сурдоолимпийские</a:t>
            </a:r>
            <a:r>
              <a:rPr lang="ru-RU" dirty="0" smtClean="0"/>
              <a:t> (вариант — </a:t>
            </a:r>
            <a:r>
              <a:rPr lang="ru-RU" dirty="0" err="1" smtClean="0"/>
              <a:t>сурдлимпийские</a:t>
            </a:r>
            <a:r>
              <a:rPr lang="ru-RU" dirty="0" smtClean="0"/>
              <a:t>) игры.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85E6-FD13-4067-9988-2F8C94763E6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участия в </a:t>
            </a:r>
            <a:r>
              <a:rPr lang="ru-RU" dirty="0" err="1" smtClean="0"/>
              <a:t>Сурдлимпийских</a:t>
            </a:r>
            <a:r>
              <a:rPr lang="ru-RU" dirty="0" smtClean="0"/>
              <a:t> играх спортсмен должен иметь потерю слуха не менее 55 дБ. Использование слуховых аппаратов и  имплантатов не разрешается. Звуковые сигналы не используются, вместо них применяются зрительные.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85E6-FD13-4067-9988-2F8C94763E6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Первые Всемирные игры глухих прошли в 1924 году в Париже. Участниками были делегации Бельгии, Чехословакии, Франции, Великобритании, Нидерландов, Польши, Венгрии, Италии, Латвии и Румынии. Спортсмены первых Игр принимали участие в соревнованиях по лёгкой атлетике, велоспорту, футболу, стрельбе и плаванию.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85E6-FD13-4067-9988-2F8C94763E6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16 августа 1924 года решили организовать Международный спортивный комитет глухих (МСКГ - CISS), основной целью которого стало основание союза всех спортивных федераций глухих . Было решено, что игры должны проводиться каждые четыре года. </a:t>
            </a:r>
            <a:r>
              <a:rPr lang="ru-RU" b="1" dirty="0" smtClean="0"/>
              <a:t>Сегодня в МСКГ входит более 90 национальных федераций.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85E6-FD13-4067-9988-2F8C94763E6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Только через 25 лет, в январе 1949 года, в Австралии были проведены 1-ые Международные зимние игры глухих, в которых приняло участие 33 спортсмена из пяти стран.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85E6-FD13-4067-9988-2F8C94763E6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 мае 2001 года Всемирные игры глухих переименованы в </a:t>
            </a:r>
            <a:r>
              <a:rPr lang="ru-RU" dirty="0" err="1" smtClean="0"/>
              <a:t>Дефлимпийские</a:t>
            </a:r>
            <a:r>
              <a:rPr lang="ru-RU" dirty="0" smtClean="0"/>
              <a:t> («</a:t>
            </a:r>
            <a:r>
              <a:rPr lang="ru-RU" dirty="0" err="1" smtClean="0"/>
              <a:t>Deaflympics</a:t>
            </a:r>
            <a:r>
              <a:rPr lang="ru-RU" dirty="0" smtClean="0"/>
              <a:t>»)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85E6-FD13-4067-9988-2F8C94763E6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Международный комитет спорта глухих принял решение о проведении Зимних </a:t>
            </a:r>
            <a:r>
              <a:rPr lang="ru-RU" dirty="0" err="1" smtClean="0"/>
              <a:t>сурдлимпийских</a:t>
            </a:r>
            <a:r>
              <a:rPr lang="ru-RU" dirty="0" smtClean="0"/>
              <a:t> игр 2015 года в России, в городе Ханты-Мансийске.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85E6-FD13-4067-9988-2F8C94763E6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17-ые  зимние Игр глухих в 2011 году в Словакии были отменены из-за кризиса Поэтому сегодня возможность проведения очередных зимних </a:t>
            </a:r>
            <a:r>
              <a:rPr lang="ru-RU" dirty="0" err="1" smtClean="0"/>
              <a:t>Сурдоолимпийских</a:t>
            </a:r>
            <a:r>
              <a:rPr lang="ru-RU" dirty="0" smtClean="0"/>
              <a:t> игр вызывает наибольший интерес и обращает на себя пристальное внимание общественности всего мира. Они будут проходить после восьмилетнего перерыва и станут свидетельством завершения кризиса  в истории мирового спорта глухих.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85E6-FD13-4067-9988-2F8C94763E6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 userDrawn="1"/>
        </p:nvSpPr>
        <p:spPr>
          <a:xfrm>
            <a:off x="1643042" y="4286256"/>
            <a:ext cx="5857916" cy="17859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 userDrawn="1"/>
        </p:nvSpPr>
        <p:spPr>
          <a:xfrm>
            <a:off x="714348" y="1928802"/>
            <a:ext cx="7786742" cy="1857388"/>
          </a:xfrm>
          <a:prstGeom prst="wedgeRoundRectCallout">
            <a:avLst>
              <a:gd name="adj1" fmla="val -3055"/>
              <a:gd name="adj2" fmla="val -5052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0_4a40d_5322024a_X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85786" y="3214686"/>
            <a:ext cx="1643074" cy="1714512"/>
          </a:xfrm>
          <a:prstGeom prst="rect">
            <a:avLst/>
          </a:prstGeom>
        </p:spPr>
      </p:pic>
      <p:pic>
        <p:nvPicPr>
          <p:cNvPr id="12" name="Рисунок 11" descr="0_4a40d_5322024a_X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857488" y="3214686"/>
            <a:ext cx="1643074" cy="1714512"/>
          </a:xfrm>
          <a:prstGeom prst="rect">
            <a:avLst/>
          </a:prstGeom>
        </p:spPr>
      </p:pic>
      <p:pic>
        <p:nvPicPr>
          <p:cNvPr id="13" name="Рисунок 12" descr="0_4a40d_5322024a_X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929190" y="3214686"/>
            <a:ext cx="1643074" cy="1714512"/>
          </a:xfrm>
          <a:prstGeom prst="rect">
            <a:avLst/>
          </a:prstGeom>
        </p:spPr>
      </p:pic>
      <p:pic>
        <p:nvPicPr>
          <p:cNvPr id="14" name="Рисунок 13" descr="0_4a40d_5322024a_XL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6929454" y="3143248"/>
            <a:ext cx="1500198" cy="1714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 userDrawn="1"/>
        </p:nvSpPr>
        <p:spPr>
          <a:xfrm>
            <a:off x="285720" y="142852"/>
            <a:ext cx="8572560" cy="6500858"/>
          </a:xfrm>
          <a:prstGeom prst="round2DiagRect">
            <a:avLst>
              <a:gd name="adj1" fmla="val 13346"/>
              <a:gd name="adj2" fmla="val 0"/>
            </a:avLst>
          </a:prstGeom>
          <a:noFill/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4a40d_5322024a_XL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0" y="0"/>
            <a:ext cx="1928794" cy="2040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DCCBC-5623-4341-AC3B-369011664F9D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420888"/>
            <a:ext cx="6408712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900" b="1" dirty="0" smtClean="0"/>
              <a:t>Ханты-Мансийск встречает</a:t>
            </a:r>
            <a:br>
              <a:rPr lang="ru-RU" sz="4900" b="1" dirty="0" smtClean="0"/>
            </a:br>
            <a:r>
              <a:rPr lang="ru-RU" sz="4900" b="1" dirty="0" err="1" smtClean="0"/>
              <a:t>Сурдоолимпиаду</a:t>
            </a:r>
            <a:r>
              <a:rPr lang="ru-RU" sz="4900" b="1" dirty="0" smtClean="0"/>
              <a:t> – 2015</a:t>
            </a:r>
            <a:br>
              <a:rPr lang="ru-RU" sz="4900" b="1" dirty="0" smtClean="0"/>
            </a:br>
            <a:endParaRPr lang="ru-RU" sz="4900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059832" y="4365104"/>
            <a:ext cx="4424536" cy="1777752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Автор презентации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Корчагина Людмила Фёдоровна   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учитель начальных классов                          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МБОУ СОШ № 6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г. Ханты- </a:t>
            </a:r>
            <a:r>
              <a:rPr lang="ru-RU" i="1" dirty="0" err="1" smtClean="0">
                <a:solidFill>
                  <a:schemeClr val="tx1"/>
                </a:solidFill>
              </a:rPr>
              <a:t>Мансийск</a:t>
            </a:r>
            <a:endParaRPr lang="ru-RU" i="1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\Desktop\олимпиада\pic02207_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221088"/>
            <a:ext cx="2360610" cy="1872208"/>
          </a:xfrm>
          <a:prstGeom prst="rect">
            <a:avLst/>
          </a:prstGeom>
          <a:noFill/>
        </p:spPr>
      </p:pic>
      <p:pic>
        <p:nvPicPr>
          <p:cNvPr id="1027" name="Picture 3" descr="C:\Users\1\Desktop\олимпиада\pic0283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35936" y="188640"/>
            <a:ext cx="2250250" cy="1800200"/>
          </a:xfrm>
          <a:prstGeom prst="rect">
            <a:avLst/>
          </a:prstGeom>
          <a:noFill/>
        </p:spPr>
      </p:pic>
      <p:pic>
        <p:nvPicPr>
          <p:cNvPr id="1029" name="Picture 5" descr="C:\Users\1\Desktop\олимпиада\талисман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332656"/>
            <a:ext cx="1937482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73050"/>
            <a:ext cx="8363272" cy="58531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Международный комитет спорта глухих принял решение о проведении Зимних </a:t>
            </a:r>
            <a:r>
              <a:rPr lang="ru-RU" dirty="0" err="1" smtClean="0"/>
              <a:t>сурдлимпийских</a:t>
            </a:r>
            <a:r>
              <a:rPr lang="ru-RU" dirty="0" smtClean="0"/>
              <a:t> игр 2015 года в России, в городе Ханты-Мансийске.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1\Desktop\олимпиада\pic02207_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24328" y="5589240"/>
            <a:ext cx="1009291" cy="800472"/>
          </a:xfrm>
          <a:prstGeom prst="rect">
            <a:avLst/>
          </a:prstGeom>
          <a:noFill/>
        </p:spPr>
      </p:pic>
      <p:pic>
        <p:nvPicPr>
          <p:cNvPr id="18434" name="Picture 2" descr="C:\Users\1\Desktop\IMG_14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6096" y="1844824"/>
            <a:ext cx="3269737" cy="2178463"/>
          </a:xfrm>
          <a:prstGeom prst="rect">
            <a:avLst/>
          </a:prstGeom>
          <a:noFill/>
        </p:spPr>
      </p:pic>
      <p:pic>
        <p:nvPicPr>
          <p:cNvPr id="1026" name="Picture 2" descr="C:\Users\1\Desktop\c300ab36531e776540b9c993b32a2c7a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2996952"/>
            <a:ext cx="5216128" cy="34719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73050"/>
            <a:ext cx="8003232" cy="585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17-ые  зимние Игр глухих в 2011 году в Словакии были отменены из-за кризиса Поэтому сегодня возможность проведения очередных зимних </a:t>
            </a:r>
            <a:r>
              <a:rPr lang="ru-RU" dirty="0" err="1" smtClean="0"/>
              <a:t>Сурдоолимпийских</a:t>
            </a:r>
            <a:r>
              <a:rPr lang="ru-RU" dirty="0" smtClean="0"/>
              <a:t> игр вызывает наибольший интерес и обращает на себя пристальное внимание общественности всего мира. Они будут проходить после восьмилетнего перерыва и станут свидетельством завершения кризиса  в истории мирового спорта глухих.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1\Desktop\олимпиада\pic02207_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24328" y="5589240"/>
            <a:ext cx="1009291" cy="8004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С 28 февраля по 5 марта </a:t>
            </a:r>
            <a:r>
              <a:rPr lang="ru-RU" dirty="0" smtClean="0"/>
              <a:t>2015 года лучшие в мире спортсмены </a:t>
            </a:r>
            <a:r>
              <a:rPr lang="ru-RU" dirty="0" err="1" smtClean="0"/>
              <a:t>сурдлимпийцы</a:t>
            </a:r>
            <a:r>
              <a:rPr lang="ru-RU" dirty="0" smtClean="0"/>
              <a:t> будут бороться за победу в четырёх видах спорта в городе Ханты-Мансийске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1\Desktop\олимпиада\pic02207_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24328" y="5589240"/>
            <a:ext cx="1009291" cy="800472"/>
          </a:xfrm>
          <a:prstGeom prst="rect">
            <a:avLst/>
          </a:prstGeom>
          <a:noFill/>
        </p:spPr>
      </p:pic>
      <p:pic>
        <p:nvPicPr>
          <p:cNvPr id="2050" name="Picture 2" descr="C:\Users\1\Desktop\i (17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714356"/>
            <a:ext cx="2078732" cy="3384376"/>
          </a:xfrm>
          <a:prstGeom prst="rect">
            <a:avLst/>
          </a:prstGeom>
          <a:noFill/>
        </p:spPr>
      </p:pic>
      <p:pic>
        <p:nvPicPr>
          <p:cNvPr id="2051" name="Picture 3" descr="C:\Users\1\Desktop\i (16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3789040"/>
            <a:ext cx="4195353" cy="27969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Autofit/>
          </a:bodyPr>
          <a:lstStyle/>
          <a:p>
            <a:r>
              <a:rPr lang="ru-RU" sz="4800" dirty="0" smtClean="0"/>
              <a:t>Сноуборд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1\Desktop\олимпиада\pic02207_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24328" y="5589240"/>
            <a:ext cx="1009291" cy="800472"/>
          </a:xfrm>
          <a:prstGeom prst="rect">
            <a:avLst/>
          </a:prstGeom>
          <a:noFill/>
        </p:spPr>
      </p:pic>
      <p:pic>
        <p:nvPicPr>
          <p:cNvPr id="11266" name="Picture 2" descr="C:\Users\1\Desktop\shttp%3A%2F%2Fstatic.mirbonus.ru%2Fs3%2Fassets%2F00000138-804f-f880-033d-c97b503850c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573016"/>
            <a:ext cx="4439806" cy="3090788"/>
          </a:xfrm>
          <a:prstGeom prst="rect">
            <a:avLst/>
          </a:prstGeom>
          <a:noFill/>
        </p:spPr>
      </p:pic>
      <p:pic>
        <p:nvPicPr>
          <p:cNvPr id="11267" name="Picture 3" descr="C:\Users\1\Desktop\91461454_jet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9058" y="214290"/>
            <a:ext cx="4668011" cy="3501008"/>
          </a:xfrm>
          <a:prstGeom prst="rect">
            <a:avLst/>
          </a:prstGeom>
          <a:noFill/>
        </p:spPr>
      </p:pic>
      <p:pic>
        <p:nvPicPr>
          <p:cNvPr id="11268" name="Picture 4" descr="C:\Users\1\Desktop\2007021519131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29190" y="3857628"/>
            <a:ext cx="2657475" cy="1905000"/>
          </a:xfrm>
          <a:prstGeom prst="rect">
            <a:avLst/>
          </a:prstGeom>
          <a:noFill/>
        </p:spPr>
      </p:pic>
      <p:pic>
        <p:nvPicPr>
          <p:cNvPr id="11269" name="Picture 5" descr="C:\Users\1\Desktop\i (14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43608" y="1556791"/>
            <a:ext cx="2520280" cy="1742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86808" cy="77968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Лыжные гонки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1\Desktop\олимпиада\pic02207_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68344" y="5733256"/>
            <a:ext cx="1009996" cy="802178"/>
          </a:xfrm>
          <a:prstGeom prst="rect">
            <a:avLst/>
          </a:prstGeom>
          <a:noFill/>
        </p:spPr>
      </p:pic>
      <p:pic>
        <p:nvPicPr>
          <p:cNvPr id="10242" name="Picture 2" descr="C:\Users\1\Desktop\PHO-10Feb12-2051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861048"/>
            <a:ext cx="4048827" cy="2656110"/>
          </a:xfrm>
          <a:prstGeom prst="rect">
            <a:avLst/>
          </a:prstGeom>
          <a:noFill/>
        </p:spPr>
      </p:pic>
      <p:pic>
        <p:nvPicPr>
          <p:cNvPr id="10243" name="Picture 3" descr="C:\Users\1\Desktop\4551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63210" y="260648"/>
            <a:ext cx="5376597" cy="4032448"/>
          </a:xfrm>
          <a:prstGeom prst="rect">
            <a:avLst/>
          </a:prstGeom>
          <a:noFill/>
        </p:spPr>
      </p:pic>
      <p:pic>
        <p:nvPicPr>
          <p:cNvPr id="10244" name="Picture 4" descr="C:\Users\1\Desktop\i (13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4581128"/>
            <a:ext cx="2683185" cy="178879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Кёрлинг</a:t>
            </a:r>
            <a:endParaRPr lang="ru-RU" sz="44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2" descr="C:\Users\1\Desktop\олимпиада\pic02207_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40352" y="5733256"/>
            <a:ext cx="1009996" cy="802178"/>
          </a:xfrm>
          <a:prstGeom prst="rect">
            <a:avLst/>
          </a:prstGeom>
          <a:noFill/>
        </p:spPr>
      </p:pic>
      <p:pic>
        <p:nvPicPr>
          <p:cNvPr id="9218" name="Picture 2" descr="C:\Users\1\Desktop\i (1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772816"/>
            <a:ext cx="4750653" cy="3153088"/>
          </a:xfrm>
          <a:prstGeom prst="rect">
            <a:avLst/>
          </a:prstGeom>
          <a:noFill/>
        </p:spPr>
      </p:pic>
      <p:pic>
        <p:nvPicPr>
          <p:cNvPr id="9219" name="Picture 3" descr="C:\Users\1\Desktop\cc8c579f29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428604"/>
            <a:ext cx="3312827" cy="2160240"/>
          </a:xfrm>
          <a:prstGeom prst="rect">
            <a:avLst/>
          </a:prstGeom>
          <a:noFill/>
        </p:spPr>
      </p:pic>
      <p:pic>
        <p:nvPicPr>
          <p:cNvPr id="9220" name="Picture 4" descr="C:\Users\1\Desktop\i (10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2066" y="3143248"/>
            <a:ext cx="3736522" cy="243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27124"/>
          </a:xfrm>
        </p:spPr>
        <p:txBody>
          <a:bodyPr>
            <a:noAutofit/>
          </a:bodyPr>
          <a:lstStyle/>
          <a:p>
            <a:r>
              <a:rPr lang="ru-RU" sz="6000" dirty="0" smtClean="0"/>
              <a:t>Хоккей</a:t>
            </a:r>
            <a:endParaRPr lang="ru-RU" sz="60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1\Desktop\530ef9fe8c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188640"/>
            <a:ext cx="4175646" cy="3340517"/>
          </a:xfrm>
          <a:prstGeom prst="rect">
            <a:avLst/>
          </a:prstGeom>
          <a:noFill/>
        </p:spPr>
      </p:pic>
      <p:pic>
        <p:nvPicPr>
          <p:cNvPr id="8195" name="Picture 3" descr="C:\Users\1\Desktop\628x4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924944"/>
            <a:ext cx="5621660" cy="3741806"/>
          </a:xfrm>
          <a:prstGeom prst="rect">
            <a:avLst/>
          </a:prstGeom>
          <a:noFill/>
        </p:spPr>
      </p:pic>
      <p:pic>
        <p:nvPicPr>
          <p:cNvPr id="11" name="Picture 2" descr="C:\Users\1\Desktop\олимпиада\pic02207_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24328" y="5589240"/>
            <a:ext cx="1009291" cy="800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5805264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Горные лыжи пройдут в Магнитогорске </a:t>
            </a:r>
          </a:p>
          <a:p>
            <a:pPr algn="ctr"/>
            <a:r>
              <a:rPr lang="ru-RU" sz="2800" b="1" dirty="0" smtClean="0"/>
              <a:t>Челябинской области.</a:t>
            </a:r>
          </a:p>
        </p:txBody>
      </p:sp>
      <p:pic>
        <p:nvPicPr>
          <p:cNvPr id="12290" name="Picture 2" descr="C:\Users\1\Desktop\kurshevel_leh_cermat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332656"/>
            <a:ext cx="4715073" cy="3536305"/>
          </a:xfrm>
          <a:prstGeom prst="rect">
            <a:avLst/>
          </a:prstGeom>
          <a:noFill/>
        </p:spPr>
      </p:pic>
      <p:pic>
        <p:nvPicPr>
          <p:cNvPr id="12291" name="Picture 3" descr="C:\Users\1\Desktop\93110391_oboi_na_rabochiy_sto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2852936"/>
            <a:ext cx="4032448" cy="3024336"/>
          </a:xfrm>
          <a:prstGeom prst="rect">
            <a:avLst/>
          </a:prstGeom>
          <a:noFill/>
        </p:spPr>
      </p:pic>
      <p:pic>
        <p:nvPicPr>
          <p:cNvPr id="12292" name="Picture 4" descr="C:\Users\1\Desktop\кататься-на-лыжах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332656"/>
            <a:ext cx="3233936" cy="2425452"/>
          </a:xfrm>
          <a:prstGeom prst="rect">
            <a:avLst/>
          </a:prstGeom>
          <a:noFill/>
        </p:spPr>
      </p:pic>
      <p:pic>
        <p:nvPicPr>
          <p:cNvPr id="12293" name="Picture 5" descr="C:\Users\1\Desktop\i (14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4048" y="3927747"/>
            <a:ext cx="2592288" cy="1791904"/>
          </a:xfrm>
          <a:prstGeom prst="rect">
            <a:avLst/>
          </a:prstGeom>
          <a:noFill/>
        </p:spPr>
      </p:pic>
      <p:pic>
        <p:nvPicPr>
          <p:cNvPr id="10" name="Picture 2" descr="C:\Users\1\Desktop\олимпиада\pic02207_0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740352" y="5085184"/>
            <a:ext cx="1009291" cy="800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707678"/>
          </a:xfrm>
        </p:spPr>
        <p:txBody>
          <a:bodyPr>
            <a:noAutofit/>
          </a:bodyPr>
          <a:lstStyle/>
          <a:p>
            <a:r>
              <a:rPr lang="ru-RU" sz="2800" b="0" dirty="0" smtClean="0"/>
              <a:t>Спортивные объекты Ханты-Мансийска:</a:t>
            </a:r>
            <a:br>
              <a:rPr lang="ru-RU" sz="2800" b="0" dirty="0" smtClean="0"/>
            </a:br>
            <a:r>
              <a:rPr lang="ru-RU" sz="2800" b="0" dirty="0" smtClean="0"/>
              <a:t> </a:t>
            </a:r>
            <a:r>
              <a:rPr lang="ru-RU" sz="2800" dirty="0" smtClean="0"/>
              <a:t>спортивный комплекс «Арена </a:t>
            </a:r>
            <a:r>
              <a:rPr lang="ru-RU" sz="2800" dirty="0" err="1" smtClean="0"/>
              <a:t>Югра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1\Desktop\олимпиада\pic02207_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24328" y="5805264"/>
            <a:ext cx="1009996" cy="802178"/>
          </a:xfrm>
          <a:prstGeom prst="rect">
            <a:avLst/>
          </a:prstGeom>
          <a:noFill/>
        </p:spPr>
      </p:pic>
      <p:pic>
        <p:nvPicPr>
          <p:cNvPr id="7170" name="Picture 2" descr="C:\Users\1\Desktop\Arena_Ugr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03648" y="1124744"/>
            <a:ext cx="7364018" cy="2808312"/>
          </a:xfrm>
          <a:prstGeom prst="rect">
            <a:avLst/>
          </a:prstGeom>
          <a:noFill/>
        </p:spPr>
      </p:pic>
      <p:pic>
        <p:nvPicPr>
          <p:cNvPr id="7" name="Picture 3" descr="C:\Users\1\Desktop\i (6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4005064"/>
            <a:ext cx="4320480" cy="2564904"/>
          </a:xfrm>
          <a:prstGeom prst="rect">
            <a:avLst/>
          </a:prstGeom>
          <a:noFill/>
        </p:spPr>
      </p:pic>
      <p:pic>
        <p:nvPicPr>
          <p:cNvPr id="7171" name="Picture 3" descr="C:\Users\1\Desktop\f69bd106fb23d0e08db5762c2958df1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8104" y="4005064"/>
            <a:ext cx="3068960" cy="17049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42792" cy="6356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Ледовый дворец спорта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1\Desktop\олимпиада\pic02207_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5661248"/>
            <a:ext cx="1009996" cy="802178"/>
          </a:xfrm>
          <a:prstGeom prst="rect">
            <a:avLst/>
          </a:prstGeom>
          <a:noFill/>
        </p:spPr>
      </p:pic>
      <p:pic>
        <p:nvPicPr>
          <p:cNvPr id="6148" name="Picture 4" descr="C:\Users\1\Desktop\82fbd26065673e1038bd23a80e5691e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7704" y="1196752"/>
            <a:ext cx="6518342" cy="2952328"/>
          </a:xfrm>
          <a:prstGeom prst="rect">
            <a:avLst/>
          </a:prstGeom>
          <a:noFill/>
        </p:spPr>
      </p:pic>
      <p:pic>
        <p:nvPicPr>
          <p:cNvPr id="6149" name="Picture 5" descr="C:\Users\1\Desktop\d3d3LnN1cmd1dC10b2RheS5ydS91cGxvYWQvbWVkaWFsaWJyYXJ5LzkxNS9JTUdfMjE4MC5KUEc_X19pZD0xMzAyNQ==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7984" y="4437112"/>
            <a:ext cx="2873896" cy="1915931"/>
          </a:xfrm>
          <a:prstGeom prst="rect">
            <a:avLst/>
          </a:prstGeom>
          <a:noFill/>
        </p:spPr>
      </p:pic>
      <p:pic>
        <p:nvPicPr>
          <p:cNvPr id="6150" name="Picture 6" descr="C:\Users\1\Desktop\382c844e5a4f6268986efff28bb0057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5693" y="4437112"/>
            <a:ext cx="3780420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63888" y="0"/>
            <a:ext cx="5111750" cy="585311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Сурдлимпийские</a:t>
            </a:r>
            <a:r>
              <a:rPr lang="ru-RU" b="1" dirty="0" smtClean="0"/>
              <a:t> игры, </a:t>
            </a:r>
            <a:r>
              <a:rPr lang="ru-RU" b="1" dirty="0" err="1" smtClean="0"/>
              <a:t>Дефлимпийские</a:t>
            </a:r>
            <a:r>
              <a:rPr lang="ru-RU" b="1" dirty="0" smtClean="0"/>
              <a:t> игры (</a:t>
            </a:r>
            <a:r>
              <a:rPr lang="ru-RU" b="1" dirty="0" err="1" smtClean="0"/>
              <a:t>дефлимпиада</a:t>
            </a:r>
            <a:r>
              <a:rPr lang="ru-RU" b="1" dirty="0" smtClean="0"/>
              <a:t>)</a:t>
            </a:r>
            <a:r>
              <a:rPr lang="ru-RU" dirty="0" smtClean="0"/>
              <a:t> (англ. </a:t>
            </a:r>
            <a:r>
              <a:rPr lang="ru-RU" dirty="0" err="1" smtClean="0"/>
              <a:t>Deaflympics</a:t>
            </a:r>
            <a:r>
              <a:rPr lang="ru-RU" dirty="0" smtClean="0"/>
              <a:t>, от англ. </a:t>
            </a:r>
            <a:r>
              <a:rPr lang="ru-RU" dirty="0" err="1" smtClean="0"/>
              <a:t>deaf</a:t>
            </a:r>
            <a:r>
              <a:rPr lang="ru-RU" dirty="0" smtClean="0"/>
              <a:t> «глухой») — спортивные соревнования людей с нарушениями слуха («всемирные игры глухих»). Русифицированное название — </a:t>
            </a:r>
            <a:r>
              <a:rPr lang="ru-RU" dirty="0" err="1" smtClean="0"/>
              <a:t>сурдоолимпийские</a:t>
            </a:r>
            <a:r>
              <a:rPr lang="ru-RU" dirty="0" smtClean="0"/>
              <a:t> (вариант — </a:t>
            </a:r>
            <a:r>
              <a:rPr lang="ru-RU" dirty="0" err="1" smtClean="0"/>
              <a:t>сурдлимпийские</a:t>
            </a:r>
            <a:r>
              <a:rPr lang="ru-RU" dirty="0" smtClean="0"/>
              <a:t>) игры.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C:\Users\1\Desktop\олимпиада\pic02207_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24328" y="5589240"/>
            <a:ext cx="1009291" cy="800472"/>
          </a:xfrm>
          <a:prstGeom prst="rect">
            <a:avLst/>
          </a:prstGeom>
          <a:noFill/>
        </p:spPr>
      </p:pic>
      <p:pic>
        <p:nvPicPr>
          <p:cNvPr id="1026" name="Picture 2" descr="C:\Users\1\Desktop\1620_BnHove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236645"/>
            <a:ext cx="3600400" cy="2400267"/>
          </a:xfrm>
          <a:prstGeom prst="rect">
            <a:avLst/>
          </a:prstGeom>
          <a:noFill/>
        </p:spPr>
      </p:pic>
      <p:pic>
        <p:nvPicPr>
          <p:cNvPr id="1027" name="Picture 3" descr="C:\Users\1\Desktop\0eeee3fbe57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2490" y="2924944"/>
            <a:ext cx="3456384" cy="3456384"/>
          </a:xfrm>
          <a:prstGeom prst="rect">
            <a:avLst/>
          </a:prstGeom>
          <a:noFill/>
        </p:spPr>
      </p:pic>
      <p:pic>
        <p:nvPicPr>
          <p:cNvPr id="1028" name="Picture 4" descr="C:\Users\1\Desktop\030002231111migowy_obrazek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2" y="4797152"/>
            <a:ext cx="827584" cy="6692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70784" cy="1162050"/>
          </a:xfrm>
        </p:spPr>
        <p:txBody>
          <a:bodyPr>
            <a:noAutofit/>
          </a:bodyPr>
          <a:lstStyle/>
          <a:p>
            <a:r>
              <a:rPr lang="ru-RU" sz="3200" dirty="0" smtClean="0"/>
              <a:t>Горнолыжный комплекс «Хвойный урман»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1\Desktop\олимпиада\pic02207_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24328" y="5661248"/>
            <a:ext cx="1009996" cy="802178"/>
          </a:xfrm>
          <a:prstGeom prst="rect">
            <a:avLst/>
          </a:prstGeom>
          <a:noFill/>
        </p:spPr>
      </p:pic>
      <p:pic>
        <p:nvPicPr>
          <p:cNvPr id="4098" name="Picture 2" descr="C:\Users\1\Desktop\5006643e2850f648f4344c9d25ec85c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4871" y="2276872"/>
            <a:ext cx="4983193" cy="4031028"/>
          </a:xfrm>
          <a:prstGeom prst="rect">
            <a:avLst/>
          </a:prstGeom>
          <a:noFill/>
        </p:spPr>
      </p:pic>
      <p:pic>
        <p:nvPicPr>
          <p:cNvPr id="4100" name="Picture 4" descr="C:\Users\1\Desktop\UgraNow-1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32656"/>
            <a:ext cx="4190107" cy="2650780"/>
          </a:xfrm>
          <a:prstGeom prst="rect">
            <a:avLst/>
          </a:prstGeom>
          <a:noFill/>
        </p:spPr>
      </p:pic>
      <p:pic>
        <p:nvPicPr>
          <p:cNvPr id="4101" name="Picture 5" descr="C:\Users\1\Desktop\db23ae1a7d2d70abe8f19a02259c42b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92080" y="3212976"/>
            <a:ext cx="3352825" cy="22366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4114800" cy="1162050"/>
          </a:xfrm>
        </p:spPr>
        <p:txBody>
          <a:bodyPr>
            <a:noAutofit/>
          </a:bodyPr>
          <a:lstStyle/>
          <a:p>
            <a:r>
              <a:rPr lang="ru-RU" sz="2800" dirty="0" smtClean="0"/>
              <a:t>Центр зимних видов спорта им. Александра </a:t>
            </a:r>
            <a:r>
              <a:rPr lang="ru-RU" sz="2800" dirty="0" err="1" smtClean="0"/>
              <a:t>Филипенко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1\Desktop\олимпиада\pic02207_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24328" y="5589240"/>
            <a:ext cx="1009291" cy="800472"/>
          </a:xfrm>
          <a:prstGeom prst="rect">
            <a:avLst/>
          </a:prstGeom>
          <a:noFill/>
        </p:spPr>
      </p:pic>
      <p:pic>
        <p:nvPicPr>
          <p:cNvPr id="3074" name="Picture 2" descr="C:\Users\1\Desktop\i (5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78739" y="4068763"/>
            <a:ext cx="4165261" cy="2789237"/>
          </a:xfrm>
          <a:prstGeom prst="rect">
            <a:avLst/>
          </a:prstGeom>
          <a:noFill/>
        </p:spPr>
      </p:pic>
      <p:pic>
        <p:nvPicPr>
          <p:cNvPr id="3075" name="Picture 3" descr="C:\Users\1\Desktop\186284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1623068"/>
            <a:ext cx="4164632" cy="2707011"/>
          </a:xfrm>
          <a:prstGeom prst="rect">
            <a:avLst/>
          </a:prstGeom>
          <a:noFill/>
        </p:spPr>
      </p:pic>
      <p:pic>
        <p:nvPicPr>
          <p:cNvPr id="3076" name="Picture 4" descr="C:\Users\1\Desktop\3e46c8584c0bb324620a6da70ba124e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4008" y="260648"/>
            <a:ext cx="4176463" cy="3247618"/>
          </a:xfrm>
          <a:prstGeom prst="rect">
            <a:avLst/>
          </a:prstGeom>
          <a:noFill/>
        </p:spPr>
      </p:pic>
      <p:pic>
        <p:nvPicPr>
          <p:cNvPr id="3077" name="Picture 5" descr="C:\Users\1\Desktop\04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4581128"/>
            <a:ext cx="4504776" cy="17179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Эти игры - признание заслуг России и Ханты-Мансийского автономного округа – </a:t>
            </a:r>
            <a:r>
              <a:rPr lang="ru-RU" dirty="0" err="1" smtClean="0"/>
              <a:t>Югры</a:t>
            </a:r>
            <a:r>
              <a:rPr lang="ru-RU" dirty="0" smtClean="0"/>
              <a:t> в развитии спорта, в том числе и адаптивного. </a:t>
            </a:r>
            <a:r>
              <a:rPr lang="ru-RU" b="1" dirty="0" smtClean="0"/>
              <a:t>Впервые в мире зимние Олимпийские, </a:t>
            </a:r>
            <a:r>
              <a:rPr lang="ru-RU" b="1" dirty="0" err="1" smtClean="0"/>
              <a:t>Паралимпийские</a:t>
            </a:r>
            <a:r>
              <a:rPr lang="ru-RU" b="1" dirty="0" smtClean="0"/>
              <a:t> и </a:t>
            </a:r>
            <a:r>
              <a:rPr lang="ru-RU" b="1" dirty="0" err="1" smtClean="0"/>
              <a:t>Сурдлимпийские</a:t>
            </a:r>
            <a:r>
              <a:rPr lang="ru-RU" b="1" dirty="0" smtClean="0"/>
              <a:t> игры пройдут в течение двух лет подряд в одной стране.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1" name="Picture 5" descr="C:\Users\1\Desktop\i (20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404664"/>
            <a:ext cx="3456384" cy="1941788"/>
          </a:xfrm>
          <a:prstGeom prst="rect">
            <a:avLst/>
          </a:prstGeom>
          <a:noFill/>
        </p:spPr>
      </p:pic>
      <p:pic>
        <p:nvPicPr>
          <p:cNvPr id="4102" name="Picture 6" descr="C:\Users\1\Desktop\i (21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2564904"/>
            <a:ext cx="3312368" cy="1860881"/>
          </a:xfrm>
          <a:prstGeom prst="rect">
            <a:avLst/>
          </a:prstGeom>
          <a:noFill/>
        </p:spPr>
      </p:pic>
      <p:pic>
        <p:nvPicPr>
          <p:cNvPr id="4103" name="Picture 7" descr="C:\Users\1\Desktop\images (2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08304" y="3068960"/>
            <a:ext cx="1403648" cy="1312894"/>
          </a:xfrm>
          <a:prstGeom prst="rect">
            <a:avLst/>
          </a:prstGeom>
          <a:noFill/>
        </p:spPr>
      </p:pic>
      <p:pic>
        <p:nvPicPr>
          <p:cNvPr id="4104" name="Picture 8" descr="C:\Users\1\Desktop\images (5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4509120"/>
            <a:ext cx="3312368" cy="19846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245422" cy="5853113"/>
          </a:xfrm>
        </p:spPr>
        <p:txBody>
          <a:bodyPr/>
          <a:lstStyle/>
          <a:p>
            <a:r>
              <a:rPr lang="ru-RU" dirty="0" smtClean="0"/>
              <a:t>Для участия в </a:t>
            </a:r>
            <a:r>
              <a:rPr lang="ru-RU" dirty="0" err="1" smtClean="0"/>
              <a:t>Сурдлимпийских</a:t>
            </a:r>
            <a:r>
              <a:rPr lang="ru-RU" dirty="0" smtClean="0"/>
              <a:t> играх спортсмен должен иметь потерю слуха не менее 55 дБ. Использование слуховых аппаратов и  имплантатов не разрешается. Звуковые сигналы не используются, вместо них применяются зрительные.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1\Desktop\олимпиада\pic02207_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24328" y="5589240"/>
            <a:ext cx="1009291" cy="800472"/>
          </a:xfrm>
          <a:prstGeom prst="rect">
            <a:avLst/>
          </a:prstGeom>
          <a:noFill/>
        </p:spPr>
      </p:pic>
      <p:pic>
        <p:nvPicPr>
          <p:cNvPr id="2050" name="Picture 2" descr="C:\Users\1\Desktop\01_vtoroj-gosudarstvennyj-kak-zhivetsya-ukraincam-govoryaschim-na-yazyke-zhestov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149080"/>
            <a:ext cx="3563540" cy="2307817"/>
          </a:xfrm>
          <a:prstGeom prst="rect">
            <a:avLst/>
          </a:prstGeom>
          <a:noFill/>
        </p:spPr>
      </p:pic>
      <p:pic>
        <p:nvPicPr>
          <p:cNvPr id="2051" name="Picture 3" descr="C:\Users\1\Desktop\i (4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4712" y="332656"/>
            <a:ext cx="3754018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203032" cy="563662"/>
          </a:xfrm>
        </p:spPr>
        <p:txBody>
          <a:bodyPr>
            <a:noAutofit/>
          </a:bodyPr>
          <a:lstStyle/>
          <a:p>
            <a:pPr fontAlgn="base"/>
            <a:r>
              <a:rPr lang="ru-RU" sz="4400" dirty="0" smtClean="0"/>
              <a:t>История Игр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7"/>
            <a:ext cx="8147248" cy="34563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Первые Всемирные игры глухих прошли в 1924 году в Париже. Участниками были делегации Бельгии, Чехословакии, Франции, Великобритании, Нидерландов, Польши, Венгрии, Италии, Латвии и Румынии. Спортсмены первых Игр принимали участие в соревнованиях по лёгкой атлетике, велоспорту, футболу, стрельбе и плаванию.                    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1\Desktop\олимпиада\pic02207_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5301208"/>
            <a:ext cx="1372461" cy="1088504"/>
          </a:xfrm>
          <a:prstGeom prst="rect">
            <a:avLst/>
          </a:prstGeom>
          <a:noFill/>
        </p:spPr>
      </p:pic>
      <p:pic>
        <p:nvPicPr>
          <p:cNvPr id="14338" name="Picture 2" descr="C:\Users\1\Desktop\1924s_emblem_bjpg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4077072"/>
            <a:ext cx="4662518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16 августа 1924 года решили организовать Международный спортивный комитет глухих (МСКГ - CISS), основной целью которого стало основание союза всех спортивных федераций глухих . Было решено, что игры должны проводиться каждые четыре года. </a:t>
            </a:r>
            <a:r>
              <a:rPr lang="ru-RU" b="1" dirty="0" smtClean="0"/>
              <a:t>Сегодня в МСКГ входит более 90 национальных федераций.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1\Desktop\олимпиада\pic02207_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24328" y="5589240"/>
            <a:ext cx="1009291" cy="800472"/>
          </a:xfrm>
          <a:prstGeom prst="rect">
            <a:avLst/>
          </a:prstGeom>
          <a:noFill/>
        </p:spPr>
      </p:pic>
      <p:pic>
        <p:nvPicPr>
          <p:cNvPr id="15362" name="Picture 2" descr="C:\Users\1\Desktop\1stolympics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260647"/>
            <a:ext cx="3312368" cy="2175659"/>
          </a:xfrm>
          <a:prstGeom prst="rect">
            <a:avLst/>
          </a:prstGeom>
          <a:noFill/>
        </p:spPr>
      </p:pic>
      <p:pic>
        <p:nvPicPr>
          <p:cNvPr id="15363" name="Picture 3" descr="C:\Users\1\Desktop\th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5" y="3429000"/>
            <a:ext cx="3484258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Только через 25 лет, в январе 1949 года, в Австралии были проведены 1-ые Международные зимние игры глухих, в которых приняло участие 33 спортсмена из пяти стран.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1\Desktop\олимпиада\pic02207_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24328" y="5589240"/>
            <a:ext cx="1009291" cy="800472"/>
          </a:xfrm>
          <a:prstGeom prst="rect">
            <a:avLst/>
          </a:prstGeom>
          <a:noFill/>
        </p:spPr>
      </p:pic>
      <p:pic>
        <p:nvPicPr>
          <p:cNvPr id="5122" name="Picture 2" descr="C:\Users\1\Desktop\Figure_skating_pairs_19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7" y="4158407"/>
            <a:ext cx="3600400" cy="2427400"/>
          </a:xfrm>
          <a:prstGeom prst="rect">
            <a:avLst/>
          </a:prstGeom>
          <a:noFill/>
        </p:spPr>
      </p:pic>
      <p:pic>
        <p:nvPicPr>
          <p:cNvPr id="5123" name="Picture 3" descr="C:\Users\1\Desktop\th (1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908720"/>
            <a:ext cx="3312368" cy="23738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  мае 2001 года Всемирные игры глухих переименованы в </a:t>
            </a:r>
            <a:r>
              <a:rPr lang="ru-RU" dirty="0" err="1" smtClean="0"/>
              <a:t>Дефлимпийские</a:t>
            </a:r>
            <a:r>
              <a:rPr lang="ru-RU" dirty="0" smtClean="0"/>
              <a:t> («</a:t>
            </a:r>
            <a:r>
              <a:rPr lang="ru-RU" dirty="0" err="1" smtClean="0"/>
              <a:t>Deaflympics</a:t>
            </a:r>
            <a:r>
              <a:rPr lang="ru-RU" dirty="0" smtClean="0"/>
              <a:t>»)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1\Desktop\олимпиада\pic02207_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3429000"/>
            <a:ext cx="3642279" cy="2888704"/>
          </a:xfrm>
          <a:prstGeom prst="rect">
            <a:avLst/>
          </a:prstGeom>
          <a:noFill/>
        </p:spPr>
      </p:pic>
      <p:pic>
        <p:nvPicPr>
          <p:cNvPr id="16389" name="Picture 5" descr="C:\Users\1\Desktop\532_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4" y="3284984"/>
            <a:ext cx="3313724" cy="3171028"/>
          </a:xfrm>
          <a:prstGeom prst="rect">
            <a:avLst/>
          </a:prstGeom>
          <a:noFill/>
        </p:spPr>
      </p:pic>
      <p:pic>
        <p:nvPicPr>
          <p:cNvPr id="16390" name="Picture 6" descr="C:\Users\1\Desktop\gbig-211c54549c7748f9b315a432ef2f54b8.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32656"/>
            <a:ext cx="3455860" cy="27332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3051"/>
            <a:ext cx="8435280" cy="308394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Наши спортсмены принимают участие в этих     Играх с 1957 года и считаются одними из  сильнейших в мире.</a:t>
            </a:r>
          </a:p>
          <a:p>
            <a:pPr>
              <a:buNone/>
            </a:pPr>
            <a:r>
              <a:rPr lang="ru-RU" dirty="0" smtClean="0"/>
              <a:t>     На играх 2001 года (Рим, Италия) россияне заняли второе общекомандное место после США, завоевав 13 золотых, 18 серебряных, 20 бронзовых медалей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1\Desktop\олимпиада\pic02207_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68344" y="5733256"/>
            <a:ext cx="1009291" cy="800472"/>
          </a:xfrm>
          <a:prstGeom prst="rect">
            <a:avLst/>
          </a:prstGeom>
          <a:noFill/>
        </p:spPr>
      </p:pic>
      <p:pic>
        <p:nvPicPr>
          <p:cNvPr id="17410" name="Picture 2" descr="C:\Users\1\Desktop\444dcb210cb03b5a8dcedfb682c364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3356992"/>
            <a:ext cx="4752528" cy="32825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0" y="260641"/>
          <a:ext cx="8208913" cy="623866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6066"/>
                <a:gridCol w="779093"/>
                <a:gridCol w="2278452"/>
                <a:gridCol w="2236406"/>
                <a:gridCol w="1132656"/>
                <a:gridCol w="1206240"/>
              </a:tblGrid>
              <a:tr h="619268"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№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Город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Страна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Стран-участниц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Спортсменов-участников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309635"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1949 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 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Зеефельд</a:t>
                      </a: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(Тироль) 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Австрия 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5 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33 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309635"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1953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Осло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Норвегия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44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309635"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1955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II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Обераммергау</a:t>
                      </a: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             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Германия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61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309635"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1959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Монтана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Швейцария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42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309635"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1963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Оре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Швеция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60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309635"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1967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</a:t>
                      </a:r>
                      <a:r>
                        <a:rPr lang="en-US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Берхтесгаден 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Германия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86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309635"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1971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</a:t>
                      </a:r>
                      <a:r>
                        <a:rPr lang="en-US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II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Адельбоден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Швейцария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92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309635"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1975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</a:t>
                      </a:r>
                      <a:r>
                        <a:rPr lang="en-US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III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Лейк-плэсид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Сша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136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309635"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1979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Мерибель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Франция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180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309635"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1983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Мадонна </a:t>
                      </a:r>
                      <a:r>
                        <a:rPr lang="ru-RU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Ди</a:t>
                      </a: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Компильо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Италия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147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309635"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1987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</a:t>
                      </a:r>
                      <a:r>
                        <a:rPr lang="en-US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Осло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Норвегия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136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309635"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1991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</a:t>
                      </a:r>
                      <a:r>
                        <a:rPr lang="en-US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II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Банфф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Канада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175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309635"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1995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</a:t>
                      </a:r>
                      <a:r>
                        <a:rPr lang="en-US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III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Юлляс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Финляндия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260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309635"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1999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</a:t>
                      </a:r>
                      <a:r>
                        <a:rPr lang="en-US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IV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Давос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Швейцария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273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309635"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2003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</a:t>
                      </a:r>
                      <a:r>
                        <a:rPr lang="en-US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Сундсвалль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Швеция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21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252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309635"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2007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</a:t>
                      </a:r>
                      <a:r>
                        <a:rPr lang="en-US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VI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Солт</a:t>
                      </a: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Лейк</a:t>
                      </a: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Сити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Сша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23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298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309635"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2011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</a:t>
                      </a:r>
                      <a:r>
                        <a:rPr lang="en-US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VII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Высокие Татры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Словакия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Отменены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635"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2015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</a:t>
                      </a:r>
                      <a:r>
                        <a:rPr lang="en-US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VIII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Ханты- </a:t>
                      </a:r>
                      <a:r>
                        <a:rPr lang="ru-RU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Мансийск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Россия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Более 30 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1000</a:t>
                      </a:r>
                      <a:endParaRPr lang="ru-RU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902</Words>
  <Application>Microsoft Office PowerPoint</Application>
  <PresentationFormat>Экран (4:3)</PresentationFormat>
  <Paragraphs>174</Paragraphs>
  <Slides>22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Ханты-Мансийск встречает Сурдоолимпиаду – 2015 </vt:lpstr>
      <vt:lpstr>Слайд 2</vt:lpstr>
      <vt:lpstr>Слайд 3</vt:lpstr>
      <vt:lpstr>История Игр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Сноуборд</vt:lpstr>
      <vt:lpstr>Лыжные гонки</vt:lpstr>
      <vt:lpstr>Кёрлинг</vt:lpstr>
      <vt:lpstr>Хоккей</vt:lpstr>
      <vt:lpstr>Слайд 17</vt:lpstr>
      <vt:lpstr>Спортивные объекты Ханты-Мансийска:  спортивный комплекс «Арена Югра»</vt:lpstr>
      <vt:lpstr>Ледовый дворец спорта</vt:lpstr>
      <vt:lpstr>Горнолыжный комплекс «Хвойный урман»</vt:lpstr>
      <vt:lpstr>Центр зимних видов спорта им. Александра Филипенко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Корчагина Людмила Фёдоровна</dc:creator>
  <cp:keywords>Сурдоолимпиада</cp:keywords>
  <cp:lastModifiedBy>1</cp:lastModifiedBy>
  <cp:revision>42</cp:revision>
  <dcterms:created xsi:type="dcterms:W3CDTF">2013-01-18T18:17:53Z</dcterms:created>
  <dcterms:modified xsi:type="dcterms:W3CDTF">2014-11-22T19:35:34Z</dcterms:modified>
  <cp:contentStatus>Сурдоолимпиада 2015</cp:contentStatus>
</cp:coreProperties>
</file>