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76" r:id="rId2"/>
    <p:sldId id="274" r:id="rId3"/>
    <p:sldId id="277" r:id="rId4"/>
    <p:sldId id="279" r:id="rId5"/>
    <p:sldId id="280" r:id="rId6"/>
    <p:sldId id="281" r:id="rId7"/>
    <p:sldId id="282" r:id="rId8"/>
    <p:sldId id="291" r:id="rId9"/>
    <p:sldId id="296" r:id="rId10"/>
    <p:sldId id="297" r:id="rId11"/>
    <p:sldId id="286" r:id="rId12"/>
    <p:sldId id="300" r:id="rId13"/>
    <p:sldId id="301" r:id="rId14"/>
    <p:sldId id="303" r:id="rId15"/>
    <p:sldId id="298" r:id="rId16"/>
    <p:sldId id="258" r:id="rId17"/>
    <p:sldId id="259" r:id="rId18"/>
    <p:sldId id="260" r:id="rId19"/>
    <p:sldId id="262" r:id="rId20"/>
    <p:sldId id="263" r:id="rId21"/>
    <p:sldId id="266" r:id="rId22"/>
    <p:sldId id="267" r:id="rId23"/>
    <p:sldId id="268" r:id="rId24"/>
    <p:sldId id="269" r:id="rId25"/>
    <p:sldId id="271" r:id="rId26"/>
    <p:sldId id="273" r:id="rId27"/>
    <p:sldId id="288" r:id="rId28"/>
    <p:sldId id="289" r:id="rId29"/>
    <p:sldId id="290" r:id="rId30"/>
    <p:sldId id="292" r:id="rId31"/>
    <p:sldId id="293" r:id="rId32"/>
    <p:sldId id="295" r:id="rId33"/>
    <p:sldId id="30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66FF"/>
    <a:srgbClr val="0000CC"/>
    <a:srgbClr val="22B10F"/>
    <a:srgbClr val="28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9" autoAdjust="0"/>
    <p:restoredTop sz="83139" autoAdjust="0"/>
  </p:normalViewPr>
  <p:slideViewPr>
    <p:cSldViewPr>
      <p:cViewPr varScale="1">
        <p:scale>
          <a:sx n="61" d="100"/>
          <a:sy n="61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EE2D-51BA-4F9A-AC3D-A87527409CBB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F9487-7188-4301-A021-9ED5026D8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3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F9487-7188-4301-A021-9ED5026D81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F9487-7188-4301-A021-9ED5026D810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0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Приглашаю на урок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3367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Самооценка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критерий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071167" cy="3888432"/>
          </a:xfrm>
        </p:spPr>
        <p:txBody>
          <a:bodyPr>
            <a:normAutofit/>
          </a:bodyPr>
          <a:lstStyle/>
          <a:p>
            <a:pPr algn="l"/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37668"/>
              </p:ext>
            </p:extLst>
          </p:nvPr>
        </p:nvGraphicFramePr>
        <p:xfrm>
          <a:off x="611560" y="2924944"/>
          <a:ext cx="8352927" cy="226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833"/>
                <a:gridCol w="2108621"/>
                <a:gridCol w="1800200"/>
                <a:gridCol w="2448273"/>
              </a:tblGrid>
              <a:tr h="83400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«5»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«4»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«3»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«2»</a:t>
                      </a:r>
                      <a:endParaRPr lang="ru-RU" sz="4400" dirty="0"/>
                    </a:p>
                  </a:txBody>
                  <a:tcPr/>
                </a:tc>
              </a:tr>
              <a:tr h="925304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9 баллов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8-7 баллов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6-4 балла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З-0</a:t>
                      </a:r>
                      <a:r>
                        <a:rPr lang="ru-RU" sz="4400" baseline="0" dirty="0" smtClean="0"/>
                        <a:t> баллов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1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404664"/>
                <a:ext cx="8640960" cy="6436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Демонстрация:  полет металлического шарика.</a:t>
                </a:r>
              </a:p>
              <a:p>
                <a:r>
                  <a:rPr lang="ru-RU" sz="2800" dirty="0"/>
                  <a:t>Баллистический пистолет (лабораторный):</a:t>
                </a:r>
              </a:p>
              <a:p>
                <a:r>
                  <a:rPr lang="ru-RU" sz="2800" dirty="0"/>
                  <a:t>1.шарик;</a:t>
                </a:r>
              </a:p>
              <a:p>
                <a:r>
                  <a:rPr lang="ru-RU" sz="2800" dirty="0"/>
                  <a:t>2.градуированный транспортир;</a:t>
                </a:r>
              </a:p>
              <a:p>
                <a:r>
                  <a:rPr lang="ru-RU" sz="2800" dirty="0"/>
                  <a:t>3.пусковой механизм.</a:t>
                </a:r>
              </a:p>
              <a:p>
                <a:r>
                  <a:rPr lang="ru-RU" sz="2800" dirty="0"/>
                  <a:t>Вопрос: При полете шарика, что будет являться </a:t>
                </a:r>
                <a:r>
                  <a:rPr lang="ru-RU" sz="2800" dirty="0" smtClean="0"/>
                  <a:t>траекторией?</a:t>
                </a:r>
              </a:p>
              <a:p>
                <a:r>
                  <a:rPr lang="ru-RU" sz="2800" dirty="0" smtClean="0">
                    <a:solidFill>
                      <a:srgbClr val="FF0000"/>
                    </a:solidFill>
                  </a:rPr>
                  <a:t>            </a:t>
                </a:r>
                <a:r>
                  <a:rPr lang="ru-RU" sz="2800" i="1" dirty="0" smtClean="0">
                    <a:solidFill>
                      <a:srgbClr val="FF0000"/>
                    </a:solidFill>
                  </a:rPr>
                  <a:t>Ответ: парабола.             </a:t>
                </a:r>
                <a:endParaRPr lang="ru-RU" sz="2800" i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ru-RU" sz="2800" dirty="0">
                    <a:solidFill>
                      <a:srgbClr val="FF0000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rgbClr val="00B0F0"/>
                    </a:solidFill>
                  </a:rPr>
                  <a:t>В </a:t>
                </a:r>
                <a:r>
                  <a:rPr lang="ru-RU" sz="2800" b="1" dirty="0">
                    <a:solidFill>
                      <a:srgbClr val="00B0F0"/>
                    </a:solidFill>
                  </a:rPr>
                  <a:t>физике такое движение называется равноускоренным.</a:t>
                </a:r>
              </a:p>
              <a:p>
                <a:pPr algn="ctr"/>
                <a:r>
                  <a:rPr lang="ru-RU" sz="2800" b="1" dirty="0">
                    <a:solidFill>
                      <a:srgbClr val="00B0F0"/>
                    </a:solidFill>
                  </a:rPr>
                  <a:t>Уравнение координаты:</a:t>
                </a:r>
              </a:p>
              <a:p>
                <a:pPr algn="ctr"/>
                <a:r>
                  <a:rPr lang="ru-RU" sz="4800" b="1" dirty="0" smtClean="0">
                    <a:solidFill>
                      <a:srgbClr val="C00000"/>
                    </a:solidFill>
                  </a:rPr>
                  <a:t>х=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4800" b="1" dirty="0">
                    <a:solidFill>
                      <a:srgbClr val="C0000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C00000"/>
                    </a:solidFill>
                  </a:rPr>
                  <a:t>t</a:t>
                </a:r>
                <a:r>
                  <a:rPr lang="ru-RU" sz="4800" b="1" dirty="0">
                    <a:solidFill>
                      <a:srgbClr val="C0000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а</m:t>
                        </m:r>
                        <m:sSup>
                          <m:sSupPr>
                            <m:ctrlPr>
                              <a:rPr lang="ru-RU" sz="4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ru-RU" sz="4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ru-RU" sz="4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4800" b="1" dirty="0">
                  <a:solidFill>
                    <a:srgbClr val="C00000"/>
                  </a:solidFill>
                </a:endParaRPr>
              </a:p>
              <a:p>
                <a:endParaRPr lang="ru-RU" sz="2800" dirty="0" smtClean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4664"/>
                <a:ext cx="8640960" cy="6436762"/>
              </a:xfrm>
              <a:prstGeom prst="rect">
                <a:avLst/>
              </a:prstGeom>
              <a:blipFill rotWithShape="1">
                <a:blip r:embed="rId2"/>
                <a:stretch>
                  <a:fillRect l="-1410" t="-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9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1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Определите </a:t>
            </a:r>
            <a:r>
              <a:rPr lang="ru-RU" dirty="0"/>
              <a:t>по рисунку  при каком угле дальность полета наибольшая?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4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 Ответ :45 ̊̊̊.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err="1" smtClean="0"/>
              <a:t>Физминутка</a:t>
            </a:r>
            <a:endParaRPr lang="ru-RU" sz="8000" dirty="0"/>
          </a:p>
        </p:txBody>
      </p:sp>
      <p:pic>
        <p:nvPicPr>
          <p:cNvPr id="2050" name="Picture 2" descr="C:\Users\26\Desktop\Новая папка (2)\-Fizminu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6328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аналогия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708920"/>
            <a:ext cx="3822192" cy="3447288"/>
          </a:xfrm>
        </p:spPr>
        <p:txBody>
          <a:bodyPr/>
          <a:lstStyle/>
          <a:p>
            <a:r>
              <a:rPr lang="ru-RU" b="1" dirty="0" smtClean="0"/>
              <a:t>Квадратичная функция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а- старший коэффициент</a:t>
            </a:r>
          </a:p>
          <a:p>
            <a:pPr marL="0" indent="0">
              <a:buNone/>
            </a:pPr>
            <a:r>
              <a:rPr lang="en-US" dirty="0" smtClean="0"/>
              <a:t>b-  </a:t>
            </a:r>
            <a:r>
              <a:rPr lang="ru-RU" dirty="0" smtClean="0"/>
              <a:t>второй коэффициент</a:t>
            </a:r>
          </a:p>
          <a:p>
            <a:pPr marL="0" indent="0">
              <a:buNone/>
            </a:pPr>
            <a:r>
              <a:rPr lang="ru-RU" dirty="0" smtClean="0"/>
              <a:t>с- свободный член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x</a:t>
            </a:r>
            <a:r>
              <a:rPr lang="ru-RU" dirty="0" smtClean="0"/>
              <a:t> и </a:t>
            </a:r>
            <a:r>
              <a:rPr lang="en-US" dirty="0" smtClean="0"/>
              <a:t>y-</a:t>
            </a:r>
            <a:r>
              <a:rPr lang="ru-RU" dirty="0" smtClean="0"/>
              <a:t>переменные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ru-RU" b="1" dirty="0" smtClean="0">
                    <a:solidFill>
                      <a:srgbClr val="C00000"/>
                    </a:solidFill>
                  </a:rPr>
                  <a:t>Равноускоренное движение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а-ускорение,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начальная скорость,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0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ru-RU" b="0" i="0" smtClean="0">
                        <a:solidFill>
                          <a:srgbClr val="C00000"/>
                        </a:solidFill>
                        <a:latin typeface="Cambria Math"/>
                      </a:rPr>
                      <m:t>на</m:t>
                    </m:r>
                  </m:oMath>
                </a14:m>
                <a:r>
                  <a:rPr lang="ru-RU" dirty="0" smtClean="0">
                    <a:solidFill>
                      <a:srgbClr val="C00000"/>
                    </a:solidFill>
                  </a:rPr>
                  <a:t>чальная координата, м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t-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 время движения, с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х- конечная </a:t>
                </a:r>
                <a:r>
                  <a:rPr lang="ru-RU" dirty="0" err="1" smtClean="0">
                    <a:solidFill>
                      <a:srgbClr val="C00000"/>
                    </a:solidFill>
                  </a:rPr>
                  <a:t>координата,м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l="-2392" t="-1947" r="-18022" b="-30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5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04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6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17382"/>
            <a:ext cx="5904656" cy="357997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Практическое применение баллистики :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211960" y="1556792"/>
            <a:ext cx="484632" cy="105041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22B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9286708" cy="6336704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424936" cy="5904656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Применение квадратичной функции в баллистике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accent5"/>
                </a:solidFill>
              </a:rPr>
              <a:t>8 класс</a:t>
            </a:r>
            <a:br>
              <a:rPr lang="ru-RU" sz="4800" b="1" dirty="0" smtClean="0">
                <a:solidFill>
                  <a:schemeClr val="accent5"/>
                </a:solidFill>
              </a:rPr>
            </a:br>
            <a:endParaRPr lang="ru-RU" sz="48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Учитель </a:t>
            </a:r>
            <a:r>
              <a:rPr lang="ru-RU" sz="2800" dirty="0" err="1" smtClean="0">
                <a:solidFill>
                  <a:schemeClr val="tx1"/>
                </a:solidFill>
              </a:rPr>
              <a:t>Русанова</a:t>
            </a:r>
            <a:r>
              <a:rPr lang="ru-RU" sz="2800" dirty="0" smtClean="0">
                <a:solidFill>
                  <a:schemeClr val="tx1"/>
                </a:solidFill>
              </a:rPr>
              <a:t> Л.В. МАОУ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«Петропавловская районная гимназия»</a:t>
            </a:r>
          </a:p>
          <a:p>
            <a:r>
              <a:rPr lang="ru-RU" sz="2800" dirty="0" err="1" smtClean="0">
                <a:solidFill>
                  <a:schemeClr val="tx1"/>
                </a:solidFill>
              </a:rPr>
              <a:t>Джидинский</a:t>
            </a:r>
            <a:r>
              <a:rPr lang="ru-RU" sz="2800" dirty="0" smtClean="0">
                <a:solidFill>
                  <a:schemeClr val="tx1"/>
                </a:solidFill>
              </a:rPr>
              <a:t> район </a:t>
            </a:r>
            <a:r>
              <a:rPr lang="ru-RU" sz="2800" dirty="0" err="1" smtClean="0">
                <a:solidFill>
                  <a:schemeClr val="tx1"/>
                </a:solidFill>
              </a:rPr>
              <a:t>с.Петропавловка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56992"/>
            <a:ext cx="20517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208912" cy="5832648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5904656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280920" cy="5832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4"/>
            <a:ext cx="9144000" cy="68438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711E-6 C 0.02483 -0.03976 0.05035 -0.08462 0.07622 -0.1408 C 0.14532 -0.30289 0.16355 -0.46196 0.11337 -0.48554 C 0.06198 -0.51306 -0.03715 -0.40092 -0.10625 -0.23884 C -0.1427 -0.15329 -0.16458 -0.07283 -0.17187 -0.01202 C -0.18281 0.03631 -0.1868 0.08602 -0.1868 0.14128 C -0.1868 0.32417 -0.13871 0.47515 -0.08368 0.47515 C -0.02916 0.47515 0.01806 0.32417 0.01806 0.14128 C 0.01806 0.05735 0.00712 -0.02358 -0.01093 -0.08023 C -0.01892 -0.12855 -0.03715 -0.18289 -0.0585 -0.23491 C -0.13142 -0.40092 -0.23038 -0.51306 -0.28125 -0.48554 C -0.33246 -0.45803 -0.31354 -0.30289 -0.24097 -0.1371 C -0.21197 -0.06057 -0.17187 0.0044 -0.13142 0.04879 C -0.10243 0.08902 -0.06944 0.12602 -0.02534 0.16209 C 0.10539 0.27977 0.23681 0.33272 0.27344 0.28417 C 0.30608 0.23584 0.23316 0.10128 0.10157 -0.01202 C 0.04705 -0.06057 -0.01093 -0.09687 -0.0585 -0.12161 C -0.10243 -0.1452 -0.15763 -0.16554 -0.21562 -0.1778 C -0.37604 -0.21895 -0.51475 -0.20647 -0.52517 -0.1408 C -0.53941 -0.08023 -0.41979 -4.9711E-6 -0.2592 0.04047 C -0.1868 0.05735 -0.11684 0.06521 -0.06232 0.06151 C -0.01493 0.06151 0.03629 0.05272 0.09115 0.04047 C 0.25105 -4.9711E-6 0.37257 -0.08462 0.35678 -0.1452 C 0.34636 -0.20647 0.20764 -0.22265 0.04705 -0.18289 C -0.02916 -0.16184 -0.09913 -0.13364 -0.14583 -0.1008 C -0.1868 -0.07583 -0.22621 -0.04832 -0.27031 -0.01202 C -0.39791 0.10498 -0.47465 0.23584 -0.43784 0.28417 C -0.40486 0.33272 -0.27031 0.27977 -0.1427 0.16625 C -0.08055 0.11006 -0.02916 0.05272 -4.16667E-6 -4.9711E-6 Z " pathEditMode="relative" rAng="0" ptsTypes="fff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92480" cy="66693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2 0.058 0.1 0.152 0.077 0.238 C -0.015 0.233 -0.093 0.173 -0.125 0.091 C -0.047 0.04 0.051 0.043 0.125 0.091 C 0.092 0.178 0.011 0.233 -0.077 0.238 C -0.101 0.148 -0.068 0.056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5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620688"/>
                <a:ext cx="8710079" cy="4423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</a:rPr>
                  <a:t>Решим задачу</a:t>
                </a:r>
              </a:p>
              <a:p>
                <a:endParaRPr lang="ru-RU" sz="4000" dirty="0"/>
              </a:p>
              <a:p>
                <a:r>
                  <a:rPr lang="ru-RU" sz="4000" b="1" dirty="0" smtClean="0">
                    <a:solidFill>
                      <a:srgbClr val="002060"/>
                    </a:solidFill>
                  </a:rPr>
                  <a:t>Высота над землей летящего снаряда меняется по закону </a:t>
                </a:r>
                <a:r>
                  <a:rPr lang="en-US" sz="4000" b="1" dirty="0">
                    <a:solidFill>
                      <a:srgbClr val="002060"/>
                    </a:solidFill>
                  </a:rPr>
                  <a:t>h</a:t>
                </a:r>
                <a:r>
                  <a:rPr lang="ru-RU" sz="4000" b="1" dirty="0">
                    <a:solidFill>
                      <a:srgbClr val="002060"/>
                    </a:solidFill>
                  </a:rPr>
                  <a:t>(</a:t>
                </a:r>
                <a:r>
                  <a:rPr lang="en-US" sz="4000" b="1" dirty="0">
                    <a:solidFill>
                      <a:srgbClr val="002060"/>
                    </a:solidFill>
                  </a:rPr>
                  <a:t>t</a:t>
                </a:r>
                <a:r>
                  <a:rPr lang="ru-RU" sz="4000" b="1" dirty="0">
                    <a:solidFill>
                      <a:srgbClr val="002060"/>
                    </a:solidFill>
                  </a:rPr>
                  <a:t>)=55-5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>
                    <a:solidFill>
                      <a:srgbClr val="002060"/>
                    </a:solidFill>
                  </a:rPr>
                  <a:t>(м). Сколько секунд снаряд будет на высоте не менее 10м?</a:t>
                </a:r>
              </a:p>
              <a:p>
                <a:r>
                  <a:rPr lang="ru-RU" sz="4000" b="1" dirty="0">
                    <a:solidFill>
                      <a:srgbClr val="002060"/>
                    </a:solidFill>
                  </a:rPr>
                  <a:t> 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8"/>
                <a:ext cx="8710079" cy="4423134"/>
              </a:xfrm>
              <a:prstGeom prst="rect">
                <a:avLst/>
              </a:prstGeom>
              <a:blipFill rotWithShape="1">
                <a:blip r:embed="rId2"/>
                <a:stretch>
                  <a:fillRect l="-2449" t="-2483" r="-34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9137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72453" y="476672"/>
                <a:ext cx="7776864" cy="4862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2"/>
                    </a:solidFill>
                  </a:rPr>
                  <a:t>Графический способ решения</a:t>
                </a:r>
              </a:p>
              <a:p>
                <a:endParaRPr lang="ru-RU" sz="4400" b="1" dirty="0">
                  <a:solidFill>
                    <a:schemeClr val="tx2"/>
                  </a:solidFill>
                </a:endParaRPr>
              </a:p>
              <a:p>
                <a:r>
                  <a:rPr lang="ru-RU" sz="4400" b="1" dirty="0"/>
                  <a:t>Построим </a:t>
                </a:r>
                <a:r>
                  <a:rPr lang="ru-RU" sz="4400" b="1" dirty="0" smtClean="0"/>
                  <a:t>функции:</a:t>
                </a:r>
                <a:endParaRPr lang="ru-RU" sz="4400" b="1" dirty="0"/>
              </a:p>
              <a:p>
                <a:r>
                  <a:rPr lang="ru-RU" sz="4400" b="1" dirty="0"/>
                  <a:t> </a:t>
                </a:r>
                <a:r>
                  <a:rPr lang="en-US" sz="4400" b="1" dirty="0"/>
                  <a:t>h</a:t>
                </a:r>
                <a:r>
                  <a:rPr lang="ru-RU" sz="4400" b="1" dirty="0"/>
                  <a:t>=55-5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/>
                  <a:t> </a:t>
                </a:r>
                <a:r>
                  <a:rPr lang="ru-RU" sz="4400" b="1" dirty="0"/>
                  <a:t>(парабола, ветви вниз, вершина (0;55), по шаблону </a:t>
                </a:r>
                <a:r>
                  <a:rPr lang="en-US" sz="4400" b="1" dirty="0"/>
                  <a:t>h</a:t>
                </a:r>
                <a:r>
                  <a:rPr lang="ru-RU" sz="4400" b="1" dirty="0"/>
                  <a:t>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𝟐</m:t>
                        </m:r>
                        <m:r>
                          <a:rPr lang="ru-RU" sz="4400" b="1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ru-RU" sz="4400" b="1" dirty="0"/>
                  <a:t>и </a:t>
                </a:r>
                <a:r>
                  <a:rPr lang="en-US" sz="4400" b="1" dirty="0"/>
                  <a:t>h</a:t>
                </a:r>
                <a:r>
                  <a:rPr lang="ru-RU" sz="4400" b="1" dirty="0"/>
                  <a:t>=10(прямая, параллельная оси ОХ)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3" y="476672"/>
                <a:ext cx="7776864" cy="4862741"/>
              </a:xfrm>
              <a:prstGeom prst="rect">
                <a:avLst/>
              </a:prstGeom>
              <a:blipFill rotWithShape="1">
                <a:blip r:embed="rId2"/>
                <a:stretch>
                  <a:fillRect l="-3213" t="-2506" r="-3056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489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ра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724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38105"/>
            <a:ext cx="8784976" cy="424731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Тип урока: систематизация, обобщение и расширение темы «Квадратичная функция и квадратные уравнения</a:t>
            </a:r>
            <a:r>
              <a:rPr lang="ru-RU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3596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188640"/>
                <a:ext cx="8784976" cy="6002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002060"/>
                    </a:solidFill>
                  </a:rPr>
                  <a:t>Аналитический способ решения</a:t>
                </a:r>
                <a:r>
                  <a:rPr lang="ru-RU" sz="4000" b="1" dirty="0" smtClean="0"/>
                  <a:t>          </a:t>
                </a:r>
              </a:p>
              <a:p>
                <a:r>
                  <a:rPr lang="ru-RU" sz="4000" dirty="0" smtClean="0"/>
                  <a:t>  </a:t>
                </a:r>
                <a:r>
                  <a:rPr lang="ru-RU" sz="4000" b="1" dirty="0" smtClean="0"/>
                  <a:t>55-5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/>
                  <a:t>=10</a:t>
                </a:r>
              </a:p>
              <a:p>
                <a:r>
                  <a:rPr lang="ru-RU" sz="4000" b="1" dirty="0"/>
                  <a:t>    -5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/>
                  <a:t>=10-55</a:t>
                </a:r>
              </a:p>
              <a:p>
                <a:r>
                  <a:rPr lang="ru-RU" sz="4000" b="1" dirty="0"/>
                  <a:t>    -5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/>
                  <a:t>=-45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</a:rPr>
                          <m:t>       </m:t>
                        </m:r>
                        <m:r>
                          <a:rPr lang="en-US" sz="40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/>
                          </a:rPr>
                          <m:t>−</m:t>
                        </m:r>
                        <m:r>
                          <a:rPr lang="ru-RU" sz="4000" b="1" i="1">
                            <a:latin typeface="Cambria Math"/>
                          </a:rPr>
                          <m:t>𝟒𝟓</m:t>
                        </m:r>
                      </m:num>
                      <m:den>
                        <m:r>
                          <a:rPr lang="ru-RU" sz="4000" b="1" i="1">
                            <a:latin typeface="Cambria Math"/>
                          </a:rPr>
                          <m:t>−</m:t>
                        </m:r>
                        <m:r>
                          <a:rPr lang="ru-RU" sz="40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40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</a:rPr>
                          <m:t>      </m:t>
                        </m:r>
                        <m:r>
                          <a:rPr lang="en-US" sz="4000" b="1" i="1">
                            <a:latin typeface="Cambria Math"/>
                          </a:rPr>
                          <m:t>𝒕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/>
                  <a:t>=9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1" i="1">
                            <a:latin typeface="Cambria Math"/>
                          </a:rPr>
                          <m:t>      </m:t>
                        </m:r>
                        <m:r>
                          <a:rPr lang="en-US" sz="40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40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4000" b="1" dirty="0"/>
                  <a:t>=-3-не удовлетворяет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1" i="1">
                            <a:latin typeface="Cambria Math"/>
                          </a:rPr>
                          <m:t>      </m:t>
                        </m:r>
                        <m:r>
                          <a:rPr lang="en-US" sz="40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4000" b="1" dirty="0"/>
                  <a:t>=3</a:t>
                </a:r>
              </a:p>
              <a:p>
                <a:r>
                  <a:rPr lang="ru-RU" sz="4000" b="1" dirty="0"/>
                  <a:t>Ответ:3с.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784976" cy="6002734"/>
              </a:xfrm>
              <a:prstGeom prst="rect">
                <a:avLst/>
              </a:prstGeom>
              <a:blipFill rotWithShape="1">
                <a:blip r:embed="rId2"/>
                <a:stretch>
                  <a:fillRect l="-2429" t="-1827" b="-3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972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911872"/>
                <a:ext cx="864096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i="1" dirty="0" smtClean="0"/>
                  <a:t>Домашнее задание</a:t>
                </a:r>
              </a:p>
              <a:p>
                <a:endParaRPr lang="ru-RU" sz="3200" dirty="0"/>
              </a:p>
              <a:p>
                <a:r>
                  <a:rPr lang="ru-RU" sz="3600" b="1" dirty="0" smtClean="0"/>
                  <a:t>1.Задача</a:t>
                </a:r>
                <a:r>
                  <a:rPr lang="ru-RU" sz="3600" b="1" dirty="0"/>
                  <a:t>: Высота над землей подброшенного вверх мяча меняется по закону</a:t>
                </a:r>
              </a:p>
              <a:p>
                <a:r>
                  <a:rPr lang="ru-RU" sz="3600" b="1" dirty="0"/>
                  <a:t> </a:t>
                </a:r>
                <a:r>
                  <a:rPr lang="en-US" sz="3600" b="1" dirty="0"/>
                  <a:t>h</a:t>
                </a:r>
                <a:r>
                  <a:rPr lang="ru-RU" sz="3600" b="1" dirty="0"/>
                  <a:t>(</a:t>
                </a:r>
                <a:r>
                  <a:rPr lang="en-US" sz="3600" b="1" dirty="0"/>
                  <a:t>t</a:t>
                </a:r>
                <a:r>
                  <a:rPr lang="ru-RU" sz="3600" b="1" dirty="0"/>
                  <a:t>)=1,6+8</a:t>
                </a:r>
                <a:r>
                  <a:rPr lang="en-US" sz="3600" b="1" dirty="0"/>
                  <a:t>t</a:t>
                </a:r>
                <a:r>
                  <a:rPr lang="ru-RU" sz="3600" b="1" dirty="0"/>
                  <a:t>-5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3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600" b="1" dirty="0"/>
                  <a:t>(м). Сколько секунд мяч будет находиться на высоте не менее 4 метров?</a:t>
                </a:r>
              </a:p>
              <a:p>
                <a:r>
                  <a:rPr lang="ru-RU" sz="3600" b="1" dirty="0" smtClean="0"/>
                  <a:t>(решить аналитически</a:t>
                </a:r>
                <a:r>
                  <a:rPr lang="ru-RU" sz="3600" b="1" dirty="0"/>
                  <a:t>)</a:t>
                </a:r>
              </a:p>
              <a:p>
                <a:r>
                  <a:rPr lang="ru-RU" sz="3600" b="1" dirty="0"/>
                  <a:t>2.Информацию о баллистике.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1872"/>
                <a:ext cx="8640960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2116" t="-1948" r="-1128" b="-3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41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/>
          <a:p>
            <a:pPr algn="l"/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-243408"/>
            <a:ext cx="6417734" cy="15405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Рефлексия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97392"/>
              </p:ext>
            </p:extLst>
          </p:nvPr>
        </p:nvGraphicFramePr>
        <p:xfrm>
          <a:off x="683568" y="1988840"/>
          <a:ext cx="7992888" cy="4477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15"/>
                <a:gridCol w="3682173"/>
                <a:gridCol w="1714978"/>
                <a:gridCol w="1998222"/>
              </a:tblGrid>
              <a:tr h="80455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 уроке я работал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активно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пассивно</a:t>
                      </a:r>
                      <a:endParaRPr lang="ru-RU" sz="2000" dirty="0"/>
                    </a:p>
                  </a:txBody>
                  <a:tcPr/>
                </a:tc>
              </a:tr>
              <a:tr h="45474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Своей работай на уроке 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доволен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доволен</a:t>
                      </a:r>
                      <a:endParaRPr lang="ru-RU" sz="2000" dirty="0"/>
                    </a:p>
                  </a:txBody>
                  <a:tcPr/>
                </a:tc>
              </a:tr>
              <a:tr h="45474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Урок для меня показался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коротким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длинным</a:t>
                      </a:r>
                      <a:endParaRPr lang="ru-RU" sz="2000" dirty="0"/>
                    </a:p>
                  </a:txBody>
                  <a:tcPr/>
                </a:tc>
              </a:tr>
              <a:tr h="45474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Мое</a:t>
                      </a:r>
                      <a:r>
                        <a:rPr lang="ru-RU" sz="2000" baseline="0" dirty="0" smtClean="0"/>
                        <a:t> настроение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Стало лучше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Стало хуже</a:t>
                      </a:r>
                      <a:endParaRPr lang="ru-RU" sz="2000" dirty="0"/>
                    </a:p>
                  </a:txBody>
                  <a:tcPr/>
                </a:tc>
              </a:tr>
              <a:tr h="18539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Материал на уроке был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Понятен</a:t>
                      </a:r>
                    </a:p>
                    <a:p>
                      <a:r>
                        <a:rPr lang="ru-RU" sz="2000" dirty="0" smtClean="0"/>
                        <a:t>Полезен</a:t>
                      </a:r>
                    </a:p>
                    <a:p>
                      <a:r>
                        <a:rPr lang="ru-RU" sz="2000" dirty="0" smtClean="0"/>
                        <a:t>Интересен</a:t>
                      </a:r>
                    </a:p>
                    <a:p>
                      <a:r>
                        <a:rPr lang="ru-RU" sz="2000" dirty="0" smtClean="0"/>
                        <a:t>Легким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понятен</a:t>
                      </a:r>
                    </a:p>
                    <a:p>
                      <a:r>
                        <a:rPr lang="ru-RU" sz="2000" dirty="0" smtClean="0"/>
                        <a:t>Бесполезен</a:t>
                      </a:r>
                    </a:p>
                    <a:p>
                      <a:r>
                        <a:rPr lang="ru-RU" sz="2000" dirty="0" smtClean="0"/>
                        <a:t>Скучен</a:t>
                      </a:r>
                    </a:p>
                    <a:p>
                      <a:r>
                        <a:rPr lang="ru-RU" sz="2000" dirty="0" smtClean="0"/>
                        <a:t>труден</a:t>
                      </a:r>
                      <a:endParaRPr lang="ru-RU" sz="2000" dirty="0"/>
                    </a:p>
                  </a:txBody>
                  <a:tcPr/>
                </a:tc>
              </a:tr>
              <a:tr h="45474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 урок 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устал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устал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58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84" y="2674938"/>
            <a:ext cx="6383560" cy="399442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cene3d>
            <a:camera prst="perspectiveHeroicExtremeLeftFacing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Спасибо за урок!!!</a:t>
            </a:r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539552" y="1833972"/>
            <a:ext cx="1490464" cy="78123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330" y="1052736"/>
            <a:ext cx="5598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Основная цель</a:t>
            </a:r>
            <a:r>
              <a:rPr lang="ru-RU" sz="3600" dirty="0">
                <a:solidFill>
                  <a:schemeClr val="accent4"/>
                </a:solidFill>
              </a:rPr>
              <a:t>: Раскрыть практическое применение математических умений и  навыков по квадратичной функции при равноускоренном движении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2771800" y="5805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139952" y="5589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940152" y="5805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339" y="1374361"/>
            <a:ext cx="8964488" cy="58169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                      Цели</a:t>
            </a:r>
            <a:r>
              <a:rPr lang="ru-RU" sz="3600" b="1" dirty="0">
                <a:solidFill>
                  <a:srgbClr val="0070C0"/>
                </a:solidFill>
              </a:rPr>
              <a:t>: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Активизировать интерес и мотивацию обучения учащихся путем привлечения к предмету урока физику</a:t>
            </a:r>
            <a:r>
              <a:rPr lang="ru-RU" sz="2800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/>
                </a:solidFill>
              </a:rPr>
              <a:t>Способствовать формированию учащихся  целостного, научного мировоззрения</a:t>
            </a:r>
            <a:r>
              <a:rPr lang="ru-RU" sz="2800" dirty="0" smtClean="0">
                <a:solidFill>
                  <a:schemeClr val="accent3"/>
                </a:solidFill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3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Перевод теоретических представлений в плоскость личностных рассуждений и выводов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Молния 2"/>
          <p:cNvSpPr/>
          <p:nvPr/>
        </p:nvSpPr>
        <p:spPr>
          <a:xfrm>
            <a:off x="1115616" y="188640"/>
            <a:ext cx="914400" cy="9144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олния 3"/>
          <p:cNvSpPr/>
          <p:nvPr/>
        </p:nvSpPr>
        <p:spPr>
          <a:xfrm>
            <a:off x="2843808" y="188640"/>
            <a:ext cx="1274440" cy="914400"/>
          </a:xfrm>
          <a:prstGeom prst="lightningBol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6667498" y="298376"/>
            <a:ext cx="1296144" cy="80466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488837">
            <a:off x="1404985" y="507410"/>
            <a:ext cx="5580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Задачи урока:</a:t>
            </a: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</a:rPr>
              <a:t>Повторить квадратичную функцию;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</a:rPr>
              <a:t>Научить решать задачу на равноускоренное движение.</a:t>
            </a:r>
          </a:p>
        </p:txBody>
      </p:sp>
      <p:sp>
        <p:nvSpPr>
          <p:cNvPr id="3" name="Прямоугольник 2"/>
          <p:cNvSpPr/>
          <p:nvPr/>
        </p:nvSpPr>
        <p:spPr>
          <a:xfrm rot="20361277">
            <a:off x="758024" y="4456399"/>
            <a:ext cx="5285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Волна 3"/>
          <p:cNvSpPr/>
          <p:nvPr/>
        </p:nvSpPr>
        <p:spPr>
          <a:xfrm rot="20298733">
            <a:off x="115708" y="3623879"/>
            <a:ext cx="6177776" cy="2786608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Оборудование: баллистический пистолет, интерактивная доска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4 0.01 -0.006 0.015 -0.006 C 0.022 -0.006 0.029 -0.003 0.033 0.002 C 0.05 0.022 0.063 0.066 0.063 0.118 C 0.063 0.118 0.063 0.119 0.063 0.119 C 0.063 0.119 0.063 0.12 0.063 0.12 C 0.063 0.172 0.05 0.217 0.033 0.237 C 0.029 0.241 0.022 0.244 0.015 0.244 C 0.01 0.244 0.004 0.242 0 0.238 C -0.004 0.234 -0.006 0.229 -0.006 0.223 C -0.006 0.216 -0.003 0.21 0.002 0.206 C 0.022 0.188 0.066 0.175 0.118 0.175 C 0.118 0.175 0.119 0.175 0.119 0.175 C 0.119 0.175 0.12 0.175 0.12 0.175 C 0.172 0.175 0.217 0.188 0.237 0.206 C 0.241 0.21 0.244 0.216 0.244 0.223 C 0.244 0.229 0.242 0.234 0.238 0.238 C 0.234 0.242 0.229 0.244 0.223 0.244 C 0.216 0.244 0.21 0.241 0.206 0.237 C 0.188 0.217 0.175 0.172 0.175 0.12 C 0.175 0.12 0.175 0.119 0.175 0.119 C 0.175 0.119 0.175 0.118 0.175 0.118 C 0.175 0.066 0.188 0.022 0.206 0.001 C 0.21 -0.003 0.216 -0.006 0.223 -0.006 C 0.229 -0.006 0.234 -0.004 0.238 0 C 0.242 0.004 0.244 0.01 0.244 0.015 C 0.244 0.022 0.241 0.028 0.237 0.033 C 0.217 0.05 0.172 0.063 0.12 0.063 C 0.12 0.063 0.12 0.063 0.119 0.063 C 0.119 0.063 0.118 0.063 0.118 0.063 C 0.066 0.063 0.022 0.05 0.002 0.033 C -0.003 0.028 -0.006 0.022 -0.006 0.015 C -0.006 0.01 -0.004 0.004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62740"/>
              </p:ext>
            </p:extLst>
          </p:nvPr>
        </p:nvGraphicFramePr>
        <p:xfrm>
          <a:off x="467544" y="332656"/>
          <a:ext cx="8424936" cy="662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/>
                <a:gridCol w="4608512"/>
              </a:tblGrid>
              <a:tr h="64087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800" dirty="0">
                          <a:effectLst/>
                        </a:rPr>
                        <a:t>Итак, мы изучили квадратичную функцию и квадратные уравнения.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800" dirty="0">
                          <a:effectLst/>
                        </a:rPr>
                        <a:t>Вопрос: Какие виды квадратных уравнений вы знаете</a:t>
                      </a:r>
                      <a:r>
                        <a:rPr lang="ru-RU" sz="2800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Вопрос: Какие способы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решения квадратных уравнений вы знаете?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800" dirty="0">
                          <a:effectLst/>
                        </a:rPr>
                        <a:t>Полные и неполные квадратные </a:t>
                      </a:r>
                      <a:r>
                        <a:rPr lang="ru-RU" sz="2800" dirty="0" smtClean="0">
                          <a:effectLst/>
                        </a:rPr>
                        <a:t>уравнения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endParaRPr lang="ru-RU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Графический и аналитический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2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87" y="299258"/>
            <a:ext cx="8320265" cy="20062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Фамилия  Имя  ученика</a:t>
            </a:r>
            <a:r>
              <a:rPr lang="ru-RU" sz="1800" dirty="0" smtClean="0"/>
              <a:t>_____________________________________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700" dirty="0" smtClean="0"/>
              <a:t>Оценочный лист</a:t>
            </a:r>
            <a:br>
              <a:rPr lang="ru-RU" sz="27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_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498742"/>
                  </p:ext>
                </p:extLst>
              </p:nvPr>
            </p:nvGraphicFramePr>
            <p:xfrm>
              <a:off x="179512" y="1700808"/>
              <a:ext cx="864096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72"/>
                    <a:gridCol w="6048672"/>
                    <a:gridCol w="1944216"/>
                  </a:tblGrid>
                  <a:tr h="1390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1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Квадратичная функция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2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парабола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3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Ветви вверх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4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Вершина (-2;-1)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Точки с осью ОХ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 dirty="0" smtClean="0"/>
                            <a:t>=-3 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 dirty="0" smtClean="0"/>
                            <a:t>=-1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6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а=1, т.к. шаблон у=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2328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7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b=</a:t>
                          </a:r>
                          <a:r>
                            <a:rPr lang="ru-RU" sz="2400" dirty="0" smtClean="0"/>
                            <a:t>4, т.к. по теореме Виета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 dirty="0" smtClean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dirty="0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ru-RU" sz="24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 dirty="0" smtClean="0"/>
                            <a:t>=-3+(-1)=-4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8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с=3,т.к. по теореме Виета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 dirty="0" smtClean="0"/>
                            <a:t>=-3(-1)=3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9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Уравнение параболы у=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400" dirty="0" smtClean="0"/>
                            <a:t>+4х+3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498742"/>
                  </p:ext>
                </p:extLst>
              </p:nvPr>
            </p:nvGraphicFramePr>
            <p:xfrm>
              <a:off x="179512" y="1700808"/>
              <a:ext cx="864096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72"/>
                    <a:gridCol w="6048672"/>
                    <a:gridCol w="194421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1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Квадратичная функция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2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парабола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3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Ветви вверх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4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Вершина (-2;-1)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75" t="-410667" r="-32125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6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75" t="-510667" r="-32125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7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75" t="-610667" r="-3212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8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75" t="-710667" r="-3212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9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75" t="-810667" r="-3212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1 балл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84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488</TotalTime>
  <Words>658</Words>
  <Application>Microsoft Office PowerPoint</Application>
  <PresentationFormat>Экран (4:3)</PresentationFormat>
  <Paragraphs>160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Презентация PowerPoint</vt:lpstr>
      <vt:lpstr>Применение квадратичной функции в баллистике 8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Фамилия  Имя  ученика_____________________________________  Оценочный лист      _</vt:lpstr>
      <vt:lpstr>Самооценка  критерий</vt:lpstr>
      <vt:lpstr>Презентация PowerPoint</vt:lpstr>
      <vt:lpstr>Презентация PowerPoint</vt:lpstr>
      <vt:lpstr> Определите по рисунку  при каком угле дальность полета наибольшая?               </vt:lpstr>
      <vt:lpstr>            Ответ :45 ̊̊̊. </vt:lpstr>
      <vt:lpstr>аналогия</vt:lpstr>
      <vt:lpstr>Презентация PowerPoint</vt:lpstr>
      <vt:lpstr>Практическое применение баллистики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26</dc:creator>
  <cp:lastModifiedBy>26</cp:lastModifiedBy>
  <cp:revision>45</cp:revision>
  <dcterms:created xsi:type="dcterms:W3CDTF">2014-01-31T07:58:10Z</dcterms:created>
  <dcterms:modified xsi:type="dcterms:W3CDTF">2014-02-19T05:48:41Z</dcterms:modified>
</cp:coreProperties>
</file>