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9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61" r:id="rId14"/>
    <p:sldId id="274" r:id="rId15"/>
    <p:sldId id="288" r:id="rId16"/>
    <p:sldId id="289" r:id="rId17"/>
    <p:sldId id="270" r:id="rId18"/>
    <p:sldId id="271" r:id="rId19"/>
    <p:sldId id="273" r:id="rId20"/>
    <p:sldId id="276" r:id="rId21"/>
    <p:sldId id="282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91" r:id="rId31"/>
    <p:sldId id="287" r:id="rId32"/>
    <p:sldId id="295" r:id="rId33"/>
    <p:sldId id="294" r:id="rId34"/>
    <p:sldId id="296" r:id="rId35"/>
    <p:sldId id="298" r:id="rId36"/>
    <p:sldId id="302" r:id="rId37"/>
    <p:sldId id="305" r:id="rId38"/>
    <p:sldId id="306" r:id="rId39"/>
    <p:sldId id="307" r:id="rId40"/>
    <p:sldId id="308" r:id="rId41"/>
    <p:sldId id="304" r:id="rId42"/>
    <p:sldId id="309" r:id="rId43"/>
    <p:sldId id="297" r:id="rId44"/>
    <p:sldId id="299" r:id="rId45"/>
    <p:sldId id="300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0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98" autoAdjust="0"/>
  </p:normalViewPr>
  <p:slideViewPr>
    <p:cSldViewPr>
      <p:cViewPr>
        <p:scale>
          <a:sx n="60" d="100"/>
          <a:sy n="60" d="100"/>
        </p:scale>
        <p:origin x="-7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D9C-D886-4419-9CCC-E31E1FFE7B06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4B2-CC4E-4121-9DFD-35A585B5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</a:t>
            </a:r>
            <a:r>
              <a:rPr lang="en-US" dirty="0" smtClean="0"/>
              <a:t>robabilite</a:t>
            </a:r>
            <a:r>
              <a:rPr lang="en-US" baseline="0" dirty="0" smtClean="0"/>
              <a:t> (</a:t>
            </a:r>
            <a:r>
              <a:rPr lang="ru-RU" baseline="0" dirty="0" smtClean="0"/>
              <a:t>франц.)- вероятность, </a:t>
            </a:r>
            <a:r>
              <a:rPr lang="en-US" b="1" baseline="0" dirty="0" smtClean="0"/>
              <a:t>p</a:t>
            </a:r>
            <a:r>
              <a:rPr lang="en-US" baseline="0" dirty="0" smtClean="0"/>
              <a:t>robably (</a:t>
            </a:r>
            <a:r>
              <a:rPr lang="ru-RU" baseline="0" dirty="0" smtClean="0"/>
              <a:t>англ.) - вероятно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99"/>
                </a:solidFill>
              </a:defRPr>
            </a:lvl1pPr>
          </a:lstStyle>
          <a:p>
            <a:fld id="{8CAF2FE9-46CF-4C01-91FA-C4FB1EA09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C0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37.xml"/><Relationship Id="rId18" Type="http://schemas.openxmlformats.org/officeDocument/2006/relationships/slide" Target="slide5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34.xml"/><Relationship Id="rId17" Type="http://schemas.openxmlformats.org/officeDocument/2006/relationships/slide" Target="slide46.xml"/><Relationship Id="rId2" Type="http://schemas.openxmlformats.org/officeDocument/2006/relationships/image" Target="../media/image2.jpeg"/><Relationship Id="rId16" Type="http://schemas.openxmlformats.org/officeDocument/2006/relationships/slide" Target="slide4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6.xml"/><Relationship Id="rId5" Type="http://schemas.openxmlformats.org/officeDocument/2006/relationships/slide" Target="slide5.xml"/><Relationship Id="rId15" Type="http://schemas.openxmlformats.org/officeDocument/2006/relationships/slide" Target="slide43.xml"/><Relationship Id="rId10" Type="http://schemas.openxmlformats.org/officeDocument/2006/relationships/slide" Target="slide20.xml"/><Relationship Id="rId19" Type="http://schemas.openxmlformats.org/officeDocument/2006/relationships/slide" Target="slide2.xml"/><Relationship Id="rId4" Type="http://schemas.openxmlformats.org/officeDocument/2006/relationships/slide" Target="slide4.xml"/><Relationship Id="rId9" Type="http://schemas.openxmlformats.org/officeDocument/2006/relationships/slide" Target="slide19.xml"/><Relationship Id="rId14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Глава 9. Элементы математической статистики, комбинаторики и теории вероятностей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§51. Простейшие вероятностные задачи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1.</a:t>
            </a:r>
            <a:r>
              <a:rPr lang="en-US" dirty="0" smtClean="0"/>
              <a:t>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Найти вероятность того, что при одном бросании игрального кубика выпадет: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 smtClean="0"/>
              <a:t>5 очков;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 smtClean="0"/>
              <a:t>четное число очков;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 smtClean="0"/>
              <a:t>число очков больше 4;</a:t>
            </a:r>
            <a:endParaRPr lang="en-US" sz="1800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ru-RU" b="1" dirty="0" smtClean="0">
                <a:solidFill>
                  <a:srgbClr val="000099"/>
                </a:solidFill>
              </a:rPr>
              <a:t>число очков, не кратное 3.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РЕШЕНИЕ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0099"/>
                </a:solidFill>
              </a:rPr>
              <a:t>Всего имеется </a:t>
            </a:r>
            <a:r>
              <a:rPr lang="en-US" dirty="0" smtClean="0">
                <a:solidFill>
                  <a:srgbClr val="000099"/>
                </a:solidFill>
              </a:rPr>
              <a:t>N=6 </a:t>
            </a:r>
            <a:r>
              <a:rPr lang="ru-RU" dirty="0" smtClean="0">
                <a:solidFill>
                  <a:srgbClr val="000099"/>
                </a:solidFill>
              </a:rPr>
              <a:t>(равновозможных) исходов: выпадение 1, 2, 3, 4, 5, 6.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ru-RU" dirty="0" smtClean="0">
                <a:solidFill>
                  <a:srgbClr val="000099"/>
                </a:solidFill>
              </a:rPr>
              <a:t>Из шести возможных выпавших чисел  </a:t>
            </a:r>
            <a:r>
              <a:rPr lang="en-US" dirty="0" smtClean="0">
                <a:solidFill>
                  <a:srgbClr val="000099"/>
                </a:solidFill>
              </a:rPr>
              <a:t>{</a:t>
            </a:r>
            <a:r>
              <a:rPr lang="ru-RU" dirty="0" smtClean="0">
                <a:solidFill>
                  <a:srgbClr val="000099"/>
                </a:solidFill>
              </a:rPr>
              <a:t>1, 2, 3, 4, 5, 6</a:t>
            </a:r>
            <a:r>
              <a:rPr lang="en-US" dirty="0" smtClean="0">
                <a:solidFill>
                  <a:srgbClr val="000099"/>
                </a:solidFill>
              </a:rPr>
              <a:t>} </a:t>
            </a:r>
            <a:r>
              <a:rPr lang="ru-RU" dirty="0" smtClean="0">
                <a:solidFill>
                  <a:srgbClr val="000099"/>
                </a:solidFill>
              </a:rPr>
              <a:t>не кратны 3 только 4 числа: 1,2, 4, 5. Значит, </a:t>
            </a:r>
            <a:r>
              <a:rPr lang="en-US" dirty="0" smtClean="0">
                <a:solidFill>
                  <a:srgbClr val="000099"/>
                </a:solidFill>
              </a:rPr>
              <a:t>N(</a:t>
            </a:r>
            <a:r>
              <a:rPr lang="en-US" dirty="0">
                <a:solidFill>
                  <a:srgbClr val="000099"/>
                </a:solidFill>
              </a:rPr>
              <a:t>D</a:t>
            </a:r>
            <a:r>
              <a:rPr lang="en-US" dirty="0" smtClean="0">
                <a:solidFill>
                  <a:srgbClr val="000099"/>
                </a:solidFill>
              </a:rPr>
              <a:t>)=4</a:t>
            </a:r>
            <a:r>
              <a:rPr lang="ru-RU" dirty="0" smtClean="0">
                <a:solidFill>
                  <a:srgbClr val="000099"/>
                </a:solidFill>
              </a:rPr>
              <a:t> и </a:t>
            </a:r>
            <a:r>
              <a:rPr lang="en-US" dirty="0" smtClean="0">
                <a:solidFill>
                  <a:srgbClr val="000099"/>
                </a:solidFill>
              </a:rPr>
              <a:t>P(D)=N(D)/N=4/6=2/3.</a:t>
            </a:r>
          </a:p>
          <a:p>
            <a:pPr marL="514350" indent="-51435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000099"/>
                </a:solidFill>
              </a:rPr>
              <a:t>:</a:t>
            </a:r>
            <a:r>
              <a:rPr lang="en-US" dirty="0" smtClean="0">
                <a:solidFill>
                  <a:srgbClr val="000099"/>
                </a:solidFill>
              </a:rPr>
              <a:t> 2/3.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 algn="just">
              <a:buNone/>
            </a:pPr>
            <a:endParaRPr lang="en-US" dirty="0" smtClean="0">
              <a:solidFill>
                <a:srgbClr val="000099"/>
              </a:solidFill>
            </a:endParaRPr>
          </a:p>
          <a:p>
            <a:pPr marL="514350" indent="-514350" algn="just">
              <a:buFont typeface="+mj-lt"/>
              <a:buAutoNum type="alphaLcParenR" startAt="4"/>
            </a:pPr>
            <a:endParaRPr lang="ru-RU" dirty="0" smtClean="0">
              <a:solidFill>
                <a:srgbClr val="000099"/>
              </a:solidFill>
            </a:endParaRPr>
          </a:p>
          <a:p>
            <a:pPr marL="514350" indent="-514350" algn="just">
              <a:buFont typeface="+mj-lt"/>
              <a:buAutoNum type="alphaLcParenR" startAt="4"/>
            </a:pPr>
            <a:endParaRPr lang="ru-RU" dirty="0"/>
          </a:p>
        </p:txBody>
      </p:sp>
      <p:pic>
        <p:nvPicPr>
          <p:cNvPr id="5" name="Picture 2" descr="http://img1.liveinternet.ru/images/attach/c/2/73/749/73749441_16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2132856"/>
            <a:ext cx="1512167" cy="15121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347864" y="2348880"/>
            <a:ext cx="3680792" cy="1080120"/>
            <a:chOff x="3347864" y="2348880"/>
            <a:chExt cx="3680792" cy="1080120"/>
          </a:xfrm>
        </p:grpSpPr>
        <p:pic>
          <p:nvPicPr>
            <p:cNvPr id="6" name="Picture 8" descr="http://mi.unicyb.kiev.ua/uploads/kurs/html/lection%206.files/image001.jpg"/>
            <p:cNvPicPr>
              <a:picLocks noChangeAspect="1" noChangeArrowheads="1"/>
            </p:cNvPicPr>
            <p:nvPr/>
          </p:nvPicPr>
          <p:blipFill>
            <a:blip r:embed="rId5" cstate="print"/>
            <a:srcRect r="68134" b="51724"/>
            <a:stretch>
              <a:fillRect/>
            </a:stretch>
          </p:blipFill>
          <p:spPr bwMode="auto">
            <a:xfrm>
              <a:off x="3347864" y="2348880"/>
              <a:ext cx="1008112" cy="1008112"/>
            </a:xfrm>
            <a:prstGeom prst="rect">
              <a:avLst/>
            </a:prstGeom>
            <a:noFill/>
          </p:spPr>
        </p:pic>
        <p:pic>
          <p:nvPicPr>
            <p:cNvPr id="7" name="Picture 8" descr="http://mi.unicyb.kiev.ua/uploads/kurs/html/lection%206.files/image001.jpg"/>
            <p:cNvPicPr>
              <a:picLocks noChangeAspect="1" noChangeArrowheads="1"/>
            </p:cNvPicPr>
            <p:nvPr/>
          </p:nvPicPr>
          <p:blipFill>
            <a:blip r:embed="rId5" cstate="print"/>
            <a:srcRect l="2276" t="51724" r="68135"/>
            <a:stretch>
              <a:fillRect/>
            </a:stretch>
          </p:blipFill>
          <p:spPr bwMode="auto">
            <a:xfrm>
              <a:off x="5220072" y="2420888"/>
              <a:ext cx="936104" cy="1008112"/>
            </a:xfrm>
            <a:prstGeom prst="rect">
              <a:avLst/>
            </a:prstGeom>
            <a:noFill/>
          </p:spPr>
        </p:pic>
        <p:pic>
          <p:nvPicPr>
            <p:cNvPr id="16" name="Picture 8" descr="http://mi.unicyb.kiev.ua/uploads/kurs/html/lection%206.files/image001.jpg"/>
            <p:cNvPicPr>
              <a:picLocks noChangeAspect="1" noChangeArrowheads="1"/>
            </p:cNvPicPr>
            <p:nvPr/>
          </p:nvPicPr>
          <p:blipFill>
            <a:blip r:embed="rId5" cstate="print"/>
            <a:srcRect l="36153" r="36269" b="51724"/>
            <a:stretch>
              <a:fillRect/>
            </a:stretch>
          </p:blipFill>
          <p:spPr bwMode="auto">
            <a:xfrm>
              <a:off x="4355976" y="2348880"/>
              <a:ext cx="872480" cy="1008112"/>
            </a:xfrm>
            <a:prstGeom prst="rect">
              <a:avLst/>
            </a:prstGeom>
            <a:noFill/>
          </p:spPr>
        </p:pic>
        <p:pic>
          <p:nvPicPr>
            <p:cNvPr id="17" name="Picture 8" descr="http://mi.unicyb.kiev.ua/uploads/kurs/html/lection%206.files/image001.jpg"/>
            <p:cNvPicPr>
              <a:picLocks noChangeAspect="1" noChangeArrowheads="1"/>
            </p:cNvPicPr>
            <p:nvPr/>
          </p:nvPicPr>
          <p:blipFill>
            <a:blip r:embed="rId5" cstate="print"/>
            <a:srcRect l="36153" t="51724" r="36269"/>
            <a:stretch>
              <a:fillRect/>
            </a:stretch>
          </p:blipFill>
          <p:spPr bwMode="auto">
            <a:xfrm>
              <a:off x="6156176" y="2420888"/>
              <a:ext cx="872480" cy="1008112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умножения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just">
              <a:buBlip>
                <a:blip r:embed="rId2"/>
              </a:buBlip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dirty="0" smtClean="0">
                <a:solidFill>
                  <a:srgbClr val="000099"/>
                </a:solidFill>
              </a:rPr>
              <a:t>Для того чтобы найти число всех равновозможных исходов </a:t>
            </a:r>
            <a:r>
              <a:rPr lang="ru-RU" b="1" u="sng" dirty="0" smtClean="0">
                <a:solidFill>
                  <a:srgbClr val="000099"/>
                </a:solidFill>
              </a:rPr>
              <a:t>независимого</a:t>
            </a:r>
            <a:r>
              <a:rPr lang="ru-RU" dirty="0" smtClean="0">
                <a:solidFill>
                  <a:srgbClr val="000099"/>
                </a:solidFill>
              </a:rPr>
              <a:t> проведения двух испытаний </a:t>
            </a:r>
            <a:r>
              <a:rPr lang="en-US" dirty="0" smtClean="0">
                <a:solidFill>
                  <a:srgbClr val="000099"/>
                </a:solidFill>
              </a:rPr>
              <a:t>A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dirty="0" smtClean="0">
                <a:solidFill>
                  <a:srgbClr val="000099"/>
                </a:solidFill>
              </a:rPr>
              <a:t>B</a:t>
            </a:r>
            <a:r>
              <a:rPr lang="ru-RU" dirty="0" smtClean="0">
                <a:solidFill>
                  <a:srgbClr val="000099"/>
                </a:solidFill>
              </a:rPr>
              <a:t>, следует перемножить число всех исходов испытания </a:t>
            </a:r>
            <a:r>
              <a:rPr lang="en-US" dirty="0" smtClean="0">
                <a:solidFill>
                  <a:srgbClr val="000099"/>
                </a:solidFill>
              </a:rPr>
              <a:t>A </a:t>
            </a:r>
            <a:r>
              <a:rPr lang="ru-RU" dirty="0" smtClean="0">
                <a:solidFill>
                  <a:srgbClr val="000099"/>
                </a:solidFill>
              </a:rPr>
              <a:t>и число всех исходов испытания </a:t>
            </a:r>
            <a:r>
              <a:rPr lang="en-US" dirty="0" smtClean="0">
                <a:solidFill>
                  <a:srgbClr val="000099"/>
                </a:solidFill>
              </a:rPr>
              <a:t>B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Невозможное событие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Достоверное событие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Противоположное событие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Найти вероятность того, что при двукратном бросании игрального кубика сумма очков: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/>
              <a:t>равна 1;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/>
              <a:t>меньше 13;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/>
              <a:t>меньше 5;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/>
              <a:t>меньше 10.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3968" y="2852936"/>
          <a:ext cx="3831704" cy="3070084"/>
        </p:xfrm>
        <a:graphic>
          <a:graphicData uri="http://schemas.openxmlformats.org/drawingml/2006/table">
            <a:tbl>
              <a:tblPr/>
              <a:tblGrid>
                <a:gridCol w="478963"/>
                <a:gridCol w="478963"/>
                <a:gridCol w="478963"/>
                <a:gridCol w="478963"/>
                <a:gridCol w="478963"/>
                <a:gridCol w="478963"/>
                <a:gridCol w="478963"/>
                <a:gridCol w="478963"/>
              </a:tblGrid>
              <a:tr h="364981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b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очков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 кубик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88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10935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 кубик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359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377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357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375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548680"/>
          <a:ext cx="6408712" cy="5472607"/>
        </p:xfrm>
        <a:graphic>
          <a:graphicData uri="http://schemas.openxmlformats.org/drawingml/2006/table">
            <a:tbl>
              <a:tblPr/>
              <a:tblGrid>
                <a:gridCol w="801089"/>
                <a:gridCol w="801089"/>
                <a:gridCol w="801089"/>
                <a:gridCol w="801089"/>
                <a:gridCol w="801089"/>
                <a:gridCol w="801089"/>
                <a:gridCol w="801089"/>
                <a:gridCol w="801089"/>
              </a:tblGrid>
              <a:tr h="650601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b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очков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кубик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44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251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кубик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5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641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672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637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669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2.</a:t>
            </a:r>
            <a:r>
              <a:rPr lang="en-US" dirty="0" smtClean="0"/>
              <a:t>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Найти вероятность того, что при двукратном бросании игрального кубика сумма очков: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равна 1;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13;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5;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10.</a:t>
            </a: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/>
              <a:t>Минимальная возможная сумма равна 2, так что сумма никак не может быть равной 1. Значит,  </a:t>
            </a:r>
            <a:r>
              <a:rPr lang="en-US" sz="2000" b="1" dirty="0" smtClean="0"/>
              <a:t>N(A)=0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P(A)=0.</a:t>
            </a:r>
            <a:r>
              <a:rPr lang="ru-RU" sz="2000" b="1" dirty="0" smtClean="0"/>
              <a:t>    </a:t>
            </a: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dirty="0" smtClean="0">
                <a:solidFill>
                  <a:srgbClr val="000099"/>
                </a:solidFill>
              </a:rPr>
              <a:t>: </a:t>
            </a:r>
            <a:r>
              <a:rPr lang="en-US" sz="2000" b="1" dirty="0" smtClean="0"/>
              <a:t>P(A)=0.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marL="6350" indent="168275" algn="just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Здесь мы имели дело с </a:t>
            </a:r>
            <a:r>
              <a:rPr lang="ru-RU" sz="2000" b="1" u="sng" dirty="0" smtClean="0">
                <a:solidFill>
                  <a:srgbClr val="C00000"/>
                </a:solidFill>
              </a:rPr>
              <a:t>невозможным</a:t>
            </a:r>
            <a:r>
              <a:rPr lang="ru-RU" sz="2000" b="1" dirty="0" smtClean="0">
                <a:solidFill>
                  <a:srgbClr val="000099"/>
                </a:solidFill>
              </a:rPr>
              <a:t> событием.  Так называют событие, которое никогда не наступает при проведении данного испытания, </a:t>
            </a:r>
            <a:r>
              <a:rPr lang="ru-RU" sz="2000" b="1" dirty="0" smtClean="0">
                <a:solidFill>
                  <a:srgbClr val="C00000"/>
                </a:solidFill>
              </a:rPr>
              <a:t>его вероятность равна 0.</a:t>
            </a:r>
          </a:p>
          <a:p>
            <a:pPr marL="514350" indent="-514350" algn="just">
              <a:buNone/>
            </a:pPr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6136" y="1988840"/>
          <a:ext cx="2751584" cy="1989965"/>
        </p:xfrm>
        <a:graphic>
          <a:graphicData uri="http://schemas.openxmlformats.org/drawingml/2006/table">
            <a:tbl>
              <a:tblPr/>
              <a:tblGrid>
                <a:gridCol w="343948"/>
                <a:gridCol w="343948"/>
                <a:gridCol w="343948"/>
                <a:gridCol w="343948"/>
                <a:gridCol w="343948"/>
                <a:gridCol w="343948"/>
                <a:gridCol w="343948"/>
                <a:gridCol w="343948"/>
              </a:tblGrid>
              <a:tr h="23657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очков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 кубик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1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60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 кубик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2.</a:t>
            </a:r>
            <a:r>
              <a:rPr lang="en-US" dirty="0" smtClean="0"/>
              <a:t>b)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Найти вероятность того, что при двукратном бросании игрального кубика сумма очков: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равна 1;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меньше 13;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5;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10.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</a:p>
          <a:p>
            <a:pPr marL="514350" indent="-514350" algn="just">
              <a:buFont typeface="+mj-lt"/>
              <a:buAutoNum type="alphaLcParenR" startAt="2"/>
            </a:pPr>
            <a:r>
              <a:rPr lang="ru-RU" sz="2000" b="1" dirty="0" smtClean="0"/>
              <a:t>Максимально возможное значение суммы равно 12. Значит, интересующее нас событие произойдет при любом исходе нашего опыта. Поэтому  </a:t>
            </a:r>
            <a:r>
              <a:rPr lang="en-US" sz="2000" b="1" dirty="0" smtClean="0"/>
              <a:t>N(A)=N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P(A)=1.</a:t>
            </a:r>
            <a:r>
              <a:rPr lang="ru-RU" sz="2000" b="1" dirty="0" smtClean="0"/>
              <a:t> </a:t>
            </a: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dirty="0" smtClean="0"/>
              <a:t>: </a:t>
            </a:r>
            <a:r>
              <a:rPr lang="en-US" sz="2000" b="1" dirty="0" smtClean="0"/>
              <a:t>P(A)=1</a:t>
            </a:r>
            <a:endParaRPr lang="ru-RU" sz="2000" b="1" dirty="0" smtClean="0"/>
          </a:p>
          <a:p>
            <a:pPr marL="6350" indent="168275" algn="just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Здесь мы имеем дело с </a:t>
            </a:r>
            <a:r>
              <a:rPr lang="ru-RU" sz="2000" b="1" u="sng" dirty="0" smtClean="0">
                <a:solidFill>
                  <a:srgbClr val="C00000"/>
                </a:solidFill>
              </a:rPr>
              <a:t>достоверным</a:t>
            </a:r>
            <a:r>
              <a:rPr lang="ru-RU" sz="2000" b="1" dirty="0" smtClean="0">
                <a:solidFill>
                  <a:srgbClr val="000099"/>
                </a:solidFill>
              </a:rPr>
              <a:t> событием, т.е. событие обязательно наступит в данном испытании. </a:t>
            </a:r>
            <a:r>
              <a:rPr lang="ru-RU" sz="2000" b="1" dirty="0" smtClean="0">
                <a:solidFill>
                  <a:srgbClr val="C00000"/>
                </a:solidFill>
              </a:rPr>
              <a:t>Вероятность достоверного события равна 1.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68144" y="1988840"/>
          <a:ext cx="2751584" cy="1989965"/>
        </p:xfrm>
        <a:graphic>
          <a:graphicData uri="http://schemas.openxmlformats.org/drawingml/2006/table">
            <a:tbl>
              <a:tblPr/>
              <a:tblGrid>
                <a:gridCol w="343948"/>
                <a:gridCol w="343948"/>
                <a:gridCol w="343948"/>
                <a:gridCol w="343948"/>
                <a:gridCol w="343948"/>
                <a:gridCol w="343948"/>
                <a:gridCol w="343948"/>
                <a:gridCol w="343948"/>
              </a:tblGrid>
              <a:tr h="23657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очков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 кубик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1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60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 кубик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3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3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2.</a:t>
            </a:r>
            <a:r>
              <a:rPr lang="en-US" dirty="0" smtClean="0"/>
              <a:t>c)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Найти вероятность того, что при двукратном бросании игрального кубика сумма очков: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равна 1;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13;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меньше 5;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10.</a:t>
            </a: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</a:p>
          <a:p>
            <a:pPr marL="514350" indent="-514350" algn="just">
              <a:buFont typeface="+mj-lt"/>
              <a:buAutoNum type="alphaLcParenR" startAt="3"/>
            </a:pPr>
            <a:r>
              <a:rPr lang="ru-RU" sz="2000" b="1" dirty="0" smtClean="0"/>
              <a:t>При каждом бросании кубика возможны 6 исходов. Предполагается, что результаты бросаний </a:t>
            </a:r>
            <a:r>
              <a:rPr lang="ru-RU" sz="2000" b="1" u="sng" dirty="0" smtClean="0"/>
              <a:t>независимы</a:t>
            </a:r>
            <a:r>
              <a:rPr lang="ru-RU" sz="2000" b="1" dirty="0" smtClean="0"/>
              <a:t> друг от друга. По правилу умножения </a:t>
            </a:r>
            <a:r>
              <a:rPr lang="en-US" sz="2000" b="1" dirty="0" smtClean="0"/>
              <a:t>N=6*6=36 </a:t>
            </a:r>
            <a:r>
              <a:rPr lang="ru-RU" sz="2000" b="1" dirty="0" smtClean="0"/>
              <a:t>(равновозможных) исходов. Значит, интересующее нас событие произойдет при  следующих 6 исходах: (1,1), (1,2), (1,3), (2,1), (2,2), (3,1). Поэтому  </a:t>
            </a:r>
            <a:r>
              <a:rPr lang="en-US" sz="2000" b="1" dirty="0" smtClean="0">
                <a:solidFill>
                  <a:srgbClr val="000099"/>
                </a:solidFill>
              </a:rPr>
              <a:t>N(A)=</a:t>
            </a:r>
            <a:r>
              <a:rPr lang="ru-RU" sz="2000" b="1" dirty="0" smtClean="0">
                <a:solidFill>
                  <a:srgbClr val="000099"/>
                </a:solidFill>
              </a:rPr>
              <a:t>6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 smtClean="0"/>
              <a:t>и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P(A)=N(A)/N=6/36</a:t>
            </a:r>
            <a:r>
              <a:rPr lang="ru-RU" sz="2000" b="1" dirty="0" smtClean="0">
                <a:solidFill>
                  <a:srgbClr val="000099"/>
                </a:solidFill>
              </a:rPr>
              <a:t>=</a:t>
            </a:r>
            <a:r>
              <a:rPr lang="en-US" sz="2000" b="1" dirty="0" smtClean="0">
                <a:solidFill>
                  <a:srgbClr val="000099"/>
                </a:solidFill>
              </a:rPr>
              <a:t>1/6.</a:t>
            </a:r>
            <a:r>
              <a:rPr lang="ru-RU" sz="2000" b="1" dirty="0" smtClean="0">
                <a:solidFill>
                  <a:srgbClr val="000099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 1</a:t>
            </a:r>
            <a:r>
              <a:rPr lang="en-US" sz="2000" b="1" dirty="0" smtClean="0"/>
              <a:t>/6</a:t>
            </a:r>
            <a:endParaRPr lang="ru-RU" sz="2000" b="1" dirty="0" smtClean="0"/>
          </a:p>
          <a:p>
            <a:pPr marL="514350" indent="-514350" algn="just"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Здесь мы имеем дело с </a:t>
            </a:r>
            <a:r>
              <a:rPr lang="ru-RU" sz="2000" u="sng" dirty="0" smtClean="0">
                <a:solidFill>
                  <a:srgbClr val="C00000"/>
                </a:solidFill>
              </a:rPr>
              <a:t>независимым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проведением двух испытаний.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6136" y="2060848"/>
          <a:ext cx="2751584" cy="1989965"/>
        </p:xfrm>
        <a:graphic>
          <a:graphicData uri="http://schemas.openxmlformats.org/drawingml/2006/table">
            <a:tbl>
              <a:tblPr/>
              <a:tblGrid>
                <a:gridCol w="343948"/>
                <a:gridCol w="343948"/>
                <a:gridCol w="343948"/>
                <a:gridCol w="343948"/>
                <a:gridCol w="343948"/>
                <a:gridCol w="343948"/>
                <a:gridCol w="343948"/>
                <a:gridCol w="343948"/>
              </a:tblGrid>
              <a:tr h="23657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очков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 кубик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1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60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 кубик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2.</a:t>
            </a:r>
            <a:r>
              <a:rPr lang="en-US" dirty="0" smtClean="0"/>
              <a:t>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Найти вероятность того, что при двукратном бросании игрального кубика сумма очков: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равна 1;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13;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меньше 5;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меньше 10.</a:t>
            </a: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</a:p>
          <a:p>
            <a:pPr marL="514350" indent="-514350" algn="just">
              <a:buFont typeface="+mj-lt"/>
              <a:buAutoNum type="alphaLcParenR" startAt="4"/>
            </a:pPr>
            <a:r>
              <a:rPr lang="ru-RU" sz="2000" b="1" dirty="0" smtClean="0"/>
              <a:t>Вместо  подсчета тех исходов, в которых наступает интересующее нас событие </a:t>
            </a:r>
            <a:r>
              <a:rPr lang="en-US" sz="2000" b="1" dirty="0" smtClean="0"/>
              <a:t>A</a:t>
            </a:r>
            <a:r>
              <a:rPr lang="ru-RU" sz="2000" b="1" dirty="0" smtClean="0"/>
              <a:t>,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перечислим те исходы, в которых оно </a:t>
            </a:r>
            <a:r>
              <a:rPr lang="ru-RU" sz="2000" b="1" u="sng" dirty="0" smtClean="0"/>
              <a:t>не наступает</a:t>
            </a:r>
            <a:r>
              <a:rPr lang="ru-RU" sz="2000" b="1" dirty="0" smtClean="0"/>
              <a:t>, т.е. сумма равна 10, 11 или 12: (4,6), (6,4), (5,5), (5,6), (6,5), (6,6). Поэтому  </a:t>
            </a:r>
            <a:r>
              <a:rPr lang="en-US" sz="2000" b="1" dirty="0" smtClean="0"/>
              <a:t>N(A)=</a:t>
            </a:r>
            <a:r>
              <a:rPr lang="ru-RU" sz="2000" b="1" dirty="0" smtClean="0"/>
              <a:t>36-6=30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P(A)=N(A)/N=</a:t>
            </a:r>
            <a:r>
              <a:rPr lang="ru-RU" sz="2000" b="1" dirty="0" smtClean="0"/>
              <a:t>30</a:t>
            </a:r>
            <a:r>
              <a:rPr lang="en-US" sz="2000" b="1" dirty="0" smtClean="0"/>
              <a:t>/36</a:t>
            </a:r>
            <a:r>
              <a:rPr lang="ru-RU" sz="2000" b="1" dirty="0" smtClean="0"/>
              <a:t>=5</a:t>
            </a:r>
            <a:r>
              <a:rPr lang="en-US" sz="2000" b="1" dirty="0" smtClean="0"/>
              <a:t>/6.  </a:t>
            </a: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 5</a:t>
            </a:r>
            <a:r>
              <a:rPr lang="en-US" sz="2000" b="1" dirty="0" smtClean="0"/>
              <a:t>/6</a:t>
            </a:r>
            <a:endParaRPr lang="ru-RU" sz="2000" b="1" dirty="0" smtClean="0"/>
          </a:p>
          <a:p>
            <a:pPr marL="6350" indent="168275" algn="just"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Здесь мы имеем дело с </a:t>
            </a:r>
            <a:r>
              <a:rPr lang="ru-RU" sz="2000" u="sng" dirty="0" smtClean="0">
                <a:solidFill>
                  <a:srgbClr val="C00000"/>
                </a:solidFill>
              </a:rPr>
              <a:t>противоположным событием.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Так называют событие, которое наступает в том и только в том случае, когда </a:t>
            </a:r>
            <a:r>
              <a:rPr lang="ru-RU" sz="2000" b="1" u="sng" dirty="0" smtClean="0">
                <a:solidFill>
                  <a:srgbClr val="000099"/>
                </a:solidFill>
              </a:rPr>
              <a:t>не наступает </a:t>
            </a:r>
            <a:r>
              <a:rPr lang="ru-RU" sz="2000" dirty="0" smtClean="0">
                <a:solidFill>
                  <a:srgbClr val="000099"/>
                </a:solidFill>
              </a:rPr>
              <a:t>интересующее нас событие. </a:t>
            </a:r>
            <a:endParaRPr lang="ru-RU" sz="2000" dirty="0" smtClean="0"/>
          </a:p>
          <a:p>
            <a:pPr marL="514350" indent="-514350" algn="just">
              <a:buNone/>
            </a:pP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96136" y="2060848"/>
          <a:ext cx="2751584" cy="1989965"/>
        </p:xfrm>
        <a:graphic>
          <a:graphicData uri="http://schemas.openxmlformats.org/drawingml/2006/table">
            <a:tbl>
              <a:tblPr/>
              <a:tblGrid>
                <a:gridCol w="343948"/>
                <a:gridCol w="343948"/>
                <a:gridCol w="343948"/>
                <a:gridCol w="343948"/>
                <a:gridCol w="343948"/>
                <a:gridCol w="343948"/>
                <a:gridCol w="343948"/>
                <a:gridCol w="343948"/>
              </a:tblGrid>
              <a:tr h="236573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очков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 кубик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1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360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 кубик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3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4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>
                <a:solidFill>
                  <a:srgbClr val="000099"/>
                </a:solidFill>
              </a:rPr>
              <a:t>Событием называют </a:t>
            </a:r>
            <a:r>
              <a:rPr lang="ru-RU" u="sng" dirty="0" smtClean="0">
                <a:solidFill>
                  <a:srgbClr val="C00000"/>
                </a:solidFill>
              </a:rPr>
              <a:t>невозможным</a:t>
            </a:r>
            <a:r>
              <a:rPr lang="ru-RU" dirty="0" smtClean="0">
                <a:solidFill>
                  <a:srgbClr val="000099"/>
                </a:solidFill>
              </a:rPr>
              <a:t>, если оно никогда не наступает при проведении данного испытания. </a:t>
            </a:r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ероятность невозможного события равна 0.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solidFill>
                  <a:srgbClr val="000099"/>
                </a:solidFill>
              </a:rPr>
              <a:t>Событием называют </a:t>
            </a:r>
            <a:r>
              <a:rPr lang="ru-RU" u="sng" dirty="0" smtClean="0">
                <a:solidFill>
                  <a:srgbClr val="C00000"/>
                </a:solidFill>
              </a:rPr>
              <a:t>достоверным</a:t>
            </a:r>
            <a:r>
              <a:rPr lang="ru-RU" dirty="0" smtClean="0">
                <a:solidFill>
                  <a:srgbClr val="000099"/>
                </a:solidFill>
              </a:rPr>
              <a:t>, если оно обязательно наступит в данном испытании. </a:t>
            </a:r>
            <a:r>
              <a:rPr lang="ru-RU" dirty="0" smtClean="0">
                <a:solidFill>
                  <a:srgbClr val="C00000"/>
                </a:solidFill>
              </a:rPr>
              <a:t>Вероятность достоверного события равна 1.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solidFill>
                  <a:srgbClr val="000099"/>
                </a:solidFill>
              </a:rPr>
              <a:t>Событием называют </a:t>
            </a:r>
            <a:r>
              <a:rPr lang="ru-RU" u="sng" dirty="0" smtClean="0">
                <a:solidFill>
                  <a:srgbClr val="C00000"/>
                </a:solidFill>
              </a:rPr>
              <a:t>противоположным</a:t>
            </a:r>
            <a:r>
              <a:rPr lang="ru-RU" dirty="0" smtClean="0">
                <a:solidFill>
                  <a:srgbClr val="000099"/>
                </a:solidFill>
              </a:rPr>
              <a:t>, если оно наступает в том и только в том случае, когда 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b="1" u="sng" dirty="0" smtClean="0">
                <a:solidFill>
                  <a:srgbClr val="000099"/>
                </a:solidFill>
              </a:rPr>
              <a:t>не наступает </a:t>
            </a:r>
            <a:r>
              <a:rPr lang="ru-RU" dirty="0" smtClean="0">
                <a:solidFill>
                  <a:srgbClr val="000099"/>
                </a:solidFill>
              </a:rPr>
              <a:t>интересующее нас событие. 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solidFill>
                  <a:srgbClr val="000099"/>
                </a:solidFill>
              </a:rPr>
              <a:t>Вероятность </a:t>
            </a:r>
            <a:r>
              <a:rPr lang="en-US" dirty="0" smtClean="0">
                <a:solidFill>
                  <a:srgbClr val="000099"/>
                </a:solidFill>
              </a:rPr>
              <a:t>P(A)  </a:t>
            </a:r>
            <a:r>
              <a:rPr lang="ru-RU" dirty="0" smtClean="0">
                <a:solidFill>
                  <a:srgbClr val="000099"/>
                </a:solidFill>
              </a:rPr>
              <a:t>события </a:t>
            </a:r>
            <a:r>
              <a:rPr lang="en-US" b="1" dirty="0" smtClean="0">
                <a:solidFill>
                  <a:srgbClr val="000099"/>
                </a:solidFill>
              </a:rPr>
              <a:t>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вероятность </a:t>
            </a:r>
            <a:r>
              <a:rPr lang="en-US" dirty="0" smtClean="0">
                <a:solidFill>
                  <a:srgbClr val="000099"/>
                </a:solidFill>
              </a:rPr>
              <a:t>P(</a:t>
            </a:r>
            <a:r>
              <a:rPr lang="el-GR" dirty="0" smtClean="0">
                <a:solidFill>
                  <a:srgbClr val="000099"/>
                </a:solidFill>
              </a:rPr>
              <a:t>Ᾱ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  <a:r>
              <a:rPr lang="ru-RU" dirty="0" smtClean="0">
                <a:solidFill>
                  <a:srgbClr val="000099"/>
                </a:solidFill>
              </a:rPr>
              <a:t> противоположного ему события </a:t>
            </a:r>
            <a:r>
              <a:rPr lang="el-GR" b="1" dirty="0" smtClean="0">
                <a:solidFill>
                  <a:srgbClr val="000099"/>
                </a:solidFill>
              </a:rPr>
              <a:t>Ᾱ</a:t>
            </a:r>
            <a:r>
              <a:rPr lang="ru-RU" dirty="0" smtClean="0">
                <a:solidFill>
                  <a:srgbClr val="000099"/>
                </a:solidFill>
              </a:rPr>
              <a:t> связаны соотношением: </a:t>
            </a:r>
            <a:r>
              <a:rPr lang="en-US" b="1" dirty="0" smtClean="0">
                <a:solidFill>
                  <a:srgbClr val="000099"/>
                </a:solidFill>
              </a:rPr>
              <a:t>P(A</a:t>
            </a:r>
            <a:r>
              <a:rPr lang="ru-RU" b="1" dirty="0" smtClean="0">
                <a:solidFill>
                  <a:srgbClr val="000099"/>
                </a:solidFill>
              </a:rPr>
              <a:t>)+</a:t>
            </a:r>
            <a:r>
              <a:rPr lang="en-US" b="1" dirty="0" smtClean="0">
                <a:solidFill>
                  <a:srgbClr val="000099"/>
                </a:solidFill>
              </a:rPr>
              <a:t> P(</a:t>
            </a:r>
            <a:r>
              <a:rPr lang="el-GR" b="1" dirty="0" smtClean="0">
                <a:solidFill>
                  <a:srgbClr val="000099"/>
                </a:solidFill>
              </a:rPr>
              <a:t>Ᾱ</a:t>
            </a:r>
            <a:r>
              <a:rPr lang="en-US" b="1" dirty="0" smtClean="0">
                <a:solidFill>
                  <a:srgbClr val="000099"/>
                </a:solidFill>
              </a:rPr>
              <a:t>)</a:t>
            </a:r>
            <a:r>
              <a:rPr lang="ru-RU" b="1" dirty="0" smtClean="0">
                <a:solidFill>
                  <a:srgbClr val="000099"/>
                </a:solidFill>
              </a:rPr>
              <a:t> =1.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hlinkClick r:id="rId3" action="ppaction://hlinksldjump"/>
              </a:rPr>
              <a:t>Классическое определение вероятности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4" action="ppaction://hlinksldjump"/>
              </a:rPr>
              <a:t>Алгоритм нахождения вероятности случайного события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5" action="ppaction://hlinksldjump"/>
              </a:rPr>
              <a:t>Обозначение вероятности: </a:t>
            </a:r>
            <a:r>
              <a:rPr lang="en-US" dirty="0" smtClean="0">
                <a:hlinkClick r:id="rId5" action="ppaction://hlinksldjump"/>
              </a:rPr>
              <a:t>P(A)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6" action="ppaction://hlinksldjump"/>
              </a:rPr>
              <a:t>Пример 1. Найти вероятность того, что при одном бросании игрального кубика выпадет…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7" action="ppaction://hlinksldjump"/>
              </a:rPr>
              <a:t>Правило умножения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8" action="ppaction://hlinksldjump"/>
              </a:rPr>
              <a:t>Пример 2. Найти вероятность того, что при двукратном бросании игрального кубика сумма очков …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9" action="ppaction://hlinksldjump"/>
              </a:rPr>
              <a:t>Невозможное, достоверное и противоположное события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0" action="ppaction://hlinksldjump"/>
              </a:rPr>
              <a:t>Пример 3. Ученику предложили написать на доске любое двузначное число. Найти вероятность того, что это число …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hlinkClick r:id="rId11" action="ppaction://hlinksldjump"/>
              </a:rPr>
              <a:t>Пример 4. Два ученика независимо друг от друга написали на доске по одному двузначному числу. Найдите вероятность того, что …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2" action="ppaction://hlinksldjump"/>
              </a:rPr>
              <a:t>О комбинаторике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3" action="ppaction://hlinksldjump"/>
              </a:rPr>
              <a:t>Пример 5. Игральную кость бросают 4 раза. Что более вероятно: то, что шестерка появится хотя бы 1 раз, или же, что шестерка не появится ни разу?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4" action="ppaction://hlinksldjump"/>
              </a:rPr>
              <a:t>Примечание. При трех бросаниях …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5" action="ppaction://hlinksldjump"/>
              </a:rPr>
              <a:t>Пьер Ферма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6" action="ppaction://hlinksldjump"/>
              </a:rPr>
              <a:t>Блез Паскаль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7" action="ppaction://hlinksldjump"/>
              </a:rPr>
              <a:t>Для учителей математики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8" action="ppaction://hlinksldjump"/>
              </a:rPr>
              <a:t>Источники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19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ru-RU" b="1" dirty="0" smtClean="0"/>
              <a:t>Ученику предложили написать на доске любое двузначное число. </a:t>
            </a:r>
            <a:r>
              <a:rPr lang="ru-RU" b="1" dirty="0" smtClean="0">
                <a:solidFill>
                  <a:srgbClr val="000099"/>
                </a:solidFill>
              </a:rPr>
              <a:t>Найти вероятность того, что это число: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b="1" dirty="0" smtClean="0">
                <a:solidFill>
                  <a:srgbClr val="000099"/>
                </a:solidFill>
              </a:rPr>
              <a:t>не оканчивается нулем;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b="1" dirty="0" smtClean="0">
                <a:solidFill>
                  <a:srgbClr val="000099"/>
                </a:solidFill>
              </a:rPr>
              <a:t>состоит из различных цифр;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b="1" dirty="0" smtClean="0">
                <a:solidFill>
                  <a:srgbClr val="000099"/>
                </a:solidFill>
              </a:rPr>
              <a:t>не является квадратом целого числа;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b="1" dirty="0" smtClean="0">
                <a:solidFill>
                  <a:srgbClr val="000099"/>
                </a:solidFill>
              </a:rPr>
              <a:t>не делится на 17.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0" y="908720"/>
          <a:ext cx="5904660" cy="4824537"/>
        </p:xfrm>
        <a:graphic>
          <a:graphicData uri="http://schemas.openxmlformats.org/drawingml/2006/table">
            <a:tbl>
              <a:tblPr/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</a:tblGrid>
              <a:tr h="5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3.</a:t>
            </a:r>
            <a:r>
              <a:rPr lang="en-US" dirty="0" smtClean="0"/>
              <a:t>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Ученику предложили написать на доске любое двузначное число. Найти вероятность того, что это число: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не оканчивается нулем;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состоит из различных цифр;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является квадратом целого числа;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делится на 17.</a:t>
            </a:r>
            <a:endParaRPr lang="en-US" sz="2000" dirty="0" smtClean="0"/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Всего имеется 90 двузначных чисел. </a:t>
            </a:r>
            <a:r>
              <a:rPr lang="en-US" sz="2000" b="1" dirty="0" smtClean="0">
                <a:solidFill>
                  <a:srgbClr val="C00000"/>
                </a:solidFill>
              </a:rPr>
              <a:t>N=90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2000" dirty="0" smtClean="0"/>
              <a:t>Пусть </a:t>
            </a:r>
            <a:r>
              <a:rPr lang="ru-RU" sz="2000" b="1" dirty="0" smtClean="0"/>
              <a:t>А</a:t>
            </a:r>
            <a:r>
              <a:rPr lang="ru-RU" sz="2000" dirty="0" smtClean="0"/>
              <a:t> – интересующее нас событие, т.е. А=</a:t>
            </a:r>
            <a:r>
              <a:rPr lang="en-US" sz="2000" dirty="0" smtClean="0"/>
              <a:t>{</a:t>
            </a:r>
            <a:r>
              <a:rPr lang="ru-RU" sz="2000" u="sng" dirty="0" smtClean="0"/>
              <a:t>число не оканчивается нулем</a:t>
            </a:r>
            <a:r>
              <a:rPr lang="en-US" sz="2000" dirty="0" smtClean="0"/>
              <a:t>}</a:t>
            </a:r>
            <a:r>
              <a:rPr lang="ru-RU" sz="2000" dirty="0" smtClean="0"/>
              <a:t>, а  </a:t>
            </a:r>
            <a:r>
              <a:rPr lang="el-GR" sz="2000" dirty="0" smtClean="0"/>
              <a:t>Ᾱ</a:t>
            </a:r>
            <a:r>
              <a:rPr lang="ru-RU" sz="2000" dirty="0" smtClean="0"/>
              <a:t> - противоположное ему событие</a:t>
            </a:r>
            <a:r>
              <a:rPr lang="en-US" sz="2000" dirty="0" smtClean="0"/>
              <a:t>, </a:t>
            </a:r>
            <a:r>
              <a:rPr lang="ru-RU" sz="2000" dirty="0" smtClean="0"/>
              <a:t>т.е.</a:t>
            </a:r>
            <a:r>
              <a:rPr lang="en-US" sz="2000" dirty="0" smtClean="0"/>
              <a:t> </a:t>
            </a:r>
            <a:r>
              <a:rPr lang="el-GR" sz="2000" b="1" dirty="0" smtClean="0"/>
              <a:t>Ᾱ</a:t>
            </a:r>
            <a:r>
              <a:rPr lang="en-US" sz="2000" dirty="0" smtClean="0"/>
              <a:t>=</a:t>
            </a:r>
            <a:r>
              <a:rPr lang="ru-RU" sz="2000" dirty="0" smtClean="0"/>
              <a:t> </a:t>
            </a:r>
            <a:r>
              <a:rPr lang="en-US" sz="2000" dirty="0" smtClean="0"/>
              <a:t>{</a:t>
            </a:r>
            <a:r>
              <a:rPr lang="ru-RU" sz="2000" u="sng" dirty="0" smtClean="0"/>
              <a:t>число оканчивается нулем</a:t>
            </a:r>
            <a:r>
              <a:rPr lang="en-US" sz="2000" dirty="0" smtClean="0"/>
              <a:t>}</a:t>
            </a:r>
            <a:r>
              <a:rPr lang="ru-RU" sz="2000" dirty="0" smtClean="0"/>
              <a:t>= </a:t>
            </a:r>
            <a:r>
              <a:rPr lang="en-US" sz="2000" dirty="0" smtClean="0"/>
              <a:t>{10</a:t>
            </a:r>
            <a:r>
              <a:rPr lang="ru-RU" sz="2000" dirty="0" smtClean="0"/>
              <a:t>,20,</a:t>
            </a:r>
            <a:r>
              <a:rPr lang="en-US" sz="2000" dirty="0" smtClean="0"/>
              <a:t>…,</a:t>
            </a:r>
            <a:r>
              <a:rPr lang="ru-RU" sz="2000" dirty="0" smtClean="0"/>
              <a:t>90</a:t>
            </a:r>
            <a:r>
              <a:rPr lang="en-US" sz="2000" dirty="0" smtClean="0"/>
              <a:t>}</a:t>
            </a:r>
            <a:r>
              <a:rPr lang="en-US" sz="2000" dirty="0"/>
              <a:t> </a:t>
            </a:r>
            <a:r>
              <a:rPr lang="en-US" sz="20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Следовательно, </a:t>
            </a:r>
            <a:r>
              <a:rPr lang="en-US" sz="2000" b="1" dirty="0" smtClean="0"/>
              <a:t>N(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)=9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 P(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)=N(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)/N=</a:t>
            </a:r>
            <a:r>
              <a:rPr lang="ru-RU" sz="2000" b="1" dirty="0" smtClean="0"/>
              <a:t>9</a:t>
            </a:r>
            <a:r>
              <a:rPr lang="en-US" sz="2000" b="1" dirty="0" smtClean="0"/>
              <a:t>/90=</a:t>
            </a:r>
            <a:r>
              <a:rPr lang="ru-RU" sz="2000" b="1" dirty="0" smtClean="0"/>
              <a:t>0,</a:t>
            </a:r>
            <a:r>
              <a:rPr lang="en-US" sz="2000" b="1" dirty="0" smtClean="0"/>
              <a:t>9</a:t>
            </a:r>
            <a:r>
              <a:rPr lang="ru-RU" sz="2000" b="1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Значит, </a:t>
            </a:r>
            <a:r>
              <a:rPr lang="en-US" sz="2000" b="1" dirty="0" smtClean="0"/>
              <a:t>P(</a:t>
            </a:r>
            <a:r>
              <a:rPr lang="ru-RU" sz="2000" b="1" dirty="0" smtClean="0"/>
              <a:t>А</a:t>
            </a:r>
            <a:r>
              <a:rPr lang="en-US" sz="2000" b="1" dirty="0" smtClean="0"/>
              <a:t>)=</a:t>
            </a:r>
            <a:r>
              <a:rPr lang="ru-RU" sz="2000" b="1" dirty="0" smtClean="0"/>
              <a:t>1-</a:t>
            </a:r>
            <a:r>
              <a:rPr lang="en-US" sz="2000" b="1" dirty="0" smtClean="0"/>
              <a:t>P(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</a:t>
            </a:r>
            <a:r>
              <a:rPr lang="ru-RU" sz="2000" b="1" dirty="0" smtClean="0"/>
              <a:t>=1-0,</a:t>
            </a:r>
            <a:r>
              <a:rPr lang="en-US" sz="2000" b="1" dirty="0" smtClean="0"/>
              <a:t>9</a:t>
            </a:r>
            <a:r>
              <a:rPr lang="ru-RU" sz="2000" b="1" dirty="0" smtClean="0"/>
              <a:t>=0,1.</a:t>
            </a:r>
            <a:endParaRPr lang="en-US" sz="2000" b="1" dirty="0" smtClean="0"/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</a:t>
            </a:r>
            <a:r>
              <a:rPr lang="en-US" sz="2000" b="1" dirty="0" smtClean="0"/>
              <a:t> 0,1</a:t>
            </a:r>
          </a:p>
          <a:p>
            <a:pPr marL="514350" indent="-514350">
              <a:buNone/>
            </a:pPr>
            <a:endParaRPr lang="ru-RU" sz="2000" b="1" dirty="0" smtClean="0"/>
          </a:p>
          <a:p>
            <a:pPr marL="514350" indent="-514350" algn="just">
              <a:buNone/>
            </a:pP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60232" y="2060848"/>
          <a:ext cx="2032000" cy="1724025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3.</a:t>
            </a:r>
            <a:r>
              <a:rPr lang="en-US" dirty="0" smtClean="0"/>
              <a:t>b)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Ученику предложили написать на доске любое двузначное число. Найти вероятность того, что это число: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оканчивается нулем;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состоит из различных цифр;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является квадратом целого числа;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делится на 17.</a:t>
            </a:r>
            <a:endParaRPr lang="en-US" sz="2000" dirty="0" smtClean="0"/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 Всего имеется 90 двузначных чисел. </a:t>
            </a:r>
            <a:r>
              <a:rPr lang="en-US" sz="2000" b="1" dirty="0" smtClean="0">
                <a:solidFill>
                  <a:srgbClr val="C00000"/>
                </a:solidFill>
              </a:rPr>
              <a:t>N=90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2000" dirty="0" smtClean="0"/>
              <a:t>Пусть А – интересующее нас событие, т.е. А=</a:t>
            </a:r>
            <a:r>
              <a:rPr lang="en-US" sz="2000" dirty="0" smtClean="0"/>
              <a:t>{</a:t>
            </a:r>
            <a:r>
              <a:rPr lang="ru-RU" sz="2000" u="sng" dirty="0" smtClean="0"/>
              <a:t>число состоит из различных цифр</a:t>
            </a:r>
            <a:r>
              <a:rPr lang="en-US" sz="2000" dirty="0" smtClean="0"/>
              <a:t>}</a:t>
            </a:r>
            <a:r>
              <a:rPr lang="ru-RU" sz="2000" dirty="0" smtClean="0"/>
              <a:t>, а  </a:t>
            </a:r>
            <a:r>
              <a:rPr lang="el-GR" sz="2000" dirty="0" smtClean="0"/>
              <a:t>Ᾱ</a:t>
            </a:r>
            <a:r>
              <a:rPr lang="ru-RU" sz="2000" dirty="0" smtClean="0"/>
              <a:t> - противоположное ему событие</a:t>
            </a:r>
            <a:r>
              <a:rPr lang="en-US" sz="2000" dirty="0" smtClean="0"/>
              <a:t>, </a:t>
            </a:r>
            <a:r>
              <a:rPr lang="ru-RU" sz="2000" dirty="0" smtClean="0"/>
              <a:t>т.е.</a:t>
            </a:r>
            <a:r>
              <a:rPr lang="en-US" sz="2000" dirty="0" smtClean="0"/>
              <a:t> </a:t>
            </a:r>
            <a:r>
              <a:rPr lang="el-GR" sz="2000" dirty="0" smtClean="0"/>
              <a:t>Ᾱ</a:t>
            </a:r>
            <a:r>
              <a:rPr lang="en-US" sz="2000" dirty="0" smtClean="0"/>
              <a:t>=</a:t>
            </a:r>
            <a:r>
              <a:rPr lang="ru-RU" sz="2000" dirty="0" smtClean="0"/>
              <a:t> </a:t>
            </a:r>
            <a:r>
              <a:rPr lang="en-US" sz="2000" dirty="0" smtClean="0"/>
              <a:t>{</a:t>
            </a:r>
            <a:r>
              <a:rPr lang="ru-RU" sz="2000" u="sng" dirty="0" smtClean="0"/>
              <a:t>число состоит из одинаковых цифр</a:t>
            </a:r>
            <a:r>
              <a:rPr lang="en-US" sz="2000" dirty="0" smtClean="0"/>
              <a:t>}</a:t>
            </a:r>
            <a:r>
              <a:rPr lang="ru-RU" sz="2000" dirty="0" smtClean="0"/>
              <a:t>=</a:t>
            </a:r>
            <a:r>
              <a:rPr lang="en-US" sz="2000" dirty="0" smtClean="0"/>
              <a:t>{11, 22, …, 99}.</a:t>
            </a:r>
            <a:r>
              <a:rPr lang="en-US" sz="2000" b="1" dirty="0" smtClean="0"/>
              <a:t> N(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)=9.</a:t>
            </a:r>
            <a:r>
              <a:rPr lang="en-US" sz="2000" dirty="0" smtClean="0"/>
              <a:t> </a:t>
            </a:r>
            <a:r>
              <a:rPr lang="en-US" sz="2000" b="1" dirty="0" smtClean="0"/>
              <a:t>P(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)=N(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)/N=</a:t>
            </a:r>
            <a:r>
              <a:rPr lang="ru-RU" sz="2000" b="1" dirty="0" smtClean="0"/>
              <a:t>9</a:t>
            </a:r>
            <a:r>
              <a:rPr lang="en-US" sz="2000" b="1" dirty="0" smtClean="0"/>
              <a:t>/90=</a:t>
            </a:r>
            <a:r>
              <a:rPr lang="ru-RU" sz="2000" b="1" dirty="0" smtClean="0"/>
              <a:t>0,</a:t>
            </a:r>
            <a:r>
              <a:rPr lang="en-US" sz="2000" b="1" dirty="0" smtClean="0"/>
              <a:t>9</a:t>
            </a:r>
            <a:r>
              <a:rPr lang="ru-RU" sz="2000" b="1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Значит, </a:t>
            </a:r>
            <a:r>
              <a:rPr lang="en-US" sz="2000" b="1" dirty="0" smtClean="0"/>
              <a:t>P(</a:t>
            </a:r>
            <a:r>
              <a:rPr lang="ru-RU" sz="2000" b="1" dirty="0" smtClean="0"/>
              <a:t>А</a:t>
            </a:r>
            <a:r>
              <a:rPr lang="en-US" sz="2000" b="1" dirty="0" smtClean="0"/>
              <a:t>)=</a:t>
            </a:r>
            <a:r>
              <a:rPr lang="ru-RU" sz="2000" b="1" dirty="0" smtClean="0"/>
              <a:t>1-</a:t>
            </a:r>
            <a:r>
              <a:rPr lang="en-US" sz="2000" b="1" dirty="0" smtClean="0"/>
              <a:t>P(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</a:t>
            </a:r>
            <a:r>
              <a:rPr lang="ru-RU" sz="2000" b="1" dirty="0" smtClean="0"/>
              <a:t>=1-0,</a:t>
            </a:r>
            <a:r>
              <a:rPr lang="en-US" sz="2000" b="1" dirty="0" smtClean="0"/>
              <a:t>9</a:t>
            </a:r>
            <a:r>
              <a:rPr lang="ru-RU" sz="2000" b="1" dirty="0" smtClean="0"/>
              <a:t>=0,1.</a:t>
            </a:r>
            <a:endParaRPr lang="en-US" sz="2000" b="1" dirty="0" smtClean="0"/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</a:t>
            </a:r>
            <a:r>
              <a:rPr lang="en-US" sz="2000" b="1" dirty="0" smtClean="0"/>
              <a:t> 0,1</a:t>
            </a:r>
          </a:p>
          <a:p>
            <a:pPr marL="514350" indent="-514350">
              <a:buNone/>
            </a:pPr>
            <a:endParaRPr lang="ru-RU" sz="20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16216" y="2060848"/>
          <a:ext cx="2032000" cy="1724025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3.</a:t>
            </a:r>
            <a:r>
              <a:rPr lang="en-US" dirty="0" smtClean="0"/>
              <a:t>c)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Ученику предложили написать на доске любое двузначное число. Найти вероятность того, что это число: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оканчивается нулем;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состоит из различных цифр;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не является квадратом целого числа;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делится на 17.</a:t>
            </a:r>
            <a:endParaRPr lang="en-US" sz="2000" dirty="0" smtClean="0"/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Всего имеется 90 двузначных чисел. </a:t>
            </a:r>
            <a:r>
              <a:rPr lang="en-US" sz="2000" b="1" dirty="0" smtClean="0">
                <a:solidFill>
                  <a:srgbClr val="C00000"/>
                </a:solidFill>
              </a:rPr>
              <a:t>N=90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ru-RU" sz="2000" dirty="0" smtClean="0"/>
              <a:t>Пусть </a:t>
            </a:r>
            <a:r>
              <a:rPr lang="ru-RU" sz="2000" b="1" dirty="0" smtClean="0"/>
              <a:t>А</a:t>
            </a:r>
            <a:r>
              <a:rPr lang="ru-RU" sz="2000" dirty="0" smtClean="0"/>
              <a:t> – интересующее нас событие, т.е. А=</a:t>
            </a:r>
            <a:r>
              <a:rPr lang="en-US" sz="2000" dirty="0" smtClean="0"/>
              <a:t>{</a:t>
            </a:r>
            <a:r>
              <a:rPr lang="ru-RU" sz="2000" u="sng" dirty="0" smtClean="0"/>
              <a:t>число не является квадратом целого числа</a:t>
            </a:r>
            <a:r>
              <a:rPr lang="en-US" sz="2000" dirty="0" smtClean="0"/>
              <a:t>}</a:t>
            </a:r>
            <a:r>
              <a:rPr lang="ru-RU" sz="2000" dirty="0" smtClean="0"/>
              <a:t>, а  </a:t>
            </a:r>
            <a:r>
              <a:rPr lang="el-GR" sz="2000" dirty="0" smtClean="0"/>
              <a:t>Ᾱ</a:t>
            </a:r>
            <a:r>
              <a:rPr lang="ru-RU" sz="2000" dirty="0" smtClean="0"/>
              <a:t> - противоположное ему событие</a:t>
            </a:r>
            <a:r>
              <a:rPr lang="en-US" sz="2000" dirty="0" smtClean="0"/>
              <a:t>, </a:t>
            </a:r>
            <a:r>
              <a:rPr lang="ru-RU" sz="2000" dirty="0" smtClean="0"/>
              <a:t>т.е.</a:t>
            </a:r>
            <a:r>
              <a:rPr lang="en-US" sz="2000" dirty="0" smtClean="0"/>
              <a:t> </a:t>
            </a:r>
            <a:r>
              <a:rPr lang="el-GR" sz="2000" b="1" dirty="0" smtClean="0"/>
              <a:t>Ᾱ</a:t>
            </a:r>
            <a:r>
              <a:rPr lang="en-US" sz="2000" dirty="0" smtClean="0"/>
              <a:t>=</a:t>
            </a:r>
            <a:r>
              <a:rPr lang="ru-RU" sz="2000" dirty="0" smtClean="0"/>
              <a:t> </a:t>
            </a:r>
            <a:r>
              <a:rPr lang="en-US" sz="2000" dirty="0" smtClean="0"/>
              <a:t>{</a:t>
            </a:r>
            <a:r>
              <a:rPr lang="ru-RU" sz="2000" u="sng" dirty="0" smtClean="0"/>
              <a:t>число является квадратом целого числа</a:t>
            </a:r>
            <a:r>
              <a:rPr lang="en-US" sz="2000" dirty="0" smtClean="0"/>
              <a:t>}</a:t>
            </a:r>
            <a:r>
              <a:rPr lang="ru-RU" sz="2000" dirty="0" smtClean="0"/>
              <a:t>= </a:t>
            </a:r>
            <a:r>
              <a:rPr lang="en-US" sz="2000" dirty="0" smtClean="0"/>
              <a:t>{</a:t>
            </a:r>
            <a:r>
              <a:rPr lang="ru-RU" sz="2000" dirty="0" smtClean="0"/>
              <a:t>16,25, 36, 49, 64, 81</a:t>
            </a:r>
            <a:r>
              <a:rPr lang="en-US" sz="2000" dirty="0" smtClean="0"/>
              <a:t>} 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Следовательно, </a:t>
            </a:r>
            <a:r>
              <a:rPr lang="en-US" sz="2000" b="1" dirty="0" smtClean="0"/>
              <a:t>N(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)=</a:t>
            </a:r>
            <a:r>
              <a:rPr lang="ru-RU" sz="2000" b="1" dirty="0" smtClean="0"/>
              <a:t>6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 P(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)=N(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)/N=</a:t>
            </a:r>
            <a:r>
              <a:rPr lang="ru-RU" sz="2000" b="1" dirty="0" smtClean="0"/>
              <a:t>6</a:t>
            </a:r>
            <a:r>
              <a:rPr lang="en-US" sz="2000" b="1" dirty="0" smtClean="0"/>
              <a:t>/90=</a:t>
            </a:r>
            <a:r>
              <a:rPr lang="ru-RU" sz="2000" b="1" dirty="0" smtClean="0"/>
              <a:t>1</a:t>
            </a:r>
            <a:r>
              <a:rPr lang="en-US" sz="2000" b="1" dirty="0" smtClean="0"/>
              <a:t>/15.</a:t>
            </a: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Значит, </a:t>
            </a:r>
            <a:r>
              <a:rPr lang="en-US" sz="2000" b="1" dirty="0" smtClean="0"/>
              <a:t>P(</a:t>
            </a:r>
            <a:r>
              <a:rPr lang="ru-RU" sz="2000" b="1" dirty="0" smtClean="0"/>
              <a:t>А</a:t>
            </a:r>
            <a:r>
              <a:rPr lang="en-US" sz="2000" b="1" dirty="0" smtClean="0"/>
              <a:t>)=</a:t>
            </a:r>
            <a:r>
              <a:rPr lang="ru-RU" sz="2000" b="1" dirty="0" smtClean="0"/>
              <a:t>1-</a:t>
            </a:r>
            <a:r>
              <a:rPr lang="en-US" sz="2000" b="1" dirty="0" smtClean="0"/>
              <a:t>P(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</a:t>
            </a:r>
            <a:r>
              <a:rPr lang="ru-RU" sz="2000" b="1" dirty="0" smtClean="0"/>
              <a:t>=1-</a:t>
            </a:r>
            <a:r>
              <a:rPr lang="en-US" sz="2000" b="1" dirty="0" smtClean="0"/>
              <a:t>1/15</a:t>
            </a:r>
            <a:r>
              <a:rPr lang="ru-RU" sz="2000" b="1" dirty="0" smtClean="0"/>
              <a:t>=</a:t>
            </a:r>
            <a:r>
              <a:rPr lang="en-US" sz="2000" b="1" dirty="0" smtClean="0"/>
              <a:t>14/15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</a:t>
            </a:r>
            <a:r>
              <a:rPr lang="en-US" sz="2000" b="1" dirty="0" smtClean="0"/>
              <a:t> 14/15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marL="514350" indent="-51435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16216" y="2060848"/>
          <a:ext cx="2032000" cy="1724025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3.</a:t>
            </a:r>
            <a:r>
              <a:rPr lang="en-US" dirty="0" smtClean="0"/>
              <a:t>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Ученику предложили написать на доске любое двузначное число. Найти вероятность того, что это число: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оканчивается нулем;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состоит из различных цифр;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dirty="0" smtClean="0"/>
              <a:t>не является квадратом целого числа;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не делится на 17.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Всего имеется 90 двузначных чисел. </a:t>
            </a:r>
            <a:r>
              <a:rPr lang="en-US" sz="2000" b="1" dirty="0" smtClean="0">
                <a:solidFill>
                  <a:srgbClr val="C00000"/>
                </a:solidFill>
              </a:rPr>
              <a:t>N=90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ru-RU" sz="2000" dirty="0" smtClean="0"/>
              <a:t>Пусть </a:t>
            </a:r>
            <a:r>
              <a:rPr lang="ru-RU" sz="2000" b="1" dirty="0" smtClean="0"/>
              <a:t>А</a:t>
            </a:r>
            <a:r>
              <a:rPr lang="ru-RU" sz="2000" dirty="0" smtClean="0"/>
              <a:t> – интересующее нас событие, т.е. А=</a:t>
            </a:r>
            <a:r>
              <a:rPr lang="en-US" sz="2000" dirty="0" smtClean="0"/>
              <a:t>{</a:t>
            </a:r>
            <a:r>
              <a:rPr lang="ru-RU" sz="2000" u="sng" dirty="0" smtClean="0"/>
              <a:t>число не делится на 17</a:t>
            </a:r>
            <a:r>
              <a:rPr lang="en-US" sz="2000" dirty="0" smtClean="0"/>
              <a:t>}</a:t>
            </a:r>
            <a:r>
              <a:rPr lang="ru-RU" sz="2000" dirty="0" smtClean="0"/>
              <a:t>, а  </a:t>
            </a:r>
            <a:r>
              <a:rPr lang="el-GR" sz="2000" dirty="0" smtClean="0"/>
              <a:t>Ᾱ</a:t>
            </a:r>
            <a:r>
              <a:rPr lang="ru-RU" sz="2000" dirty="0" smtClean="0"/>
              <a:t> - противоположное ему событие</a:t>
            </a:r>
            <a:r>
              <a:rPr lang="en-US" sz="2000" dirty="0" smtClean="0"/>
              <a:t>, </a:t>
            </a:r>
            <a:r>
              <a:rPr lang="ru-RU" sz="2000" dirty="0" smtClean="0"/>
              <a:t>т.е.</a:t>
            </a:r>
            <a:r>
              <a:rPr lang="en-US" sz="2000" dirty="0" smtClean="0"/>
              <a:t> </a:t>
            </a:r>
            <a:r>
              <a:rPr lang="el-GR" sz="2000" b="1" dirty="0" smtClean="0"/>
              <a:t>Ᾱ</a:t>
            </a:r>
            <a:r>
              <a:rPr lang="en-US" sz="2000" dirty="0" smtClean="0"/>
              <a:t>=</a:t>
            </a:r>
            <a:r>
              <a:rPr lang="ru-RU" sz="2000" dirty="0" smtClean="0"/>
              <a:t> </a:t>
            </a:r>
            <a:r>
              <a:rPr lang="en-US" sz="2000" dirty="0" smtClean="0"/>
              <a:t>{</a:t>
            </a:r>
            <a:r>
              <a:rPr lang="ru-RU" sz="2000" u="sng" dirty="0" smtClean="0"/>
              <a:t>число делится на 17</a:t>
            </a:r>
            <a:r>
              <a:rPr lang="en-US" sz="2000" dirty="0" smtClean="0"/>
              <a:t>}</a:t>
            </a:r>
            <a:r>
              <a:rPr lang="ru-RU" sz="2000" dirty="0" smtClean="0"/>
              <a:t>= </a:t>
            </a:r>
            <a:r>
              <a:rPr lang="en-US" sz="2000" dirty="0" smtClean="0"/>
              <a:t>{</a:t>
            </a:r>
            <a:r>
              <a:rPr lang="ru-RU" sz="2000" dirty="0" smtClean="0"/>
              <a:t>17, 34, 51, 68, 85</a:t>
            </a:r>
            <a:r>
              <a:rPr lang="en-US" sz="2000" dirty="0" smtClean="0"/>
              <a:t>} 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Следовательно, </a:t>
            </a:r>
            <a:r>
              <a:rPr lang="en-US" sz="2000" b="1" dirty="0" smtClean="0"/>
              <a:t>N(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)=</a:t>
            </a:r>
            <a:r>
              <a:rPr lang="ru-RU" sz="2000" b="1" dirty="0" smtClean="0"/>
              <a:t>5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 P(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)=N(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)/N=</a:t>
            </a:r>
            <a:r>
              <a:rPr lang="ru-RU" sz="2000" b="1" dirty="0" smtClean="0"/>
              <a:t>5</a:t>
            </a:r>
            <a:r>
              <a:rPr lang="en-US" sz="2000" b="1" dirty="0" smtClean="0"/>
              <a:t>/90=</a:t>
            </a:r>
            <a:r>
              <a:rPr lang="ru-RU" sz="2000" b="1" dirty="0" smtClean="0"/>
              <a:t>1</a:t>
            </a:r>
            <a:r>
              <a:rPr lang="en-US" sz="2000" b="1" dirty="0" smtClean="0"/>
              <a:t>/1</a:t>
            </a:r>
            <a:r>
              <a:rPr lang="ru-RU" sz="2000" b="1" dirty="0" smtClean="0"/>
              <a:t>8</a:t>
            </a:r>
            <a:r>
              <a:rPr lang="en-US" sz="2000" b="1" dirty="0" smtClean="0"/>
              <a:t>.</a:t>
            </a: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Значит, </a:t>
            </a:r>
            <a:r>
              <a:rPr lang="en-US" sz="2000" b="1" dirty="0" smtClean="0"/>
              <a:t>P(</a:t>
            </a:r>
            <a:r>
              <a:rPr lang="ru-RU" sz="2000" b="1" dirty="0" smtClean="0"/>
              <a:t>А</a:t>
            </a:r>
            <a:r>
              <a:rPr lang="en-US" sz="2000" b="1" dirty="0" smtClean="0"/>
              <a:t>)=</a:t>
            </a:r>
            <a:r>
              <a:rPr lang="ru-RU" sz="2000" b="1" dirty="0" smtClean="0"/>
              <a:t>1-</a:t>
            </a:r>
            <a:r>
              <a:rPr lang="en-US" sz="2000" b="1" dirty="0" smtClean="0"/>
              <a:t>P(</a:t>
            </a:r>
            <a:r>
              <a:rPr lang="el-GR" sz="2000" b="1" dirty="0" smtClean="0"/>
              <a:t>Ᾱ</a:t>
            </a:r>
            <a:r>
              <a:rPr lang="en-US" sz="2000" b="1" dirty="0" smtClean="0"/>
              <a:t>)</a:t>
            </a:r>
            <a:r>
              <a:rPr lang="ru-RU" sz="2000" b="1" dirty="0" smtClean="0"/>
              <a:t>=1-</a:t>
            </a:r>
            <a:r>
              <a:rPr lang="en-US" sz="2000" b="1" dirty="0" smtClean="0"/>
              <a:t>1/1</a:t>
            </a:r>
            <a:r>
              <a:rPr lang="ru-RU" sz="2000" b="1" dirty="0" smtClean="0"/>
              <a:t>8=</a:t>
            </a:r>
            <a:r>
              <a:rPr lang="en-US" sz="2000" b="1" dirty="0" smtClean="0"/>
              <a:t>1</a:t>
            </a:r>
            <a:r>
              <a:rPr lang="ru-RU" sz="2000" b="1" dirty="0" smtClean="0"/>
              <a:t>7</a:t>
            </a:r>
            <a:r>
              <a:rPr lang="en-US" sz="2000" b="1" dirty="0" smtClean="0"/>
              <a:t>/1</a:t>
            </a:r>
            <a:r>
              <a:rPr lang="ru-RU" sz="2000" b="1" dirty="0" smtClean="0"/>
              <a:t>8.</a:t>
            </a:r>
            <a:endParaRPr lang="en-US" sz="2000" b="1" dirty="0" smtClean="0"/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</a:t>
            </a:r>
            <a:r>
              <a:rPr lang="en-US" sz="2000" b="1" dirty="0" smtClean="0"/>
              <a:t> 17/18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marL="514350" indent="-514350" algn="just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44208" y="2060848"/>
          <a:ext cx="2032000" cy="1724025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Два ученика независимо друг от друга написали на доске по одному двузначному числу.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Найдите вероятность того, что: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/>
              <a:t>эти два числа различны;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/>
              <a:t>сумма чисел равна 100;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/>
              <a:t>сумма чисел не больше </a:t>
            </a:r>
            <a:r>
              <a:rPr lang="en-US" dirty="0" smtClean="0"/>
              <a:t>25</a:t>
            </a:r>
            <a:r>
              <a:rPr lang="ru-RU" dirty="0" smtClean="0"/>
              <a:t>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/>
              <a:t>сумма чисел больше 190.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4.</a:t>
            </a:r>
            <a:r>
              <a:rPr lang="en-US" dirty="0" smtClean="0"/>
              <a:t>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Два ученика независимо друг от друга написали на доске по одному двузначному числу. Найдите вероятность того, что: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эти два числа различны;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сумма чисел равна 100;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сумма чисел не больше </a:t>
            </a:r>
            <a:r>
              <a:rPr lang="en-US" sz="1400" dirty="0" smtClean="0"/>
              <a:t>25</a:t>
            </a:r>
            <a:r>
              <a:rPr lang="ru-RU" sz="1400" dirty="0" smtClean="0"/>
              <a:t>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сумма чисел больше 190.</a:t>
            </a:r>
            <a:endParaRPr lang="en-US" sz="1400" dirty="0" smtClean="0"/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</a:t>
            </a:r>
            <a:r>
              <a:rPr lang="ru-RU" sz="2000" dirty="0" smtClean="0"/>
              <a:t>:  </a:t>
            </a:r>
            <a:r>
              <a:rPr lang="en-US" sz="2000" dirty="0" smtClean="0"/>
              <a:t>N=90*90=8100 (</a:t>
            </a:r>
            <a:r>
              <a:rPr lang="ru-RU" sz="2000" dirty="0" smtClean="0"/>
              <a:t>по правилу умножения)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b="1" dirty="0" smtClean="0"/>
              <a:t>A={</a:t>
            </a:r>
            <a:r>
              <a:rPr lang="ru-RU" sz="2000" b="1" dirty="0" smtClean="0"/>
              <a:t>два числа различны</a:t>
            </a:r>
            <a:r>
              <a:rPr lang="en-US" sz="2000" b="1" dirty="0" smtClean="0"/>
              <a:t>}</a:t>
            </a:r>
            <a:r>
              <a:rPr lang="ru-RU" sz="2000" b="1" dirty="0" smtClean="0"/>
              <a:t>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b="1" dirty="0" smtClean="0"/>
              <a:t>Ᾱ</a:t>
            </a:r>
            <a:r>
              <a:rPr lang="en-US" sz="2000" b="1" dirty="0" smtClean="0"/>
              <a:t>={</a:t>
            </a:r>
            <a:r>
              <a:rPr lang="ru-RU" sz="2000" b="1" dirty="0" smtClean="0"/>
              <a:t>два числа одинаковы</a:t>
            </a:r>
            <a:r>
              <a:rPr lang="en-US" sz="2000" b="1" dirty="0" smtClean="0"/>
              <a:t>}={(10,10), (11,11),…, (99,99)}</a:t>
            </a:r>
            <a:r>
              <a:rPr lang="ru-RU" sz="2000" b="1" dirty="0" smtClean="0"/>
              <a:t>, </a:t>
            </a:r>
          </a:p>
          <a:p>
            <a:pPr marL="457200" indent="-457200">
              <a:buNone/>
            </a:pPr>
            <a:r>
              <a:rPr lang="ru-RU" sz="2000" b="1" u="sng" dirty="0" smtClean="0"/>
              <a:t>1 способ:</a:t>
            </a:r>
            <a:r>
              <a:rPr lang="ru-RU" sz="2000" b="1" dirty="0" smtClean="0"/>
              <a:t> </a:t>
            </a:r>
            <a:r>
              <a:rPr lang="en-US" sz="2000" dirty="0" smtClean="0"/>
              <a:t>N(</a:t>
            </a:r>
            <a:r>
              <a:rPr lang="el-GR" sz="2000" dirty="0" smtClean="0"/>
              <a:t>Ᾱ</a:t>
            </a:r>
            <a:r>
              <a:rPr lang="en-US" sz="2000" dirty="0" smtClean="0"/>
              <a:t>)=90</a:t>
            </a:r>
            <a:r>
              <a:rPr lang="ru-RU" sz="2000" dirty="0" smtClean="0"/>
              <a:t>, следовательно, </a:t>
            </a:r>
            <a:r>
              <a:rPr lang="en-US" sz="2000" dirty="0" smtClean="0"/>
              <a:t>N(A)=N-N(</a:t>
            </a:r>
            <a:r>
              <a:rPr lang="el-GR" sz="2000" dirty="0" smtClean="0"/>
              <a:t>Ᾱ</a:t>
            </a:r>
            <a:r>
              <a:rPr lang="en-US" sz="2000" dirty="0" smtClean="0"/>
              <a:t>)=90*90-90.</a:t>
            </a:r>
          </a:p>
          <a:p>
            <a:pPr marL="457200" indent="-457200">
              <a:buNone/>
            </a:pPr>
            <a:r>
              <a:rPr lang="ru-RU" sz="2000" dirty="0" smtClean="0"/>
              <a:t>Значит, </a:t>
            </a:r>
            <a:r>
              <a:rPr lang="en-US" sz="2000" dirty="0" smtClean="0"/>
              <a:t>P(A)=N(</a:t>
            </a:r>
            <a:r>
              <a:rPr lang="en-US" sz="2000" dirty="0"/>
              <a:t>A</a:t>
            </a:r>
            <a:r>
              <a:rPr lang="en-US" sz="2000" dirty="0" smtClean="0"/>
              <a:t>)/N= (90*90-90)/(90*90)=(89*90)/(90*90)=89/90.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b="1" u="sng" dirty="0" smtClean="0"/>
              <a:t>2 способ</a:t>
            </a:r>
            <a:r>
              <a:rPr lang="ru-RU" sz="2000" b="1" dirty="0" smtClean="0"/>
              <a:t>: </a:t>
            </a:r>
            <a:r>
              <a:rPr lang="en-US" sz="2000" dirty="0" smtClean="0"/>
              <a:t>N(</a:t>
            </a:r>
            <a:r>
              <a:rPr lang="el-GR" sz="2000" dirty="0" smtClean="0"/>
              <a:t>Ᾱ</a:t>
            </a:r>
            <a:r>
              <a:rPr lang="en-US" sz="2000" dirty="0" smtClean="0"/>
              <a:t>)=90</a:t>
            </a:r>
            <a:r>
              <a:rPr lang="ru-RU" sz="2000" dirty="0" smtClean="0"/>
              <a:t>, </a:t>
            </a:r>
            <a:r>
              <a:rPr lang="en-US" sz="2000" dirty="0" smtClean="0"/>
              <a:t>P(</a:t>
            </a:r>
            <a:r>
              <a:rPr lang="el-GR" sz="2000" dirty="0" smtClean="0"/>
              <a:t>Ᾱ</a:t>
            </a:r>
            <a:r>
              <a:rPr lang="en-US" sz="2000" dirty="0" smtClean="0"/>
              <a:t>)</a:t>
            </a:r>
            <a:r>
              <a:rPr lang="ru-RU" sz="2000" dirty="0" smtClean="0"/>
              <a:t>=</a:t>
            </a:r>
            <a:r>
              <a:rPr lang="en-US" sz="2000" dirty="0" smtClean="0"/>
              <a:t> N(</a:t>
            </a:r>
            <a:r>
              <a:rPr lang="el-GR" sz="2000" dirty="0" smtClean="0"/>
              <a:t>Ᾱ</a:t>
            </a:r>
            <a:r>
              <a:rPr lang="en-US" sz="2000" dirty="0" smtClean="0"/>
              <a:t>)/N=</a:t>
            </a:r>
            <a:r>
              <a:rPr lang="ru-RU" sz="2000" dirty="0" smtClean="0"/>
              <a:t>90</a:t>
            </a:r>
            <a:r>
              <a:rPr lang="en-US" sz="2000" dirty="0" smtClean="0"/>
              <a:t>/</a:t>
            </a:r>
            <a:r>
              <a:rPr lang="ru-RU" sz="2000" dirty="0" smtClean="0"/>
              <a:t>(</a:t>
            </a:r>
            <a:r>
              <a:rPr lang="en-US" sz="2000" dirty="0" smtClean="0"/>
              <a:t>90</a:t>
            </a:r>
            <a:r>
              <a:rPr lang="ru-RU" sz="2000" dirty="0" smtClean="0"/>
              <a:t>*90)</a:t>
            </a:r>
            <a:r>
              <a:rPr lang="en-US" sz="2000" dirty="0" smtClean="0"/>
              <a:t>=</a:t>
            </a:r>
            <a:r>
              <a:rPr lang="ru-RU" sz="2000" dirty="0" smtClean="0"/>
              <a:t>1</a:t>
            </a:r>
            <a:r>
              <a:rPr lang="en-US" sz="2000" dirty="0" smtClean="0"/>
              <a:t>/90 </a:t>
            </a:r>
            <a:r>
              <a:rPr lang="ru-RU" sz="2000" dirty="0" smtClean="0"/>
              <a:t>.</a:t>
            </a:r>
          </a:p>
          <a:p>
            <a:pPr marL="457200" indent="-457200">
              <a:buNone/>
            </a:pPr>
            <a:r>
              <a:rPr lang="ru-RU" sz="2000" dirty="0" smtClean="0"/>
              <a:t>Значит, </a:t>
            </a:r>
            <a:r>
              <a:rPr lang="en-US" sz="2000" dirty="0" smtClean="0"/>
              <a:t>P(A)=1-P(</a:t>
            </a:r>
            <a:r>
              <a:rPr lang="el-GR" sz="2000" dirty="0" smtClean="0"/>
              <a:t>Ᾱ</a:t>
            </a:r>
            <a:r>
              <a:rPr lang="en-US" sz="2000" dirty="0" smtClean="0"/>
              <a:t>)=1-1/90=89/90≈</a:t>
            </a:r>
            <a:r>
              <a:rPr lang="ru-RU" sz="2000" dirty="0" smtClean="0"/>
              <a:t>0,989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 89</a:t>
            </a:r>
            <a:r>
              <a:rPr lang="en-US" sz="2000" b="1" dirty="0" smtClean="0"/>
              <a:t>/90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4.</a:t>
            </a:r>
            <a:r>
              <a:rPr lang="en-US" dirty="0" smtClean="0"/>
              <a:t>b)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Два ученика независимо друг от друга написали на доске по одному двузначному числу. Найдите вероятность того, что: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эти два числа различны;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сумма чисел равна 100;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сумма чисел не больше </a:t>
            </a:r>
            <a:r>
              <a:rPr lang="en-US" sz="1400" dirty="0" smtClean="0"/>
              <a:t>25</a:t>
            </a:r>
            <a:r>
              <a:rPr lang="ru-RU" sz="1400" dirty="0" smtClean="0"/>
              <a:t>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сумма чисел больше 190.</a:t>
            </a:r>
            <a:endParaRPr lang="en-US" sz="1400" dirty="0" smtClean="0"/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</a:t>
            </a:r>
            <a:r>
              <a:rPr lang="ru-RU" sz="2000" dirty="0" smtClean="0"/>
              <a:t>:  </a:t>
            </a:r>
            <a:r>
              <a:rPr lang="en-US" sz="2000" dirty="0" smtClean="0"/>
              <a:t>N=90*90=8100 (</a:t>
            </a:r>
            <a:r>
              <a:rPr lang="ru-RU" sz="2000" dirty="0" smtClean="0"/>
              <a:t>по правилу умножения)</a:t>
            </a:r>
            <a:endParaRPr lang="en-US" sz="2000" dirty="0" smtClean="0"/>
          </a:p>
          <a:p>
            <a:pPr marL="6350" indent="168275" algn="just">
              <a:spcBef>
                <a:spcPts val="0"/>
              </a:spcBef>
              <a:buFont typeface="+mj-lt"/>
              <a:buAutoNum type="alphaLcParenR" startAt="2"/>
            </a:pPr>
            <a:r>
              <a:rPr lang="ru-RU" sz="2000" dirty="0" smtClean="0"/>
              <a:t>Если первый ученик выбрал число </a:t>
            </a:r>
            <a:r>
              <a:rPr lang="ru-RU" sz="2000" b="1" dirty="0" smtClean="0"/>
              <a:t>от 10 до 90</a:t>
            </a:r>
            <a:r>
              <a:rPr lang="ru-RU" sz="2000" dirty="0" smtClean="0"/>
              <a:t>, то интересующее нас </a:t>
            </a:r>
            <a:r>
              <a:rPr lang="ru-RU" sz="2000" u="sng" dirty="0" smtClean="0"/>
              <a:t>событие произойдет</a:t>
            </a:r>
            <a:r>
              <a:rPr lang="ru-RU" sz="2000" dirty="0" smtClean="0"/>
              <a:t>, как только второй выберет недостающее до 100 слагаемое.</a:t>
            </a:r>
            <a:r>
              <a:rPr lang="en-US" sz="2000" dirty="0" smtClean="0"/>
              <a:t> </a:t>
            </a:r>
            <a:r>
              <a:rPr lang="ru-RU" sz="2000" dirty="0" smtClean="0"/>
              <a:t>Если первый ученик выбрал число, </a:t>
            </a:r>
            <a:r>
              <a:rPr lang="ru-RU" sz="2000" b="1" dirty="0" smtClean="0"/>
              <a:t>большее 90 </a:t>
            </a:r>
            <a:r>
              <a:rPr lang="ru-RU" sz="2000" dirty="0" smtClean="0"/>
              <a:t>(таких чисел 9), то при любом выборе второго сумма окажется больше 100, т.е. интересующее нас событие </a:t>
            </a:r>
            <a:r>
              <a:rPr lang="ru-RU" sz="2000" u="sng" dirty="0" smtClean="0"/>
              <a:t>не произойдет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В остальных случаях, у второго ученика имеется по одной возможности составить сумму 100. </a:t>
            </a:r>
            <a:endParaRPr lang="en-US" sz="2000" dirty="0" smtClean="0"/>
          </a:p>
          <a:p>
            <a:pPr marL="6350" indent="168275" algn="just">
              <a:buNone/>
            </a:pPr>
            <a:r>
              <a:rPr lang="ru-RU" sz="2000" dirty="0" smtClean="0"/>
              <a:t>Значит, </a:t>
            </a:r>
            <a:r>
              <a:rPr lang="en-US" sz="2000" b="1" dirty="0" smtClean="0">
                <a:solidFill>
                  <a:srgbClr val="000099"/>
                </a:solidFill>
              </a:rPr>
              <a:t>N(A)=90-9=81, P</a:t>
            </a:r>
            <a:r>
              <a:rPr lang="ru-RU" sz="2000" b="1" dirty="0" smtClean="0">
                <a:solidFill>
                  <a:srgbClr val="000099"/>
                </a:solidFill>
              </a:rPr>
              <a:t>(</a:t>
            </a:r>
            <a:r>
              <a:rPr lang="en-US" sz="2000" b="1" dirty="0" smtClean="0">
                <a:solidFill>
                  <a:srgbClr val="000099"/>
                </a:solidFill>
              </a:rPr>
              <a:t>A</a:t>
            </a:r>
            <a:r>
              <a:rPr lang="ru-RU" sz="2000" b="1" dirty="0" smtClean="0">
                <a:solidFill>
                  <a:srgbClr val="000099"/>
                </a:solidFill>
              </a:rPr>
              <a:t>)</a:t>
            </a:r>
            <a:r>
              <a:rPr lang="en-US" sz="2000" b="1" dirty="0" smtClean="0">
                <a:solidFill>
                  <a:srgbClr val="000099"/>
                </a:solidFill>
              </a:rPr>
              <a:t>=81/8100=0,01.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 89</a:t>
            </a:r>
            <a:r>
              <a:rPr lang="en-US" sz="2000" b="1" dirty="0" smtClean="0"/>
              <a:t>/90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4.</a:t>
            </a:r>
            <a:r>
              <a:rPr lang="en-US" dirty="0" smtClean="0"/>
              <a:t>c)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Два ученика независимо друг от друга написали на доске по одному двузначному числу. Найдите вероятность того, что: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эти два числа различны;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сумма чисел равна 100;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сумма чисел не больше </a:t>
            </a:r>
            <a:r>
              <a:rPr lang="en-US" sz="2000" b="1" dirty="0" smtClean="0">
                <a:solidFill>
                  <a:srgbClr val="000099"/>
                </a:solidFill>
              </a:rPr>
              <a:t>25</a:t>
            </a:r>
            <a:r>
              <a:rPr lang="ru-RU" sz="2000" b="1" dirty="0" smtClean="0">
                <a:solidFill>
                  <a:srgbClr val="000099"/>
                </a:solidFill>
              </a:rPr>
              <a:t>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400" dirty="0" smtClean="0"/>
              <a:t>сумма чисел больше 190.</a:t>
            </a:r>
            <a:endParaRPr lang="en-US" sz="1400" dirty="0" smtClean="0"/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</a:t>
            </a:r>
            <a:r>
              <a:rPr lang="ru-RU" sz="2000" dirty="0" smtClean="0"/>
              <a:t>:  </a:t>
            </a:r>
            <a:r>
              <a:rPr lang="en-US" sz="2000" dirty="0" smtClean="0"/>
              <a:t>N=90*90=8100 (</a:t>
            </a:r>
            <a:r>
              <a:rPr lang="ru-RU" sz="2000" dirty="0" smtClean="0"/>
              <a:t>по правилу умножения).</a:t>
            </a:r>
          </a:p>
          <a:p>
            <a:pPr marL="514350" indent="-514350" algn="just">
              <a:buNone/>
            </a:pPr>
            <a:r>
              <a:rPr lang="ru-RU" sz="2000" dirty="0" smtClean="0"/>
              <a:t>Перебор случаев (см. в таблице</a:t>
            </a:r>
            <a:r>
              <a:rPr lang="en-US" sz="2000" dirty="0" smtClean="0"/>
              <a:t> </a:t>
            </a:r>
            <a:r>
              <a:rPr lang="ru-RU" sz="2000" dirty="0" smtClean="0"/>
              <a:t>на следующем слайде):</a:t>
            </a:r>
          </a:p>
          <a:p>
            <a:pPr marL="514350" indent="-514350" algn="just"/>
            <a:r>
              <a:rPr lang="ru-RU" sz="2000" dirty="0" smtClean="0"/>
              <a:t>Если 1-й ученик выбрал 10, то 2-й ученик может выбрать число от 10 до</a:t>
            </a:r>
            <a:r>
              <a:rPr lang="en-US" sz="2000" dirty="0" smtClean="0"/>
              <a:t> </a:t>
            </a:r>
            <a:r>
              <a:rPr lang="ru-RU" sz="2000" dirty="0" smtClean="0"/>
              <a:t>15</a:t>
            </a:r>
            <a:r>
              <a:rPr lang="en-US" sz="2000" dirty="0" smtClean="0"/>
              <a:t> </a:t>
            </a:r>
            <a:r>
              <a:rPr lang="ru-RU" sz="2000" dirty="0" smtClean="0"/>
              <a:t>(6 случаев). Если 1-й ученик выбрал 11, то 2-й ученик может выбрать число от 10 до</a:t>
            </a:r>
            <a:r>
              <a:rPr lang="en-US" sz="2000" dirty="0" smtClean="0"/>
              <a:t> </a:t>
            </a:r>
            <a:r>
              <a:rPr lang="ru-RU" sz="2000" dirty="0" smtClean="0"/>
              <a:t>14 (5 случаев). Для 12 будет 4 случая, для 13 – 3, для 14 – 2, для 15 – 1 случай. </a:t>
            </a:r>
          </a:p>
          <a:p>
            <a:pPr marL="514350" indent="-514350" algn="just"/>
            <a:r>
              <a:rPr lang="ru-RU" sz="2000" dirty="0" smtClean="0"/>
              <a:t>ВСЕГО: </a:t>
            </a:r>
            <a:r>
              <a:rPr lang="en-US" sz="2000" dirty="0" smtClean="0"/>
              <a:t>N(A)=6+5+4+3+2+1=21.</a:t>
            </a:r>
          </a:p>
          <a:p>
            <a:pPr marL="514350" indent="-514350" algn="just"/>
            <a:r>
              <a:rPr lang="en-US" sz="2000" b="1" dirty="0" smtClean="0">
                <a:solidFill>
                  <a:srgbClr val="000099"/>
                </a:solidFill>
              </a:rPr>
              <a:t>P(A)=21/(90*90)=7/2700 ≈</a:t>
            </a:r>
            <a:r>
              <a:rPr lang="ru-RU" sz="2000" b="1" dirty="0" smtClean="0">
                <a:solidFill>
                  <a:srgbClr val="000099"/>
                </a:solidFill>
              </a:rPr>
              <a:t>0,0026</a:t>
            </a:r>
            <a:r>
              <a:rPr lang="en-US" sz="2000" dirty="0" smtClean="0"/>
              <a:t>.</a:t>
            </a:r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 </a:t>
            </a:r>
            <a:r>
              <a:rPr lang="en-US" sz="2000" b="1" dirty="0" smtClean="0"/>
              <a:t>7/2700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1" name="Управляющая кнопка: в начало 10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в конец 13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Классическое определение вероятности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just">
              <a:buBlip>
                <a:blip r:embed="rId3"/>
              </a:buBlip>
            </a:pPr>
            <a:endParaRPr lang="ru-RU" b="1" dirty="0" smtClean="0">
              <a:solidFill>
                <a:srgbClr val="000099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Вероятностью события А </a:t>
            </a:r>
            <a:r>
              <a:rPr lang="ru-RU" b="1" dirty="0" smtClean="0"/>
              <a:t>при проведении некоторого испытания </a:t>
            </a:r>
            <a:r>
              <a:rPr lang="ru-RU" dirty="0" smtClean="0"/>
              <a:t>называют отношение числа тех исходов, в результате которого наступает событие А, к общему числу всех (равновозможных между собой) исходов этого испытания.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419872" y="3997759"/>
          <a:ext cx="2388468" cy="1073080"/>
        </p:xfrm>
        <a:graphic>
          <a:graphicData uri="http://schemas.openxmlformats.org/presentationml/2006/ole">
            <p:oleObj spid="_x0000_s1027" name="Формула" r:id="rId4" imgW="876240" imgH="393480" progId="Equation.3">
              <p:embed/>
            </p:oleObj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5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63686" y="1196752"/>
          <a:ext cx="5760641" cy="4248472"/>
        </p:xfrm>
        <a:graphic>
          <a:graphicData uri="http://schemas.openxmlformats.org/drawingml/2006/table">
            <a:tbl>
              <a:tblPr/>
              <a:tblGrid>
                <a:gridCol w="1474000"/>
                <a:gridCol w="473787"/>
                <a:gridCol w="473787"/>
                <a:gridCol w="473787"/>
                <a:gridCol w="473787"/>
                <a:gridCol w="473787"/>
                <a:gridCol w="473787"/>
                <a:gridCol w="1443919"/>
              </a:tblGrid>
              <a:tr h="531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ученик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ученик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случаев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случаев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случая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случая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случая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случай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59">
                <a:tc gridSpan="7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СЛУЧАЕВ: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4.</a:t>
            </a:r>
            <a:r>
              <a:rPr lang="en-US" dirty="0" smtClean="0"/>
              <a:t>d)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000" b="1" dirty="0" smtClean="0">
                <a:solidFill>
                  <a:srgbClr val="000099"/>
                </a:solidFill>
              </a:rPr>
              <a:t>Два ученика независимо друг от друга написали на доске по одному двузначному числу. Найдите вероятность того, что: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LcParenR"/>
            </a:pPr>
            <a:r>
              <a:rPr lang="ru-RU" sz="1400" dirty="0" smtClean="0"/>
              <a:t>эти два числа различны;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LcParenR"/>
            </a:pPr>
            <a:r>
              <a:rPr lang="ru-RU" sz="1400" dirty="0" smtClean="0"/>
              <a:t>сумма чисел равна 100;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LcParenR"/>
            </a:pPr>
            <a:r>
              <a:rPr lang="ru-RU" sz="1400" dirty="0" smtClean="0"/>
              <a:t>сумма чисел не больше </a:t>
            </a:r>
            <a:r>
              <a:rPr lang="en-US" sz="1400" dirty="0" smtClean="0"/>
              <a:t>25</a:t>
            </a:r>
            <a:r>
              <a:rPr lang="ru-RU" sz="1400" dirty="0" smtClean="0"/>
              <a:t>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lphaLcParenR"/>
            </a:pPr>
            <a:r>
              <a:rPr lang="ru-RU" sz="2000" b="1" dirty="0" smtClean="0">
                <a:solidFill>
                  <a:srgbClr val="000099"/>
                </a:solidFill>
              </a:rPr>
              <a:t>сумма чисел больше 190.</a:t>
            </a:r>
            <a:endParaRPr lang="en-US" sz="2000" b="1" dirty="0" smtClean="0">
              <a:solidFill>
                <a:srgbClr val="000099"/>
              </a:solidFill>
            </a:endParaRPr>
          </a:p>
          <a:p>
            <a:pPr marL="514350" indent="-51435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</a:t>
            </a:r>
            <a:r>
              <a:rPr lang="ru-RU" sz="2000" dirty="0" smtClean="0"/>
              <a:t>:  </a:t>
            </a:r>
            <a:r>
              <a:rPr lang="en-US" sz="2000" b="1" dirty="0" smtClean="0">
                <a:solidFill>
                  <a:srgbClr val="000099"/>
                </a:solidFill>
              </a:rPr>
              <a:t>N=90*90=8100 </a:t>
            </a:r>
            <a:r>
              <a:rPr lang="en-US" sz="2000" dirty="0" smtClean="0"/>
              <a:t>(</a:t>
            </a:r>
            <a:r>
              <a:rPr lang="ru-RU" sz="2000" dirty="0" smtClean="0"/>
              <a:t>по правилу умножения).</a:t>
            </a:r>
          </a:p>
          <a:p>
            <a:pPr marL="514350" indent="-514350" algn="just">
              <a:buNone/>
            </a:pPr>
            <a:r>
              <a:rPr lang="ru-RU" sz="2000" dirty="0" smtClean="0"/>
              <a:t>Перебор случаев (см. в таблице</a:t>
            </a:r>
            <a:r>
              <a:rPr lang="en-US" sz="2000" dirty="0" smtClean="0"/>
              <a:t> </a:t>
            </a:r>
            <a:r>
              <a:rPr lang="ru-RU" sz="2000" dirty="0" smtClean="0"/>
              <a:t>на следующем слайде):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sz="1600" dirty="0" smtClean="0"/>
              <a:t>Если 1-й ученик выбрал от 10 до 91, то при любом выборе 2-го ученика сумма не может больше 190, поскольку даже 91+99=190. 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sz="1600" dirty="0" smtClean="0"/>
              <a:t>Если 1-й ученик выбрал 92, то 2-й ученик может выбрать только одно число 99 (1 вариант). 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sz="1600" dirty="0" smtClean="0"/>
              <a:t>Если 1-й ученик выбрал 93, то 2-й ученик может выбрать только 2 числа: 98 или 99 (2 варианта).  И т.д.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sz="1600" dirty="0" smtClean="0"/>
              <a:t>Если 1-й ученик выбрал 99, то 2-й ученик может выбрать любое число от 92 до 99 (8 вариантов).  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sz="2000" dirty="0" smtClean="0"/>
              <a:t>ВСЕГО: </a:t>
            </a:r>
            <a:r>
              <a:rPr lang="en-US" sz="2000" b="1" dirty="0" smtClean="0">
                <a:solidFill>
                  <a:srgbClr val="000099"/>
                </a:solidFill>
              </a:rPr>
              <a:t>N(A)=</a:t>
            </a:r>
            <a:r>
              <a:rPr lang="ru-RU" sz="2000" b="1" dirty="0" smtClean="0">
                <a:solidFill>
                  <a:srgbClr val="000099"/>
                </a:solidFill>
              </a:rPr>
              <a:t>1+2+3+4+5+6+7+8</a:t>
            </a:r>
            <a:r>
              <a:rPr lang="en-US" sz="2000" b="1" dirty="0" smtClean="0">
                <a:solidFill>
                  <a:srgbClr val="000099"/>
                </a:solidFill>
              </a:rPr>
              <a:t>=</a:t>
            </a:r>
            <a:r>
              <a:rPr lang="ru-RU" sz="2000" b="1" dirty="0" smtClean="0">
                <a:solidFill>
                  <a:srgbClr val="000099"/>
                </a:solidFill>
              </a:rPr>
              <a:t>36</a:t>
            </a:r>
            <a:r>
              <a:rPr lang="en-US" sz="2000" b="1" dirty="0" smtClean="0">
                <a:solidFill>
                  <a:srgbClr val="000099"/>
                </a:solidFill>
              </a:rPr>
              <a:t>.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/>
              <a:t>(см. таблицу на </a:t>
            </a:r>
            <a:r>
              <a:rPr lang="ru-RU" sz="2000" dirty="0" err="1" smtClean="0"/>
              <a:t>след.слайдах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514350" indent="-514350" algn="just">
              <a:spcBef>
                <a:spcPts val="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P(A)=</a:t>
            </a:r>
            <a:r>
              <a:rPr lang="ru-RU" sz="2000" b="1" dirty="0" smtClean="0">
                <a:solidFill>
                  <a:srgbClr val="000099"/>
                </a:solidFill>
              </a:rPr>
              <a:t>36</a:t>
            </a:r>
            <a:r>
              <a:rPr lang="en-US" sz="2000" b="1" dirty="0" smtClean="0">
                <a:solidFill>
                  <a:srgbClr val="000099"/>
                </a:solidFill>
              </a:rPr>
              <a:t>/(90*90)=</a:t>
            </a:r>
            <a:r>
              <a:rPr lang="ru-RU" sz="2000" b="1" dirty="0" smtClean="0">
                <a:solidFill>
                  <a:srgbClr val="000099"/>
                </a:solidFill>
              </a:rPr>
              <a:t>1</a:t>
            </a:r>
            <a:r>
              <a:rPr lang="en-US" sz="2000" b="1" dirty="0" smtClean="0">
                <a:solidFill>
                  <a:srgbClr val="000099"/>
                </a:solidFill>
              </a:rPr>
              <a:t>/</a:t>
            </a:r>
            <a:r>
              <a:rPr lang="ru-RU" sz="2000" b="1" dirty="0" smtClean="0">
                <a:solidFill>
                  <a:srgbClr val="000099"/>
                </a:solidFill>
              </a:rPr>
              <a:t>225</a:t>
            </a:r>
            <a:r>
              <a:rPr lang="en-US" sz="2000" b="1" dirty="0" smtClean="0">
                <a:solidFill>
                  <a:srgbClr val="000099"/>
                </a:solidFill>
              </a:rPr>
              <a:t> ≈</a:t>
            </a:r>
            <a:r>
              <a:rPr lang="ru-RU" sz="2000" b="1" dirty="0" smtClean="0">
                <a:solidFill>
                  <a:srgbClr val="000099"/>
                </a:solidFill>
              </a:rPr>
              <a:t>0,0044</a:t>
            </a:r>
            <a:r>
              <a:rPr lang="en-US" sz="2000" dirty="0" smtClean="0"/>
              <a:t>.</a:t>
            </a:r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ОТВЕТ</a:t>
            </a:r>
            <a:r>
              <a:rPr lang="ru-RU" sz="2000" b="1" dirty="0" smtClean="0"/>
              <a:t>: 1</a:t>
            </a:r>
            <a:r>
              <a:rPr lang="en-US" sz="2000" b="1" dirty="0" smtClean="0"/>
              <a:t>/2</a:t>
            </a:r>
            <a:r>
              <a:rPr lang="ru-RU" sz="2000" b="1" dirty="0" smtClean="0"/>
              <a:t>25</a:t>
            </a:r>
            <a:endParaRPr lang="ru-RU" sz="20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0" y="908723"/>
          <a:ext cx="7488839" cy="2808311"/>
        </p:xfrm>
        <a:graphic>
          <a:graphicData uri="http://schemas.openxmlformats.org/drawingml/2006/table">
            <a:tbl>
              <a:tblPr/>
              <a:tblGrid>
                <a:gridCol w="294873"/>
                <a:gridCol w="294873"/>
                <a:gridCol w="294873"/>
                <a:gridCol w="294873"/>
                <a:gridCol w="294873"/>
                <a:gridCol w="294873"/>
                <a:gridCol w="294873"/>
                <a:gridCol w="294873"/>
                <a:gridCol w="294873"/>
                <a:gridCol w="294873"/>
                <a:gridCol w="1591379"/>
                <a:gridCol w="294873"/>
                <a:gridCol w="294873"/>
                <a:gridCol w="294873"/>
                <a:gridCol w="294873"/>
                <a:gridCol w="294873"/>
                <a:gridCol w="294873"/>
                <a:gridCol w="294873"/>
                <a:gridCol w="294873"/>
                <a:gridCol w="294873"/>
                <a:gridCol w="294873"/>
              </a:tblGrid>
              <a:tr h="27943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91+99=190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4149080"/>
            <a:ext cx="741682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Если 1-й ученик выбрал от 10 до 91, то при любом выборе 2-го ученика сумма не может больше 190, поскольку даже 91+99=190.   А нас интересует событие  А = </a:t>
            </a:r>
            <a:r>
              <a:rPr lang="en-US" b="1" dirty="0" smtClean="0"/>
              <a:t>{</a:t>
            </a:r>
            <a:r>
              <a:rPr lang="ru-RU" b="1" dirty="0" smtClean="0"/>
              <a:t>сумма двузначных чисел больше 190</a:t>
            </a:r>
            <a:r>
              <a:rPr lang="en-US" b="1" dirty="0" smtClean="0"/>
              <a:t>}</a:t>
            </a:r>
            <a:endParaRPr lang="ru-RU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404664"/>
          <a:ext cx="6552724" cy="3189954"/>
        </p:xfrm>
        <a:graphic>
          <a:graphicData uri="http://schemas.openxmlformats.org/drawingml/2006/table">
            <a:tbl>
              <a:tblPr/>
              <a:tblGrid>
                <a:gridCol w="1125624"/>
                <a:gridCol w="361806"/>
                <a:gridCol w="361806"/>
                <a:gridCol w="361806"/>
                <a:gridCol w="361806"/>
                <a:gridCol w="361806"/>
                <a:gridCol w="361806"/>
                <a:gridCol w="361806"/>
                <a:gridCol w="361806"/>
                <a:gridCol w="2532652"/>
              </a:tblGrid>
              <a:tr h="30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ученик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ученик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Кол-во случаев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СЛУЧАЕВ: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3645024"/>
            <a:ext cx="6696744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0"/>
              </a:spcBef>
            </a:pPr>
            <a:r>
              <a:rPr lang="ru-RU" dirty="0" smtClean="0"/>
              <a:t>Если 1-й ученик выбрал 92, то 2-й ученик может выбрать только одно число 99 (1 вариант). 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dirty="0" smtClean="0"/>
              <a:t>Если 1-й ученик выбрал 93, то 2-й ученик может выбрать только 2 числа: 98 или 99 (2 варианта). </a:t>
            </a:r>
          </a:p>
          <a:p>
            <a:pPr marL="514350" indent="-514350" algn="just">
              <a:lnSpc>
                <a:spcPct val="50000"/>
              </a:lnSpc>
              <a:spcBef>
                <a:spcPts val="0"/>
              </a:spcBef>
            </a:pPr>
            <a:r>
              <a:rPr lang="ru-RU" dirty="0" smtClean="0"/>
              <a:t>.</a:t>
            </a:r>
          </a:p>
          <a:p>
            <a:pPr marL="514350" indent="-514350" algn="just">
              <a:lnSpc>
                <a:spcPct val="50000"/>
              </a:lnSpc>
              <a:spcBef>
                <a:spcPts val="0"/>
              </a:spcBef>
            </a:pPr>
            <a:r>
              <a:rPr lang="ru-RU" dirty="0" smtClean="0"/>
              <a:t>.</a:t>
            </a:r>
          </a:p>
          <a:p>
            <a:pPr marL="514350" indent="-514350" algn="just">
              <a:lnSpc>
                <a:spcPct val="50000"/>
              </a:lnSpc>
              <a:spcBef>
                <a:spcPts val="0"/>
              </a:spcBef>
            </a:pPr>
            <a:r>
              <a:rPr lang="ru-RU" dirty="0"/>
              <a:t>.</a:t>
            </a:r>
            <a:endParaRPr lang="ru-RU" dirty="0" smtClean="0"/>
          </a:p>
          <a:p>
            <a:pPr marL="514350" indent="-514350" algn="just">
              <a:spcBef>
                <a:spcPts val="0"/>
              </a:spcBef>
            </a:pPr>
            <a:r>
              <a:rPr lang="ru-RU" dirty="0" smtClean="0"/>
              <a:t>Если 1-й ученик выбрал 99, то 2-й ученик может выбрать любое число от 92 до 99 (8 вариантов).  </a:t>
            </a:r>
          </a:p>
          <a:p>
            <a:pPr marL="514350" indent="-514350" algn="just">
              <a:spcBef>
                <a:spcPts val="0"/>
              </a:spcBef>
            </a:pPr>
            <a:r>
              <a:rPr lang="ru-RU" sz="2000" dirty="0" smtClean="0">
                <a:solidFill>
                  <a:srgbClr val="000099"/>
                </a:solidFill>
              </a:rPr>
              <a:t>ВСЕГО: </a:t>
            </a:r>
            <a:r>
              <a:rPr lang="en-US" sz="2000" dirty="0" smtClean="0">
                <a:solidFill>
                  <a:srgbClr val="000099"/>
                </a:solidFill>
              </a:rPr>
              <a:t>N(A)=</a:t>
            </a:r>
            <a:r>
              <a:rPr lang="ru-RU" sz="2000" dirty="0" smtClean="0">
                <a:solidFill>
                  <a:srgbClr val="000099"/>
                </a:solidFill>
              </a:rPr>
              <a:t>1+2+3+4+5+6+7+8</a:t>
            </a:r>
            <a:r>
              <a:rPr lang="en-US" sz="2000" dirty="0" smtClean="0">
                <a:solidFill>
                  <a:srgbClr val="000099"/>
                </a:solidFill>
              </a:rPr>
              <a:t>=</a:t>
            </a:r>
            <a:r>
              <a:rPr lang="ru-RU" sz="2000" dirty="0" smtClean="0">
                <a:solidFill>
                  <a:srgbClr val="000099"/>
                </a:solidFill>
              </a:rPr>
              <a:t>36</a:t>
            </a:r>
            <a:r>
              <a:rPr lang="en-US" sz="2000" dirty="0" smtClean="0">
                <a:solidFill>
                  <a:srgbClr val="000099"/>
                </a:solidFill>
              </a:rPr>
              <a:t>.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endParaRPr lang="en-US" sz="2000" dirty="0" smtClean="0">
              <a:solidFill>
                <a:srgbClr val="000099"/>
              </a:solidFill>
            </a:endParaRPr>
          </a:p>
          <a:p>
            <a:pPr marL="514350" indent="-514350" algn="just">
              <a:spcBef>
                <a:spcPts val="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P(A)=</a:t>
            </a:r>
            <a:r>
              <a:rPr lang="ru-RU" sz="2000" dirty="0" smtClean="0">
                <a:solidFill>
                  <a:srgbClr val="000099"/>
                </a:solidFill>
              </a:rPr>
              <a:t>36</a:t>
            </a:r>
            <a:r>
              <a:rPr lang="en-US" sz="2000" dirty="0" smtClean="0">
                <a:solidFill>
                  <a:srgbClr val="000099"/>
                </a:solidFill>
              </a:rPr>
              <a:t>/(90*90)=</a:t>
            </a:r>
            <a:r>
              <a:rPr lang="ru-RU" sz="2000" dirty="0" smtClean="0">
                <a:solidFill>
                  <a:srgbClr val="000099"/>
                </a:solidFill>
              </a:rPr>
              <a:t>1</a:t>
            </a:r>
            <a:r>
              <a:rPr lang="en-US" sz="2000" dirty="0" smtClean="0">
                <a:solidFill>
                  <a:srgbClr val="000099"/>
                </a:solidFill>
              </a:rPr>
              <a:t>/</a:t>
            </a:r>
            <a:r>
              <a:rPr lang="ru-RU" sz="2000" dirty="0" smtClean="0">
                <a:solidFill>
                  <a:srgbClr val="000099"/>
                </a:solidFill>
              </a:rPr>
              <a:t>225</a:t>
            </a:r>
            <a:r>
              <a:rPr lang="en-US" sz="2000" dirty="0" smtClean="0">
                <a:solidFill>
                  <a:srgbClr val="000099"/>
                </a:solidFill>
              </a:rPr>
              <a:t>.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комбинаторике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/>
              <a:t>Как мы видим,  вычисление значений</a:t>
            </a:r>
            <a:r>
              <a:rPr lang="ru-RU" dirty="0"/>
              <a:t> </a:t>
            </a:r>
            <a:r>
              <a:rPr lang="en-US" dirty="0" smtClean="0"/>
              <a:t>N </a:t>
            </a:r>
            <a:r>
              <a:rPr lang="ru-RU" dirty="0" smtClean="0"/>
              <a:t>и </a:t>
            </a:r>
            <a:r>
              <a:rPr lang="en-US" dirty="0" smtClean="0"/>
              <a:t>N(A)</a:t>
            </a:r>
            <a:r>
              <a:rPr lang="ru-RU" dirty="0" smtClean="0"/>
              <a:t> представляет определенные сложности.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Прямое перечисление (выписывание, перебор) всех возможностей можно провести лишь в сравнительно небольшом количестве задач.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Для подсчета количества различных комбинаций, удовлетворяющих тем или иным условиям, используются методы и факты </a:t>
            </a:r>
            <a:r>
              <a:rPr lang="ru-RU" b="1" dirty="0" smtClean="0"/>
              <a:t>комбинаторики</a:t>
            </a:r>
            <a:r>
              <a:rPr lang="ru-RU" dirty="0" smtClean="0"/>
              <a:t>.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Довольно часто говорят, основы комбинаторики и теории вероятностей создали и разработали французские математики </a:t>
            </a:r>
            <a:r>
              <a:rPr lang="en-US" dirty="0" smtClean="0"/>
              <a:t>XVII </a:t>
            </a:r>
            <a:r>
              <a:rPr lang="ru-RU" dirty="0" smtClean="0"/>
              <a:t>века Пьер Ферма и Блез Паскаль.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fs.nashaucheba.ru/tw_files2/urls_2/245/d-24486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20000" cy="5715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/>
              <a:t>Ферма и Паскаль решали интересные задачи и в переписке между собой и с другими математиками обсуждали подходы к их решению, полученные результаты, связь с другими задачами, возможности применения в новых ситуациях и т.п.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Рассмотрим задачу, которую можно отнести к задачам, с которых началось развитие теории вероятностей или, как еще тогда говорили, </a:t>
            </a:r>
            <a:r>
              <a:rPr lang="ru-RU" i="1" dirty="0" smtClean="0"/>
              <a:t>комбинаторного анализа. 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Её предложил Паскалю кавалер де Мере – весьма влиятельный деятель при дворе короля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Людовика</a:t>
            </a:r>
            <a:r>
              <a:rPr lang="en-US" dirty="0" smtClean="0"/>
              <a:t> XIV</a:t>
            </a:r>
            <a:r>
              <a:rPr lang="ru-RU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Игральную кость бросают 4 раза. 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Что более вероятно:</a:t>
            </a:r>
          </a:p>
          <a:p>
            <a:pPr lvl="1"/>
            <a:r>
              <a:rPr lang="ru-RU" b="1" dirty="0" smtClean="0">
                <a:solidFill>
                  <a:srgbClr val="000099"/>
                </a:solidFill>
              </a:rPr>
              <a:t>шестерка появится хотя бы 1 раз, 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или же, </a:t>
            </a:r>
          </a:p>
          <a:p>
            <a:pPr lvl="1"/>
            <a:r>
              <a:rPr lang="ru-RU" b="1" dirty="0" smtClean="0">
                <a:solidFill>
                  <a:srgbClr val="000099"/>
                </a:solidFill>
              </a:rPr>
              <a:t>шестерка не появится ни разу?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" name="Picture 2" descr="http://img1.liveinternet.ru/images/attach/c/2/73/749/73749441_16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60232" y="4293096"/>
            <a:ext cx="1512167" cy="1512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По правилу умножения при четырехкратном бросании игральной кости </a:t>
            </a:r>
            <a:r>
              <a:rPr lang="en-US" b="1" dirty="0" smtClean="0">
                <a:solidFill>
                  <a:srgbClr val="000099"/>
                </a:solidFill>
              </a:rPr>
              <a:t>N=6*6*6*6=6</a:t>
            </a:r>
            <a:r>
              <a:rPr lang="en-US" b="1" baseline="30000" dirty="0" smtClean="0">
                <a:solidFill>
                  <a:srgbClr val="000099"/>
                </a:solidFill>
              </a:rPr>
              <a:t>4 </a:t>
            </a:r>
            <a:r>
              <a:rPr lang="ru-RU" b="1" baseline="30000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>=1296 </a:t>
            </a:r>
            <a:r>
              <a:rPr lang="ru-RU" dirty="0" smtClean="0"/>
              <a:t>исходов.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Сама формулировка задачи ясно указывает на то, что мы имеем дело с парой противоположных друг другу событий.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Что же обозначить за </a:t>
            </a:r>
            <a:r>
              <a:rPr lang="en-US" b="1" dirty="0" smtClean="0">
                <a:solidFill>
                  <a:srgbClr val="000099"/>
                </a:solidFill>
              </a:rPr>
              <a:t>A</a:t>
            </a:r>
            <a:r>
              <a:rPr lang="ru-RU" dirty="0" smtClean="0"/>
              <a:t>, а что  - </a:t>
            </a:r>
            <a:r>
              <a:rPr lang="el-GR" b="1" dirty="0" smtClean="0">
                <a:solidFill>
                  <a:srgbClr val="000099"/>
                </a:solidFill>
              </a:rPr>
              <a:t>Ᾱ</a:t>
            </a:r>
            <a:r>
              <a:rPr lang="ru-RU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То событие, вероятность которого проще сосчитать, удобно обозначить </a:t>
            </a:r>
            <a:r>
              <a:rPr lang="ru-RU" b="1" dirty="0" smtClean="0">
                <a:solidFill>
                  <a:srgbClr val="000099"/>
                </a:solidFill>
              </a:rPr>
              <a:t>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Что означает </a:t>
            </a:r>
            <a:r>
              <a:rPr lang="en-US" dirty="0" smtClean="0"/>
              <a:t>“</a:t>
            </a:r>
            <a:r>
              <a:rPr lang="ru-RU" i="1" dirty="0" smtClean="0">
                <a:solidFill>
                  <a:srgbClr val="000099"/>
                </a:solidFill>
              </a:rPr>
              <a:t>появление шестерки хотя бы один раз</a:t>
            </a:r>
            <a:r>
              <a:rPr lang="en-US" dirty="0" smtClean="0"/>
              <a:t>“</a:t>
            </a:r>
            <a:r>
              <a:rPr lang="ru-RU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Для появления шестерки много различных ситуаций: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шестерка при третьем бросании, </a:t>
            </a:r>
            <a:endParaRPr lang="ru-RU" dirty="0"/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Шестерка при первом и третьем бросании и т.п.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 очень пока ясно, как их все пересчитать.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Мы не будем этого делать.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нахождения вероятности случайного события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368300" algn="just">
              <a:buNone/>
            </a:pPr>
            <a:r>
              <a:rPr lang="ru-RU" dirty="0" smtClean="0"/>
              <a:t>Для нахождения вероятности случайного события А при проведении некоторого испытания следует найти:</a:t>
            </a:r>
          </a:p>
          <a:p>
            <a:pPr marL="0" indent="368300" algn="just">
              <a:buFont typeface="+mj-lt"/>
              <a:buAutoNum type="arabicParenR"/>
            </a:pPr>
            <a:r>
              <a:rPr lang="ru-RU" dirty="0"/>
              <a:t>ч</a:t>
            </a:r>
            <a:r>
              <a:rPr lang="ru-RU" dirty="0" smtClean="0"/>
              <a:t>исло </a:t>
            </a:r>
            <a:r>
              <a:rPr lang="en-US" b="1" dirty="0" smtClean="0">
                <a:solidFill>
                  <a:srgbClr val="000099"/>
                </a:solidFill>
              </a:rPr>
              <a:t>N</a:t>
            </a:r>
            <a:r>
              <a:rPr lang="en-US" dirty="0" smtClean="0"/>
              <a:t> </a:t>
            </a:r>
            <a:r>
              <a:rPr lang="ru-RU" dirty="0" smtClean="0"/>
              <a:t>всех возможных исходов данного испытания;</a:t>
            </a:r>
          </a:p>
          <a:p>
            <a:pPr marL="0" indent="368300" algn="just">
              <a:buFont typeface="+mj-lt"/>
              <a:buAutoNum type="arabicParenR"/>
            </a:pPr>
            <a:r>
              <a:rPr lang="ru-RU" dirty="0" smtClean="0"/>
              <a:t>количество </a:t>
            </a:r>
            <a:r>
              <a:rPr lang="en-US" b="1" dirty="0" smtClean="0">
                <a:solidFill>
                  <a:srgbClr val="000099"/>
                </a:solidFill>
              </a:rPr>
              <a:t>N(A)</a:t>
            </a:r>
            <a:r>
              <a:rPr lang="ru-RU" dirty="0" smtClean="0"/>
              <a:t> тех исходов, в которых наступает </a:t>
            </a:r>
            <a:br>
              <a:rPr lang="ru-RU" dirty="0" smtClean="0"/>
            </a:br>
            <a:r>
              <a:rPr lang="ru-RU" dirty="0" smtClean="0"/>
              <a:t>событие </a:t>
            </a:r>
            <a:r>
              <a:rPr lang="en-US" dirty="0" smtClean="0"/>
              <a:t>A</a:t>
            </a:r>
            <a:r>
              <a:rPr lang="ru-RU" dirty="0" smtClean="0"/>
              <a:t>;</a:t>
            </a:r>
          </a:p>
          <a:p>
            <a:pPr marL="0" indent="368300" algn="just">
              <a:buFont typeface="+mj-lt"/>
              <a:buAutoNum type="arabicParenR"/>
            </a:pPr>
            <a:r>
              <a:rPr lang="ru-RU" dirty="0" smtClean="0"/>
              <a:t>Частное </a:t>
            </a:r>
            <a:r>
              <a:rPr lang="en-US" b="1" dirty="0" smtClean="0">
                <a:solidFill>
                  <a:srgbClr val="000099"/>
                </a:solidFill>
              </a:rPr>
              <a:t>N(A)/N</a:t>
            </a:r>
            <a:r>
              <a:rPr lang="ru-RU" dirty="0" smtClean="0"/>
              <a:t>; </a:t>
            </a:r>
            <a:r>
              <a:rPr lang="ru-RU" b="1" dirty="0" smtClean="0"/>
              <a:t>оно и будет равно вероятности </a:t>
            </a:r>
            <a:br>
              <a:rPr lang="ru-RU" b="1" dirty="0" smtClean="0"/>
            </a:br>
            <a:r>
              <a:rPr lang="ru-RU" b="1" dirty="0" smtClean="0"/>
              <a:t>события А.</a:t>
            </a:r>
          </a:p>
          <a:p>
            <a:pPr marL="400050" lvl="1" indent="368300" algn="just">
              <a:buNone/>
            </a:pPr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6-tub-ru.yandex.net/i?id=113605962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783" y="3140968"/>
            <a:ext cx="2208217" cy="31248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Пусть событие А= </a:t>
            </a:r>
            <a:r>
              <a:rPr lang="en-US" dirty="0" smtClean="0"/>
              <a:t>{</a:t>
            </a:r>
            <a:r>
              <a:rPr lang="ru-RU" i="1" dirty="0" smtClean="0">
                <a:solidFill>
                  <a:srgbClr val="000099"/>
                </a:solidFill>
              </a:rPr>
              <a:t>шестерка не появится ни разу</a:t>
            </a:r>
            <a:r>
              <a:rPr lang="en-US" dirty="0" smtClean="0"/>
              <a:t>}</a:t>
            </a:r>
            <a:r>
              <a:rPr lang="ru-RU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Это означает, что при каждом из 4 бросков имеется </a:t>
            </a:r>
            <a:r>
              <a:rPr lang="ru-RU" b="1" dirty="0" smtClean="0"/>
              <a:t>ровно 5 исходов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000099"/>
                </a:solidFill>
              </a:rPr>
              <a:t>выпадение 1, 2, 3, 4, 5.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По правилу умножения: </a:t>
            </a:r>
            <a:r>
              <a:rPr lang="en-US" dirty="0" smtClean="0">
                <a:solidFill>
                  <a:srgbClr val="000099"/>
                </a:solidFill>
              </a:rPr>
              <a:t>N(A)=5*5*5*5=5</a:t>
            </a:r>
            <a:r>
              <a:rPr lang="en-US" baseline="30000" dirty="0" smtClean="0">
                <a:solidFill>
                  <a:srgbClr val="000099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</a:rPr>
              <a:t>=625</a:t>
            </a:r>
            <a:r>
              <a:rPr lang="en-US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Значит, </a:t>
            </a:r>
            <a:r>
              <a:rPr lang="en-US" b="1" dirty="0" smtClean="0">
                <a:solidFill>
                  <a:srgbClr val="000099"/>
                </a:solidFill>
              </a:rPr>
              <a:t>P(A)=5</a:t>
            </a:r>
            <a:r>
              <a:rPr lang="en-US" b="1" baseline="30000" dirty="0" smtClean="0">
                <a:solidFill>
                  <a:srgbClr val="000099"/>
                </a:solidFill>
              </a:rPr>
              <a:t>4</a:t>
            </a:r>
            <a:r>
              <a:rPr lang="en-US" b="1" dirty="0" smtClean="0">
                <a:solidFill>
                  <a:srgbClr val="000099"/>
                </a:solidFill>
              </a:rPr>
              <a:t>/6</a:t>
            </a:r>
            <a:r>
              <a:rPr lang="en-US" b="1" baseline="30000" dirty="0" smtClean="0">
                <a:solidFill>
                  <a:srgbClr val="000099"/>
                </a:solidFill>
              </a:rPr>
              <a:t>4</a:t>
            </a:r>
            <a:r>
              <a:rPr lang="en-US" b="1" dirty="0" smtClean="0">
                <a:solidFill>
                  <a:srgbClr val="000099"/>
                </a:solidFill>
              </a:rPr>
              <a:t>=625/1296≈0</a:t>
            </a:r>
            <a:r>
              <a:rPr lang="ru-RU" b="1" dirty="0" smtClean="0">
                <a:solidFill>
                  <a:srgbClr val="000099"/>
                </a:solidFill>
              </a:rPr>
              <a:t>,4823</a:t>
            </a:r>
            <a:r>
              <a:rPr lang="ru-RU" dirty="0" smtClean="0"/>
              <a:t>;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000099"/>
                </a:solidFill>
              </a:rPr>
              <a:t>P(</a:t>
            </a:r>
            <a:r>
              <a:rPr lang="el-GR" b="1" dirty="0" smtClean="0">
                <a:solidFill>
                  <a:srgbClr val="000099"/>
                </a:solidFill>
              </a:rPr>
              <a:t>Ᾱ</a:t>
            </a:r>
            <a:r>
              <a:rPr lang="en-US" b="1" dirty="0" smtClean="0">
                <a:solidFill>
                  <a:srgbClr val="000099"/>
                </a:solidFill>
              </a:rPr>
              <a:t>)=1-P(A)</a:t>
            </a:r>
            <a:r>
              <a:rPr lang="ru-RU" b="1" dirty="0" smtClean="0">
                <a:solidFill>
                  <a:srgbClr val="000099"/>
                </a:solidFill>
              </a:rPr>
              <a:t>=1-</a:t>
            </a:r>
            <a:r>
              <a:rPr lang="en-US" b="1" dirty="0" smtClean="0">
                <a:solidFill>
                  <a:srgbClr val="000099"/>
                </a:solidFill>
              </a:rPr>
              <a:t>0</a:t>
            </a:r>
            <a:r>
              <a:rPr lang="ru-RU" b="1" dirty="0" smtClean="0">
                <a:solidFill>
                  <a:srgbClr val="000099"/>
                </a:solidFill>
              </a:rPr>
              <a:t>,4823</a:t>
            </a:r>
            <a:r>
              <a:rPr lang="en-US" b="1" dirty="0" smtClean="0">
                <a:solidFill>
                  <a:srgbClr val="000099"/>
                </a:solidFill>
              </a:rPr>
              <a:t>≈</a:t>
            </a:r>
            <a:r>
              <a:rPr lang="ru-RU" b="1" dirty="0" smtClean="0">
                <a:solidFill>
                  <a:srgbClr val="000099"/>
                </a:solidFill>
              </a:rPr>
              <a:t>0,5177.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Таким образом, </a:t>
            </a:r>
            <a:r>
              <a:rPr lang="en-US" b="1" dirty="0" smtClean="0">
                <a:solidFill>
                  <a:srgbClr val="000099"/>
                </a:solidFill>
              </a:rPr>
              <a:t>P(</a:t>
            </a:r>
            <a:r>
              <a:rPr lang="el-GR" b="1" dirty="0" smtClean="0">
                <a:solidFill>
                  <a:srgbClr val="000099"/>
                </a:solidFill>
              </a:rPr>
              <a:t>Ᾱ</a:t>
            </a:r>
            <a:r>
              <a:rPr lang="en-US" b="1" dirty="0" smtClean="0">
                <a:solidFill>
                  <a:srgbClr val="000099"/>
                </a:solidFill>
              </a:rPr>
              <a:t>)&gt;P(A)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ru-RU" dirty="0" smtClean="0"/>
              <a:t>:  </a:t>
            </a:r>
            <a:r>
              <a:rPr lang="ru-RU" b="1" dirty="0" smtClean="0">
                <a:solidFill>
                  <a:srgbClr val="000099"/>
                </a:solidFill>
              </a:rPr>
              <a:t>появление хотя бы одной шестерки более вероятно, чем полное отсутствие шестерок при четырех бросаниях игральной кости.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900igr.net/datas/algebra/Teorija-verojatnosti/0016-016-Reshenie-zadachi-kavalera-de-Mere.jpg"/>
          <p:cNvPicPr>
            <a:picLocks noChangeAspect="1" noChangeArrowheads="1"/>
          </p:cNvPicPr>
          <p:nvPr/>
        </p:nvPicPr>
        <p:blipFill>
          <a:blip r:embed="rId2" cstate="print"/>
          <a:srcRect l="46850" t="27950" r="2751" b="6951"/>
          <a:stretch>
            <a:fillRect/>
          </a:stretch>
        </p:blipFill>
        <p:spPr bwMode="auto">
          <a:xfrm>
            <a:off x="4211960" y="1484784"/>
            <a:ext cx="4608512" cy="4464496"/>
          </a:xfrm>
          <a:prstGeom prst="rect">
            <a:avLst/>
          </a:prstGeom>
          <a:noFill/>
        </p:spPr>
      </p:pic>
      <p:pic>
        <p:nvPicPr>
          <p:cNvPr id="5" name="Picture 8" descr="http://mi.unicyb.kiev.ua/uploads/kurs/html/lection%206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3163671" cy="208823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Можно и так решить задачу:</a:t>
            </a:r>
            <a:endParaRPr lang="ru-RU" sz="440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3" name="Управляющая кнопка: в начало 12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назад 13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далее 14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в конец 15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Для 3 бросаний ответ другой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99"/>
                </a:solidFill>
              </a:rPr>
              <a:t>P(A)=5</a:t>
            </a:r>
            <a:r>
              <a:rPr lang="ru-RU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/6</a:t>
            </a:r>
            <a:r>
              <a:rPr lang="ru-RU" b="1" baseline="30000" dirty="0" smtClean="0">
                <a:solidFill>
                  <a:srgbClr val="000099"/>
                </a:solidFill>
              </a:rPr>
              <a:t>3</a:t>
            </a:r>
            <a:r>
              <a:rPr lang="en-US" b="1" dirty="0" smtClean="0">
                <a:solidFill>
                  <a:srgbClr val="000099"/>
                </a:solidFill>
              </a:rPr>
              <a:t>=</a:t>
            </a:r>
            <a:r>
              <a:rPr lang="ru-RU" b="1" dirty="0" smtClean="0">
                <a:solidFill>
                  <a:srgbClr val="000099"/>
                </a:solidFill>
              </a:rPr>
              <a:t>1</a:t>
            </a:r>
            <a:r>
              <a:rPr lang="en-US" b="1" dirty="0" smtClean="0">
                <a:solidFill>
                  <a:srgbClr val="000099"/>
                </a:solidFill>
              </a:rPr>
              <a:t>25/</a:t>
            </a:r>
            <a:r>
              <a:rPr lang="ru-RU" b="1" dirty="0" smtClean="0">
                <a:solidFill>
                  <a:srgbClr val="000099"/>
                </a:solidFill>
              </a:rPr>
              <a:t>216;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99"/>
                </a:solidFill>
              </a:rPr>
              <a:t>P(</a:t>
            </a:r>
            <a:r>
              <a:rPr lang="el-GR" b="1" dirty="0" smtClean="0">
                <a:solidFill>
                  <a:srgbClr val="000099"/>
                </a:solidFill>
              </a:rPr>
              <a:t>Ᾱ</a:t>
            </a:r>
            <a:r>
              <a:rPr lang="en-US" b="1" dirty="0" smtClean="0">
                <a:solidFill>
                  <a:srgbClr val="000099"/>
                </a:solidFill>
              </a:rPr>
              <a:t>)=1-P(A)</a:t>
            </a:r>
            <a:r>
              <a:rPr lang="ru-RU" b="1" dirty="0" smtClean="0">
                <a:solidFill>
                  <a:srgbClr val="000099"/>
                </a:solidFill>
              </a:rPr>
              <a:t>=1-1</a:t>
            </a:r>
            <a:r>
              <a:rPr lang="en-US" b="1" dirty="0" smtClean="0">
                <a:solidFill>
                  <a:srgbClr val="000099"/>
                </a:solidFill>
              </a:rPr>
              <a:t>25/</a:t>
            </a:r>
            <a:r>
              <a:rPr lang="ru-RU" b="1" dirty="0" smtClean="0">
                <a:solidFill>
                  <a:srgbClr val="000099"/>
                </a:solidFill>
              </a:rPr>
              <a:t>216=91</a:t>
            </a:r>
            <a:r>
              <a:rPr lang="en-US" b="1" dirty="0" smtClean="0">
                <a:solidFill>
                  <a:srgbClr val="000099"/>
                </a:solidFill>
              </a:rPr>
              <a:t>/</a:t>
            </a:r>
            <a:r>
              <a:rPr lang="ru-RU" b="1" dirty="0" smtClean="0">
                <a:solidFill>
                  <a:srgbClr val="000099"/>
                </a:solidFill>
              </a:rPr>
              <a:t>216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Таким образом, </a:t>
            </a:r>
            <a:r>
              <a:rPr lang="en-US" b="1" dirty="0" smtClean="0">
                <a:solidFill>
                  <a:srgbClr val="000099"/>
                </a:solidFill>
              </a:rPr>
              <a:t>P(</a:t>
            </a:r>
            <a:r>
              <a:rPr lang="el-GR" b="1" dirty="0" smtClean="0">
                <a:solidFill>
                  <a:srgbClr val="000099"/>
                </a:solidFill>
              </a:rPr>
              <a:t>Ᾱ</a:t>
            </a:r>
            <a:r>
              <a:rPr lang="en-US" b="1" dirty="0" smtClean="0">
                <a:solidFill>
                  <a:srgbClr val="000099"/>
                </a:solidFill>
              </a:rPr>
              <a:t>)&lt;P(A)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ru-RU" dirty="0" smtClean="0"/>
              <a:t>:  </a:t>
            </a:r>
            <a:r>
              <a:rPr lang="ru-RU" b="1" dirty="0" smtClean="0">
                <a:solidFill>
                  <a:srgbClr val="000099"/>
                </a:solidFill>
              </a:rPr>
              <a:t>полное отсутствие шестерок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более вероятно, чем появление хотя бы одной шестерки при трех бросаниях игральной кости.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fs.nashaucheba.ru/tw_files2/urls_2/431/d-430190/img20.jpg"/>
          <p:cNvPicPr>
            <a:picLocks noChangeAspect="1" noChangeArrowheads="1"/>
          </p:cNvPicPr>
          <p:nvPr/>
        </p:nvPicPr>
        <p:blipFill>
          <a:blip r:embed="rId2" cstate="print"/>
          <a:srcRect t="20160"/>
          <a:stretch>
            <a:fillRect/>
          </a:stretch>
        </p:blipFill>
        <p:spPr bwMode="auto">
          <a:xfrm>
            <a:off x="467544" y="1340768"/>
            <a:ext cx="8418459" cy="504099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Пьер Ферма (1601-1665)</a:t>
            </a:r>
            <a:endParaRPr lang="ru-RU" sz="48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1" name="Управляющая кнопка: в начало 10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в конец 13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Блез Паскаль  (1623-1662)</a:t>
            </a:r>
            <a:endParaRPr lang="ru-RU" sz="4400" dirty="0"/>
          </a:p>
        </p:txBody>
      </p:sp>
      <p:pic>
        <p:nvPicPr>
          <p:cNvPr id="5" name="Picture 2" descr="http://fs.nashaucheba.ru/tw_files2/urls_2/245/d-244863/img4.jpg"/>
          <p:cNvPicPr>
            <a:picLocks noChangeAspect="1" noChangeArrowheads="1"/>
          </p:cNvPicPr>
          <p:nvPr/>
        </p:nvPicPr>
        <p:blipFill>
          <a:blip r:embed="rId2" cstate="print"/>
          <a:srcRect l="3387" t="41794" r="2384" b="12681"/>
          <a:stretch>
            <a:fillRect/>
          </a:stretch>
        </p:blipFill>
        <p:spPr bwMode="auto">
          <a:xfrm>
            <a:off x="0" y="1412776"/>
            <a:ext cx="9001000" cy="2664296"/>
          </a:xfrm>
          <a:prstGeom prst="rect">
            <a:avLst/>
          </a:prstGeom>
          <a:noFill/>
        </p:spPr>
      </p:pic>
      <p:pic>
        <p:nvPicPr>
          <p:cNvPr id="58372" name="Picture 4" descr="http://o.quizlet.com/i/orUnmMrafx646EjZM2-FOw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2061351" cy="2069977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1" name="Управляющая кнопка: в начало 10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в конец 13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http://900igr.net/datas/istorija/Kultura-XVII-veka/0020-020-Blez-Paskal-1623-1662.jpg"/>
          <p:cNvPicPr>
            <a:picLocks noChangeAspect="1" noChangeArrowheads="1"/>
          </p:cNvPicPr>
          <p:nvPr/>
        </p:nvPicPr>
        <p:blipFill>
          <a:blip r:embed="rId2" cstate="print"/>
          <a:srcRect t="14700"/>
          <a:stretch>
            <a:fillRect/>
          </a:stretch>
        </p:blipFill>
        <p:spPr bwMode="auto">
          <a:xfrm>
            <a:off x="0" y="476672"/>
            <a:ext cx="9144000" cy="5849889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учителей математики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349250" algn="just">
              <a:lnSpc>
                <a:spcPct val="80000"/>
              </a:lnSpc>
              <a:buNone/>
            </a:pPr>
            <a:r>
              <a:rPr lang="ru-RU" sz="2400" dirty="0" smtClean="0"/>
              <a:t>Название §51 «Простейшие вероятностные задачи» в  учебнике для 10—11 классов совпадает с названием §20 в учебнике для 9 класса. Эти параграфы совпадают между собой и по содержанию: вероятность как модель реальных случайных  событий, классическое определение вероятности, алгоритм  вычисления вероятности по этому определению, связь между  вероятностью события и противоположного ему события — вот основные акценты в §51. В то же время прямых цитирований из учебника для 9 класса нет. Тем самым уже известный из основной школы учебный материал повторяется и закрепляется на новом массиве примеров и задач. </a:t>
            </a:r>
          </a:p>
          <a:p>
            <a:pPr algn="just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учителей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175" indent="349250" algn="just">
              <a:buNone/>
            </a:pPr>
            <a:r>
              <a:rPr lang="ru-RU" sz="3800" dirty="0" smtClean="0"/>
              <a:t>Термин «простейшие» в применении к вероятностным  задачам означает отсутствие формульной комбинаторики (числа размещений и сочетаний). Во всех примерах и задачах этого параграфа вполне хватает правила умножения, формулировка которого мы, разумеется, повторяется и в данном учебнике для старшей школы. Поэтому, несмотря на присутствие термина «вероятностные» в названии параграфа, с учебной точки зрения в §51 закрепляется умение работать с простейшими  комбинаторными ситуациями: проводить непосредственный перебор всех случаев, разумно организовывать перебор и использовать  правило умножения. </a:t>
            </a:r>
            <a:r>
              <a:rPr lang="ru-RU" sz="4000" dirty="0" smtClean="0"/>
              <a:t>Пожалуй, единственным отличием является отсутствие дерева всевозможных вариантов. Этот материал  остается в основной школе. </a:t>
            </a:r>
          </a:p>
          <a:p>
            <a:pPr marL="3175" indent="349250" algn="just">
              <a:buNone/>
            </a:pPr>
            <a:endParaRPr lang="ru-RU" sz="38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учителей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175" indent="349250" algn="just">
              <a:lnSpc>
                <a:spcPct val="80000"/>
              </a:lnSpc>
              <a:buNone/>
            </a:pPr>
            <a:r>
              <a:rPr lang="ru-RU" sz="2400" dirty="0" smtClean="0"/>
              <a:t>Рассмотрение цепочки последовательно усложняющихся комбинаторных примеров подводит к необходимости расширить имеющийся технический аппарат комбинаторики. Грубо говоря, становится уже тесновато действовать в рамках лишь  перебора и правила умножения. Тем самым структурно §51 образует мостик между материалом в той или иной мере известным из курса основной школы и новыми для учеников понятиями размещения и сочетания. </a:t>
            </a:r>
            <a:endParaRPr lang="en-US" sz="2400" dirty="0" smtClean="0"/>
          </a:p>
          <a:p>
            <a:pPr marL="3175" indent="349250" algn="just">
              <a:lnSpc>
                <a:spcPct val="80000"/>
              </a:lnSpc>
              <a:buNone/>
            </a:pPr>
            <a:r>
              <a:rPr lang="ru-RU" sz="2400" dirty="0" smtClean="0"/>
              <a:t>Хотелось бы обратить специальное внимание на</a:t>
            </a:r>
            <a:r>
              <a:rPr lang="ru-RU" sz="2400" i="1" dirty="0" smtClean="0"/>
              <a:t> </a:t>
            </a:r>
            <a:r>
              <a:rPr lang="ru-RU" sz="2400" b="1" dirty="0" smtClean="0"/>
              <a:t>пример 5</a:t>
            </a:r>
            <a:r>
              <a:rPr lang="ru-RU" sz="2400" dirty="0" smtClean="0"/>
              <a:t>: «Игральную кость бросают четыре раза. Что более вероятно: то, что шестерка появится хотя бы один раз, или же, что шестерка не появится ни разу?» Он интересен с исторической точки  зрения, так как послужил одной из отправных точек к созданию в XVII веке теории вероятностей. 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учителей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175" indent="349250" algn="just">
              <a:buNone/>
            </a:pPr>
            <a:r>
              <a:rPr lang="ru-RU" sz="4400" dirty="0" smtClean="0"/>
              <a:t>Важен он и содержательно, так как по существу является одной из простейших схем Бернулли независимого повторения испытания с двумя исходами, т. е. является своего рода пропедевтикой материала §54, заключительного в этой главе. Кроме того, в анализе этого примера ясно указано, что основой решения является (в очередной раз!) </a:t>
            </a:r>
            <a:r>
              <a:rPr lang="ru-RU" sz="4400" i="1" dirty="0" smtClean="0"/>
              <a:t>правило умножения</a:t>
            </a:r>
            <a:r>
              <a:rPr lang="ru-RU" sz="4400" dirty="0" smtClean="0"/>
              <a:t>. Если действовать предполагая, что  теорема Бернулли заранее известна, то ответ для вероятности того, что шестерка не появится ни разу, следовало бы получить как Р(А)=</a:t>
            </a:r>
            <a:r>
              <a:rPr lang="en-US" sz="4400" dirty="0" smtClean="0"/>
              <a:t>(</a:t>
            </a:r>
            <a:r>
              <a:rPr lang="ru-RU" sz="4400" dirty="0" smtClean="0"/>
              <a:t>5</a:t>
            </a:r>
            <a:r>
              <a:rPr lang="en-US" sz="4400" dirty="0" smtClean="0"/>
              <a:t>/6)</a:t>
            </a:r>
            <a:r>
              <a:rPr lang="en-US" sz="4400" baseline="30000" dirty="0" smtClean="0"/>
              <a:t>4</a:t>
            </a:r>
            <a:r>
              <a:rPr lang="ru-RU" sz="4400" dirty="0" smtClean="0"/>
              <a:t> . Мы получаем тот же ответ, но как Р(А)=5</a:t>
            </a:r>
            <a:r>
              <a:rPr lang="en-US" sz="4400" baseline="30000" dirty="0" smtClean="0"/>
              <a:t>4</a:t>
            </a:r>
            <a:r>
              <a:rPr lang="en-US" sz="4400" dirty="0" smtClean="0"/>
              <a:t>/6</a:t>
            </a:r>
            <a:r>
              <a:rPr lang="en-US" sz="4400" baseline="30000" dirty="0" smtClean="0"/>
              <a:t>4</a:t>
            </a:r>
            <a:r>
              <a:rPr lang="ru-RU" sz="4400" dirty="0" smtClean="0"/>
              <a:t>, где для вычисления и числителя, и знаменателя применяется уже хорошо известное правило умножения. 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812360" y="6021288"/>
          <a:ext cx="198884" cy="469900"/>
        </p:xfrm>
        <a:graphic>
          <a:graphicData uri="http://schemas.openxmlformats.org/presentationml/2006/ole">
            <p:oleObj spid="_x0000_s20482" name="Формула" r:id="rId3" imgW="342720" imgH="469800" progId="Equation.3">
              <p:embed/>
            </p:oleObj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Обозначение вероятности: </a:t>
            </a:r>
            <a:br>
              <a:rPr lang="ru-RU" sz="4800" dirty="0" smtClean="0"/>
            </a:br>
            <a:r>
              <a:rPr lang="en-US" sz="4800" dirty="0" smtClean="0"/>
              <a:t>P(A)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pPr marL="342900" lvl="1" indent="-342900">
              <a:buBlip>
                <a:blip r:embed="rId3"/>
              </a:buBlip>
            </a:pPr>
            <a:r>
              <a:rPr lang="en-US" sz="2400" dirty="0"/>
              <a:t>Probabilite (</a:t>
            </a:r>
            <a:r>
              <a:rPr lang="ru-RU" sz="2400" dirty="0"/>
              <a:t>франц.)- вероятность, </a:t>
            </a:r>
            <a:endParaRPr lang="ru-RU" sz="2400" dirty="0" smtClean="0"/>
          </a:p>
          <a:p>
            <a:pPr marL="342900" lvl="1" indent="-342900">
              <a:buBlip>
                <a:blip r:embed="rId3"/>
              </a:buBlip>
            </a:pPr>
            <a:r>
              <a:rPr lang="en-US" sz="2400" dirty="0" smtClean="0"/>
              <a:t>probably </a:t>
            </a:r>
            <a:r>
              <a:rPr lang="en-US" sz="2400" dirty="0"/>
              <a:t>(</a:t>
            </a:r>
            <a:r>
              <a:rPr lang="ru-RU" sz="2400" dirty="0"/>
              <a:t>англ.) – вероятно.</a:t>
            </a:r>
          </a:p>
          <a:p>
            <a:pPr marL="342900" lvl="1" indent="-342900">
              <a:buNone/>
            </a:pPr>
            <a:endParaRPr lang="ru-RU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64088" y="2564904"/>
          <a:ext cx="2388369" cy="1073586"/>
        </p:xfrm>
        <a:graphic>
          <a:graphicData uri="http://schemas.openxmlformats.org/presentationml/2006/ole">
            <p:oleObj spid="_x0000_s2050" name="Формула" r:id="rId4" imgW="876240" imgH="393480" progId="Equation.3">
              <p:embed/>
            </p:oleObj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5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2110" t="30141" r="24332" b="59031"/>
          <a:stretch>
            <a:fillRect/>
          </a:stretch>
        </p:blipFill>
        <p:spPr bwMode="auto">
          <a:xfrm>
            <a:off x="2555776" y="1052736"/>
            <a:ext cx="4248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учителей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175" indent="349250" algn="just">
              <a:buNone/>
            </a:pPr>
            <a:r>
              <a:rPr lang="ru-RU" sz="2400" dirty="0" smtClean="0"/>
              <a:t>В §52, формально, приведены сведения об использовании двух, пожалуй наиболее знакомых большинству учителей,  комбинаторных формул (см.вверху). Во многих УМК для школы при изложении этого учебного материала авторы выбирают стиль, близкий к справочной  литературе. А именно, кратко формулируют определения того, что именно обозначается символами С* и А*, сообщают две приведенные выше формулы и дают несколько примеров их использования. Нет сомнений, что это самый короткий путь к  использованию указанных формул при решении задач. Зачастую такой комбинаторный «ликбез» проводится и в 9 классе, а в некоторых УМК даже и в 7 классе.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5063" t="32110" r="60507" b="62968"/>
          <a:stretch>
            <a:fillRect/>
          </a:stretch>
        </p:blipFill>
        <p:spPr bwMode="auto">
          <a:xfrm>
            <a:off x="4499992" y="3861048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6387" t="32110" r="39183" b="61984"/>
          <a:stretch>
            <a:fillRect/>
          </a:stretch>
        </p:blipFill>
        <p:spPr bwMode="auto">
          <a:xfrm>
            <a:off x="5580112" y="386104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090" r="3349" b="64848"/>
          <a:stretch>
            <a:fillRect/>
          </a:stretch>
        </p:blipFill>
        <p:spPr bwMode="auto">
          <a:xfrm>
            <a:off x="539552" y="692696"/>
            <a:ext cx="8317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ransition>
    <p:strips dir="r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90" t="35152" r="3349" b="17964"/>
          <a:stretch>
            <a:fillRect/>
          </a:stretch>
        </p:blipFill>
        <p:spPr bwMode="auto">
          <a:xfrm>
            <a:off x="395536" y="548680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ransition>
    <p:strips dir="r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 Алгебра и начала анализа, 10-11 классы, Часть 1. Учебник, 10-е изд. (Базовый уровень), А.Г.Мордкович, М., 2009</a:t>
            </a:r>
          </a:p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классы. (Базовый уровень) Методическое пособие для учителя, А.Г.Мордкович, П.В.Семенов, М., 2010</a:t>
            </a:r>
          </a:p>
          <a:p>
            <a:pPr>
              <a:buFont typeface="Wingdings" pitchFamily="2" charset="2"/>
              <a:buChar char="ÿ"/>
            </a:pPr>
            <a:r>
              <a:rPr lang="ru-RU" sz="2400" dirty="0" smtClean="0">
                <a:solidFill>
                  <a:srgbClr val="C00000"/>
                </a:solidFill>
              </a:rPr>
              <a:t>Таблицы составлены в </a:t>
            </a:r>
            <a:r>
              <a:rPr lang="en-US" sz="2400" dirty="0" smtClean="0">
                <a:solidFill>
                  <a:srgbClr val="C00000"/>
                </a:solidFill>
              </a:rPr>
              <a:t>MS Word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MS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Excel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ebdings" pitchFamily="18" charset="2"/>
              <a:buChar char=""/>
            </a:pPr>
            <a:r>
              <a:rPr lang="ru-RU" sz="2400" dirty="0" smtClean="0"/>
              <a:t>Интернет-ресурсы </a:t>
            </a:r>
          </a:p>
          <a:p>
            <a:pPr>
              <a:buFont typeface="Webdings" pitchFamily="18" charset="2"/>
              <a:buChar char=""/>
            </a:pPr>
            <a:r>
              <a:rPr lang="ru-RU" dirty="0" smtClean="0"/>
              <a:t>ЕГЭ 2013. Математика. Задача В10. Теория вероятностей. Рабочая тетрадь. Изд. второе, дополненное. Под ред. А.Л.Семенова и И.В. Ященко, М., Изд. МЦНМО, 2013</a:t>
            </a:r>
            <a:endParaRPr lang="ru-RU" sz="2400" dirty="0" smtClean="0"/>
          </a:p>
          <a:p>
            <a:pPr>
              <a:buFont typeface="Webdings" pitchFamily="18" charset="2"/>
              <a:buChar char=""/>
            </a:pPr>
            <a:endParaRPr lang="ru-RU" sz="2400" dirty="0" smtClean="0"/>
          </a:p>
          <a:p>
            <a:pPr>
              <a:buFont typeface="Wingdings" pitchFamily="2" charset="2"/>
              <a:buChar char=""/>
            </a:pP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0099"/>
                </a:solidFill>
              </a:rPr>
              <a:t>08.02.2014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99"/>
                </a:solidFill>
              </a:rPr>
              <a:t>Цыбикова Тамара Раднажаповна, учитель математики</a:t>
            </a:r>
            <a:endParaRPr lang="ru-RU" dirty="0">
              <a:solidFill>
                <a:srgbClr val="000099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6118">
            <a:off x="7126296" y="2916646"/>
            <a:ext cx="936104" cy="14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8075">
            <a:off x="7727343" y="2892087"/>
            <a:ext cx="92371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2609">
            <a:off x="8100392" y="4869160"/>
            <a:ext cx="81203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75293">
            <a:off x="8350808" y="5258894"/>
            <a:ext cx="648072" cy="80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Найти вероятность того, что при одном бросании игрального кубика выпадет: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5 очков;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четное число очков;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число очков больше 4;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число очков, не кратное 3.</a:t>
            </a:r>
            <a:endParaRPr lang="ru-RU" dirty="0"/>
          </a:p>
        </p:txBody>
      </p:sp>
      <p:pic>
        <p:nvPicPr>
          <p:cNvPr id="16388" name="Picture 4" descr="http://college.ru/pisa/226426/226433.jp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6660232" y="0"/>
            <a:ext cx="2081808" cy="1561356"/>
          </a:xfrm>
          <a:prstGeom prst="rect">
            <a:avLst/>
          </a:prstGeom>
          <a:noFill/>
        </p:spPr>
      </p:pic>
      <p:pic>
        <p:nvPicPr>
          <p:cNvPr id="16390" name="Picture 6" descr="http://ug.ru/old/96.48/p13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533525" cy="1152526"/>
          </a:xfrm>
          <a:prstGeom prst="rect">
            <a:avLst/>
          </a:prstGeom>
          <a:noFill/>
        </p:spPr>
      </p:pic>
      <p:pic>
        <p:nvPicPr>
          <p:cNvPr id="16392" name="Picture 8" descr="http://mi.unicyb.kiev.ua/uploads/kurs/html/lection%206.files/image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39123">
            <a:off x="5518744" y="2888776"/>
            <a:ext cx="3163671" cy="2088232"/>
          </a:xfrm>
          <a:prstGeom prst="rect">
            <a:avLst/>
          </a:prstGeom>
          <a:noFill/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4" name="Управляющая кнопка: в начало 13">
              <a:hlinkClick r:id="rId6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алее 15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в конец 16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1.</a:t>
            </a:r>
            <a:r>
              <a:rPr lang="en-US" dirty="0" smtClean="0"/>
              <a:t>a)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Найти вероятность того, что при одном бросании игрального кубика выпадет: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b="1" dirty="0" smtClean="0">
                <a:solidFill>
                  <a:srgbClr val="000099"/>
                </a:solidFill>
              </a:rPr>
              <a:t>5 очков;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 smtClean="0"/>
              <a:t>четное число очков;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 smtClean="0"/>
              <a:t>число очков больше 4;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 smtClean="0"/>
              <a:t>число очков, не кратное 3.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РЕШЕНИЕ: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Всего имеется </a:t>
            </a:r>
            <a:r>
              <a:rPr lang="en-US" dirty="0" smtClean="0">
                <a:solidFill>
                  <a:srgbClr val="000099"/>
                </a:solidFill>
              </a:rPr>
              <a:t>N=6 </a:t>
            </a:r>
            <a:r>
              <a:rPr lang="ru-RU" dirty="0" smtClean="0">
                <a:solidFill>
                  <a:srgbClr val="000099"/>
                </a:solidFill>
              </a:rPr>
              <a:t>(равновозможных) исходов: выпадение 1, 2, 3, 4, 5, 6.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dirty="0" smtClean="0">
                <a:solidFill>
                  <a:srgbClr val="000099"/>
                </a:solidFill>
              </a:rPr>
              <a:t>Ровно при одном из исходов произойдет интересующее нас событие </a:t>
            </a:r>
            <a:r>
              <a:rPr lang="en-US" dirty="0" smtClean="0">
                <a:solidFill>
                  <a:srgbClr val="000099"/>
                </a:solidFill>
              </a:rPr>
              <a:t>A={</a:t>
            </a:r>
            <a:r>
              <a:rPr lang="ru-RU" dirty="0" smtClean="0">
                <a:solidFill>
                  <a:srgbClr val="000099"/>
                </a:solidFill>
              </a:rPr>
              <a:t>выпадение 5 очков</a:t>
            </a:r>
            <a:r>
              <a:rPr lang="en-US" dirty="0" smtClean="0">
                <a:solidFill>
                  <a:srgbClr val="000099"/>
                </a:solidFill>
              </a:rPr>
              <a:t>}</a:t>
            </a:r>
            <a:r>
              <a:rPr lang="ru-RU" dirty="0" smtClean="0">
                <a:solidFill>
                  <a:srgbClr val="000099"/>
                </a:solidFill>
              </a:rPr>
              <a:t>. Значит, </a:t>
            </a:r>
            <a:r>
              <a:rPr lang="en-US" dirty="0" smtClean="0">
                <a:solidFill>
                  <a:srgbClr val="000099"/>
                </a:solidFill>
              </a:rPr>
              <a:t>N(A)=1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en-US" dirty="0" smtClean="0">
                <a:solidFill>
                  <a:srgbClr val="000099"/>
                </a:solidFill>
              </a:rPr>
              <a:t>P(A)=N(A)/N=1/6.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en-US" dirty="0" smtClean="0">
              <a:solidFill>
                <a:srgbClr val="000099"/>
              </a:solidFill>
            </a:endParaRPr>
          </a:p>
          <a:p>
            <a:pPr marL="514350" indent="-51435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000099"/>
                </a:solidFill>
              </a:rPr>
              <a:t>: 1</a:t>
            </a:r>
            <a:r>
              <a:rPr lang="en-US" dirty="0" smtClean="0">
                <a:solidFill>
                  <a:srgbClr val="000099"/>
                </a:solidFill>
              </a:rPr>
              <a:t>/6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 algn="just">
              <a:buFont typeface="+mj-lt"/>
              <a:buAutoNum type="alphaLcParenR"/>
            </a:pPr>
            <a:endParaRPr lang="ru-RU" dirty="0"/>
          </a:p>
        </p:txBody>
      </p:sp>
      <p:pic>
        <p:nvPicPr>
          <p:cNvPr id="7" name="Picture 8" descr="http://mi.unicyb.kiev.ua/uploads/kurs/html/lection%206.files/image001.jpg"/>
          <p:cNvPicPr>
            <a:picLocks noChangeAspect="1" noChangeArrowheads="1"/>
          </p:cNvPicPr>
          <p:nvPr/>
        </p:nvPicPr>
        <p:blipFill>
          <a:blip r:embed="rId3" cstate="print"/>
          <a:srcRect l="32511" t="49254" r="34978"/>
          <a:stretch>
            <a:fillRect/>
          </a:stretch>
        </p:blipFill>
        <p:spPr bwMode="auto">
          <a:xfrm>
            <a:off x="5076056" y="1916832"/>
            <a:ext cx="1188137" cy="1224136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2/73/749/73749441_16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64288" y="2132856"/>
            <a:ext cx="1512167" cy="15121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3" name="Управляющая кнопка: в начало 12">
              <a:hlinkClick r:id="rId5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назад 13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далее 14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в конец 15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1.</a:t>
            </a:r>
            <a:r>
              <a:rPr lang="en-US" dirty="0" smtClean="0"/>
              <a:t>b)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Найти вероятность того, что при одном бросании игрального кубика выпадет: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/>
              <a:t>5 очков;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b="1" dirty="0">
                <a:solidFill>
                  <a:srgbClr val="000099"/>
                </a:solidFill>
              </a:rPr>
              <a:t>четное число очков;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/>
              <a:t>число очков больше 4;</a:t>
            </a:r>
            <a:endParaRPr lang="en-US" sz="1800" dirty="0"/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/>
              <a:t>число очков, не кратное 3.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РЕШЕНИЕ: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Всего имеется </a:t>
            </a:r>
            <a:r>
              <a:rPr lang="en-US" dirty="0" smtClean="0">
                <a:solidFill>
                  <a:srgbClr val="000099"/>
                </a:solidFill>
              </a:rPr>
              <a:t>N=6 </a:t>
            </a:r>
            <a:r>
              <a:rPr lang="ru-RU" dirty="0" smtClean="0">
                <a:solidFill>
                  <a:srgbClr val="000099"/>
                </a:solidFill>
              </a:rPr>
              <a:t>(равновозможных) исходов: выпадение 1, 2, 3, 4, 5, 6.</a:t>
            </a:r>
          </a:p>
          <a:p>
            <a:pPr marL="514350" indent="-514350" algn="just">
              <a:buFont typeface="+mj-lt"/>
              <a:buAutoNum type="alphaLcParenR" startAt="2"/>
            </a:pPr>
            <a:r>
              <a:rPr lang="ru-RU" dirty="0" smtClean="0">
                <a:solidFill>
                  <a:srgbClr val="000099"/>
                </a:solidFill>
              </a:rPr>
              <a:t>Интересующее нас событие </a:t>
            </a:r>
            <a:r>
              <a:rPr lang="en-US" dirty="0" smtClean="0">
                <a:solidFill>
                  <a:srgbClr val="000099"/>
                </a:solidFill>
              </a:rPr>
              <a:t>B={</a:t>
            </a:r>
            <a:r>
              <a:rPr lang="ru-RU" dirty="0" smtClean="0">
                <a:solidFill>
                  <a:srgbClr val="000099"/>
                </a:solidFill>
              </a:rPr>
              <a:t>выпадение четного числа очков</a:t>
            </a:r>
            <a:r>
              <a:rPr lang="en-US" dirty="0" smtClean="0">
                <a:solidFill>
                  <a:srgbClr val="000099"/>
                </a:solidFill>
              </a:rPr>
              <a:t>}  </a:t>
            </a:r>
            <a:r>
              <a:rPr lang="ru-RU" dirty="0" smtClean="0">
                <a:solidFill>
                  <a:srgbClr val="000099"/>
                </a:solidFill>
              </a:rPr>
              <a:t>произойдет 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 3 случаях</a:t>
            </a:r>
            <a:r>
              <a:rPr lang="en-US" dirty="0">
                <a:solidFill>
                  <a:srgbClr val="000099"/>
                </a:solidFill>
              </a:rPr>
              <a:t>:</a:t>
            </a:r>
            <a:r>
              <a:rPr lang="ru-RU" dirty="0" smtClean="0">
                <a:solidFill>
                  <a:srgbClr val="000099"/>
                </a:solidFill>
              </a:rPr>
              <a:t> когда выпадет 2, 4 или 6. Значит, </a:t>
            </a:r>
            <a:r>
              <a:rPr lang="en-US" dirty="0" smtClean="0">
                <a:solidFill>
                  <a:srgbClr val="000099"/>
                </a:solidFill>
              </a:rPr>
              <a:t>N(B)=3</a:t>
            </a:r>
            <a:r>
              <a:rPr lang="ru-RU" dirty="0" smtClean="0">
                <a:solidFill>
                  <a:srgbClr val="000099"/>
                </a:solidFill>
              </a:rPr>
              <a:t> и </a:t>
            </a:r>
            <a:r>
              <a:rPr lang="en-US" dirty="0" smtClean="0">
                <a:solidFill>
                  <a:srgbClr val="000099"/>
                </a:solidFill>
              </a:rPr>
              <a:t>P(A)=N(B)/N=3/6=1/2=0,5.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000099"/>
                </a:solidFill>
              </a:rPr>
              <a:t>:</a:t>
            </a:r>
            <a:r>
              <a:rPr lang="en-US" dirty="0" smtClean="0">
                <a:solidFill>
                  <a:srgbClr val="000099"/>
                </a:solidFill>
              </a:rPr>
              <a:t> 0,5.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 algn="just">
              <a:buNone/>
            </a:pP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139952" y="2348880"/>
            <a:ext cx="2880320" cy="1080120"/>
            <a:chOff x="4139952" y="2204864"/>
            <a:chExt cx="2880320" cy="1080120"/>
          </a:xfrm>
        </p:grpSpPr>
        <p:pic>
          <p:nvPicPr>
            <p:cNvPr id="8" name="Picture 8" descr="http://mi.unicyb.kiev.ua/uploads/kurs/html/lection%206.files/image001.jpg"/>
            <p:cNvPicPr>
              <a:picLocks noChangeAspect="1" noChangeArrowheads="1"/>
            </p:cNvPicPr>
            <p:nvPr/>
          </p:nvPicPr>
          <p:blipFill>
            <a:blip r:embed="rId3" cstate="print"/>
            <a:srcRect l="34141" r="36270" b="51724"/>
            <a:stretch>
              <a:fillRect/>
            </a:stretch>
          </p:blipFill>
          <p:spPr bwMode="auto">
            <a:xfrm>
              <a:off x="4139952" y="2204864"/>
              <a:ext cx="936104" cy="1008112"/>
            </a:xfrm>
            <a:prstGeom prst="rect">
              <a:avLst/>
            </a:prstGeom>
            <a:noFill/>
          </p:spPr>
        </p:pic>
        <p:pic>
          <p:nvPicPr>
            <p:cNvPr id="9" name="Picture 8" descr="http://mi.unicyb.kiev.ua/uploads/kurs/html/lection%206.files/image001.jpg"/>
            <p:cNvPicPr>
              <a:picLocks noChangeAspect="1" noChangeArrowheads="1"/>
            </p:cNvPicPr>
            <p:nvPr/>
          </p:nvPicPr>
          <p:blipFill>
            <a:blip r:embed="rId3" cstate="print"/>
            <a:srcRect t="51724" r="68135"/>
            <a:stretch>
              <a:fillRect/>
            </a:stretch>
          </p:blipFill>
          <p:spPr bwMode="auto">
            <a:xfrm>
              <a:off x="5076056" y="2276872"/>
              <a:ext cx="1008112" cy="1008112"/>
            </a:xfrm>
            <a:prstGeom prst="rect">
              <a:avLst/>
            </a:prstGeom>
            <a:noFill/>
          </p:spPr>
        </p:pic>
        <p:pic>
          <p:nvPicPr>
            <p:cNvPr id="10" name="Picture 8" descr="http://mi.unicyb.kiev.ua/uploads/kurs/html/lection%206.files/image001.jpg"/>
            <p:cNvPicPr>
              <a:picLocks noChangeAspect="1" noChangeArrowheads="1"/>
            </p:cNvPicPr>
            <p:nvPr/>
          </p:nvPicPr>
          <p:blipFill>
            <a:blip r:embed="rId3" cstate="print"/>
            <a:srcRect l="68283" t="55172" r="2128" b="3448"/>
            <a:stretch>
              <a:fillRect/>
            </a:stretch>
          </p:blipFill>
          <p:spPr bwMode="auto">
            <a:xfrm>
              <a:off x="6084168" y="2348880"/>
              <a:ext cx="936104" cy="864096"/>
            </a:xfrm>
            <a:prstGeom prst="rect">
              <a:avLst/>
            </a:prstGeom>
            <a:noFill/>
          </p:spPr>
        </p:pic>
      </p:grpSp>
      <p:pic>
        <p:nvPicPr>
          <p:cNvPr id="11" name="Picture 2" descr="http://img1.liveinternet.ru/images/attach/c/2/73/749/73749441_16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64288" y="2132856"/>
            <a:ext cx="1512167" cy="151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7" name="Управляющая кнопка: в начало 16">
              <a:hlinkClick r:id="rId5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Управляющая кнопка: назад 1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Управляющая кнопка: далее 1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правляющая кнопка: в конец 1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примера 1.</a:t>
            </a:r>
            <a:r>
              <a:rPr lang="en-US" dirty="0" smtClean="0"/>
              <a:t>c)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Найти вероятность того, что при одном бросании игрального кубика выпадет: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/>
              <a:t>5 очков;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/>
              <a:t>четное число очков;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ru-RU" b="1" dirty="0">
                <a:solidFill>
                  <a:srgbClr val="000099"/>
                </a:solidFill>
              </a:rPr>
              <a:t>число очков больше 4</a:t>
            </a:r>
            <a:r>
              <a:rPr lang="ru-RU" dirty="0"/>
              <a:t>;</a:t>
            </a: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ru-RU" sz="1800" dirty="0"/>
              <a:t>число очков, не кратное 3.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РЕШЕНИЕ: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Всего имеется </a:t>
            </a:r>
            <a:r>
              <a:rPr lang="en-US" dirty="0" smtClean="0">
                <a:solidFill>
                  <a:srgbClr val="000099"/>
                </a:solidFill>
              </a:rPr>
              <a:t>N=6 </a:t>
            </a:r>
            <a:r>
              <a:rPr lang="ru-RU" dirty="0" smtClean="0">
                <a:solidFill>
                  <a:srgbClr val="000099"/>
                </a:solidFill>
              </a:rPr>
              <a:t>(равновозможных) исходов: выпадение 1, 2, 3, 4, 5, 6.</a:t>
            </a:r>
          </a:p>
          <a:p>
            <a:pPr marL="514350" indent="-514350" algn="just">
              <a:buFont typeface="+mj-lt"/>
              <a:buAutoNum type="alphaLcParenR" startAt="3"/>
            </a:pPr>
            <a:r>
              <a:rPr lang="ru-RU" dirty="0" smtClean="0">
                <a:solidFill>
                  <a:srgbClr val="000099"/>
                </a:solidFill>
              </a:rPr>
              <a:t>Интересующее нас событие </a:t>
            </a:r>
            <a:r>
              <a:rPr lang="en-US" dirty="0" smtClean="0">
                <a:solidFill>
                  <a:srgbClr val="000099"/>
                </a:solidFill>
              </a:rPr>
              <a:t>C={</a:t>
            </a:r>
            <a:r>
              <a:rPr lang="ru-RU" dirty="0" smtClean="0">
                <a:solidFill>
                  <a:srgbClr val="000099"/>
                </a:solidFill>
              </a:rPr>
              <a:t>выпадение  числа очков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больше 4</a:t>
            </a:r>
            <a:r>
              <a:rPr lang="en-US" dirty="0" smtClean="0">
                <a:solidFill>
                  <a:srgbClr val="000099"/>
                </a:solidFill>
              </a:rPr>
              <a:t>}  </a:t>
            </a:r>
            <a:r>
              <a:rPr lang="ru-RU" dirty="0" smtClean="0">
                <a:solidFill>
                  <a:srgbClr val="000099"/>
                </a:solidFill>
              </a:rPr>
              <a:t>произойдет 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 2 случаях</a:t>
            </a:r>
            <a:r>
              <a:rPr lang="en-US" dirty="0" smtClean="0">
                <a:solidFill>
                  <a:srgbClr val="000099"/>
                </a:solidFill>
              </a:rPr>
              <a:t>:</a:t>
            </a:r>
            <a:r>
              <a:rPr lang="ru-RU" dirty="0" smtClean="0">
                <a:solidFill>
                  <a:srgbClr val="000099"/>
                </a:solidFill>
              </a:rPr>
              <a:t> когда выпадет 5 или 6. Значит, </a:t>
            </a:r>
            <a:r>
              <a:rPr lang="en-US" dirty="0" smtClean="0">
                <a:solidFill>
                  <a:srgbClr val="000099"/>
                </a:solidFill>
              </a:rPr>
              <a:t>N(C)=</a:t>
            </a:r>
            <a:r>
              <a:rPr lang="ru-RU" dirty="0" smtClean="0">
                <a:solidFill>
                  <a:srgbClr val="000099"/>
                </a:solidFill>
              </a:rPr>
              <a:t>2 и </a:t>
            </a:r>
            <a:r>
              <a:rPr lang="en-US" dirty="0" smtClean="0">
                <a:solidFill>
                  <a:srgbClr val="000099"/>
                </a:solidFill>
              </a:rPr>
              <a:t>P(C)=N(B)/N=</a:t>
            </a:r>
            <a:r>
              <a:rPr lang="ru-RU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/6=1/</a:t>
            </a:r>
            <a:r>
              <a:rPr lang="ru-RU" dirty="0" smtClean="0">
                <a:solidFill>
                  <a:srgbClr val="000099"/>
                </a:solidFill>
              </a:rPr>
              <a:t>3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ОТВЕТ</a:t>
            </a:r>
            <a:r>
              <a:rPr lang="ru-RU" dirty="0" smtClean="0">
                <a:solidFill>
                  <a:srgbClr val="000099"/>
                </a:solidFill>
              </a:rPr>
              <a:t>:</a:t>
            </a:r>
            <a:r>
              <a:rPr lang="en-US" dirty="0" smtClean="0">
                <a:solidFill>
                  <a:srgbClr val="000099"/>
                </a:solidFill>
              </a:rPr>
              <a:t> 1/3.</a:t>
            </a:r>
            <a:endParaRPr lang="ru-RU" dirty="0" smtClean="0">
              <a:solidFill>
                <a:srgbClr val="000099"/>
              </a:solidFill>
            </a:endParaRPr>
          </a:p>
        </p:txBody>
      </p:sp>
      <p:pic>
        <p:nvPicPr>
          <p:cNvPr id="4" name="Picture 2" descr="http://img1.liveinternet.ru/images/attach/c/2/73/749/73749441_16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2132856"/>
            <a:ext cx="1512167" cy="151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ttp://mi.unicyb.kiev.ua/uploads/kurs/html/lection%206.files/image001.jpg"/>
          <p:cNvPicPr>
            <a:picLocks noChangeAspect="1" noChangeArrowheads="1"/>
          </p:cNvPicPr>
          <p:nvPr/>
        </p:nvPicPr>
        <p:blipFill>
          <a:blip r:embed="rId4" cstate="print"/>
          <a:srcRect l="34141" t="51724"/>
          <a:stretch>
            <a:fillRect/>
          </a:stretch>
        </p:blipFill>
        <p:spPr bwMode="auto">
          <a:xfrm>
            <a:off x="4716016" y="2636912"/>
            <a:ext cx="2083551" cy="1008112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5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4968</Words>
  <Application>Microsoft Office PowerPoint</Application>
  <PresentationFormat>Экран (4:3)</PresentationFormat>
  <Paragraphs>1544</Paragraphs>
  <Slides>53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Тема Office</vt:lpstr>
      <vt:lpstr>Формула</vt:lpstr>
      <vt:lpstr>Глава 9. Элементы математической статистики, комбинаторики и теории вероятностей</vt:lpstr>
      <vt:lpstr>Содержание</vt:lpstr>
      <vt:lpstr>Классическое определение вероятности</vt:lpstr>
      <vt:lpstr>Алгоритм нахождения вероятности случайного события</vt:lpstr>
      <vt:lpstr>Обозначение вероятности:  P(A)</vt:lpstr>
      <vt:lpstr>Пример 1</vt:lpstr>
      <vt:lpstr>Решение примера 1.a)</vt:lpstr>
      <vt:lpstr>Решение примера 1.b)</vt:lpstr>
      <vt:lpstr>Решение примера 1.c)</vt:lpstr>
      <vt:lpstr>Решение примера 1.d)</vt:lpstr>
      <vt:lpstr>Правило умножения</vt:lpstr>
      <vt:lpstr>Ключевые слова</vt:lpstr>
      <vt:lpstr>Пример 2</vt:lpstr>
      <vt:lpstr>Слайд 14</vt:lpstr>
      <vt:lpstr>Решение примера 2.a)</vt:lpstr>
      <vt:lpstr>Решение примера 2.b)</vt:lpstr>
      <vt:lpstr>Решение примера 2.c)</vt:lpstr>
      <vt:lpstr>Решение примера 2.d)</vt:lpstr>
      <vt:lpstr>События</vt:lpstr>
      <vt:lpstr>Пример 3</vt:lpstr>
      <vt:lpstr>Слайд 21</vt:lpstr>
      <vt:lpstr>Решение примера 3.a)</vt:lpstr>
      <vt:lpstr>Решение примера 3.b)</vt:lpstr>
      <vt:lpstr>Решение примера 3.c)</vt:lpstr>
      <vt:lpstr>Решение примера 3.d)</vt:lpstr>
      <vt:lpstr>Пример 4</vt:lpstr>
      <vt:lpstr>Решение примера 4.a)</vt:lpstr>
      <vt:lpstr>Решение примера 4.b)</vt:lpstr>
      <vt:lpstr>Решение примера 4.c)</vt:lpstr>
      <vt:lpstr>Слайд 30</vt:lpstr>
      <vt:lpstr>Решение примера 4.d)</vt:lpstr>
      <vt:lpstr>Слайд 32</vt:lpstr>
      <vt:lpstr>Слайд 33</vt:lpstr>
      <vt:lpstr>О комбинаторике </vt:lpstr>
      <vt:lpstr>Слайд 35</vt:lpstr>
      <vt:lpstr>Рассмотрим задачу</vt:lpstr>
      <vt:lpstr>Пример 5.</vt:lpstr>
      <vt:lpstr>Решение примера 5</vt:lpstr>
      <vt:lpstr>Решение примера 5</vt:lpstr>
      <vt:lpstr>Решение примера 5</vt:lpstr>
      <vt:lpstr>Можно и так решить задачу:</vt:lpstr>
      <vt:lpstr>Для 3 бросаний ответ другой</vt:lpstr>
      <vt:lpstr>Пьер Ферма (1601-1665)</vt:lpstr>
      <vt:lpstr>Блез Паскаль  (1623-1662)</vt:lpstr>
      <vt:lpstr>Слайд 45</vt:lpstr>
      <vt:lpstr>Для учителей математики</vt:lpstr>
      <vt:lpstr>Для учителей математики</vt:lpstr>
      <vt:lpstr>Для учителей математики</vt:lpstr>
      <vt:lpstr>Для учителей математики</vt:lpstr>
      <vt:lpstr>Для учителей математики</vt:lpstr>
      <vt:lpstr>Слайд 51</vt:lpstr>
      <vt:lpstr>Слайд 52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9. ЭЛЕМЕНТЫ МАТЕМАТИЧЕСКОЙ СТАТИСТИКИ, КОМБИНАТОРИКИ И ТЕОРИИ ВЕРОЯТНОСТЕЙ</dc:title>
  <dc:creator>Тамара Цыбикова</dc:creator>
  <cp:lastModifiedBy>Тамара Цыбикова</cp:lastModifiedBy>
  <cp:revision>122</cp:revision>
  <dcterms:created xsi:type="dcterms:W3CDTF">2014-02-08T07:47:32Z</dcterms:created>
  <dcterms:modified xsi:type="dcterms:W3CDTF">2014-02-09T20:44:23Z</dcterms:modified>
</cp:coreProperties>
</file>