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2" r:id="rId3"/>
    <p:sldId id="257" r:id="rId4"/>
    <p:sldId id="346" r:id="rId5"/>
    <p:sldId id="349" r:id="rId6"/>
    <p:sldId id="350" r:id="rId7"/>
    <p:sldId id="351" r:id="rId8"/>
    <p:sldId id="348" r:id="rId9"/>
    <p:sldId id="356" r:id="rId10"/>
    <p:sldId id="393" r:id="rId11"/>
    <p:sldId id="352" r:id="rId12"/>
    <p:sldId id="358" r:id="rId13"/>
    <p:sldId id="355" r:id="rId14"/>
    <p:sldId id="357" r:id="rId15"/>
    <p:sldId id="354" r:id="rId16"/>
    <p:sldId id="397" r:id="rId17"/>
    <p:sldId id="260" r:id="rId18"/>
    <p:sldId id="360" r:id="rId19"/>
    <p:sldId id="361" r:id="rId20"/>
    <p:sldId id="362" r:id="rId21"/>
    <p:sldId id="364" r:id="rId22"/>
    <p:sldId id="363" r:id="rId23"/>
    <p:sldId id="394" r:id="rId24"/>
    <p:sldId id="395" r:id="rId25"/>
    <p:sldId id="396" r:id="rId26"/>
    <p:sldId id="383" r:id="rId27"/>
    <p:sldId id="385" r:id="rId28"/>
    <p:sldId id="365" r:id="rId29"/>
    <p:sldId id="379" r:id="rId30"/>
    <p:sldId id="386" r:id="rId31"/>
    <p:sldId id="366" r:id="rId32"/>
    <p:sldId id="380" r:id="rId33"/>
    <p:sldId id="387" r:id="rId34"/>
    <p:sldId id="3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7" autoAdjust="0"/>
  </p:normalViewPr>
  <p:slideViewPr>
    <p:cSldViewPr>
      <p:cViewPr>
        <p:scale>
          <a:sx n="70" d="100"/>
          <a:sy n="70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D9C-D886-4419-9CCC-E31E1FFE7B0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E4B2-CC4E-4121-9DFD-35A585B5D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Буква Р в этом сокращении взята от первой буквы английского  слова </a:t>
            </a:r>
            <a:r>
              <a:rPr lang="ru-RU" dirty="0" err="1" smtClean="0"/>
              <a:t>permute</a:t>
            </a:r>
            <a:r>
              <a:rPr lang="ru-RU" dirty="0" smtClean="0"/>
              <a:t> (</a:t>
            </a:r>
            <a:r>
              <a:rPr lang="ru-RU" dirty="0" err="1" smtClean="0"/>
              <a:t>permutation</a:t>
            </a:r>
            <a:r>
              <a:rPr lang="ru-RU" dirty="0" smtClean="0"/>
              <a:t>), что переводится как переставлять  (перестановка).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E4B2-CC4E-4121-9DFD-35A585B5D0F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Буква С хорошо согласуется «и с французским,</a:t>
            </a:r>
            <a:r>
              <a:rPr lang="ru-RU" baseline="0" dirty="0" smtClean="0"/>
              <a:t> и с нижегородским»:</a:t>
            </a:r>
          </a:p>
          <a:p>
            <a:r>
              <a:rPr lang="ru-RU" baseline="0" dirty="0" smtClean="0"/>
              <a:t>с одной стороны, С – это первая буква слова </a:t>
            </a:r>
            <a:r>
              <a:rPr lang="en-US" baseline="0" dirty="0" smtClean="0"/>
              <a:t>combinations</a:t>
            </a:r>
            <a:r>
              <a:rPr lang="ru-RU" baseline="0" dirty="0" smtClean="0"/>
              <a:t>, </a:t>
            </a:r>
          </a:p>
          <a:p>
            <a:r>
              <a:rPr lang="ru-RU" baseline="0" dirty="0" smtClean="0"/>
              <a:t>с другой стороны, С – это первая буква слова </a:t>
            </a:r>
            <a:r>
              <a:rPr lang="ru-RU" baseline="0" dirty="0" err="1" smtClean="0"/>
              <a:t>сочеатание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E4B2-CC4E-4121-9DFD-35A585B5D0F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6419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99"/>
                </a:solidFill>
              </a:defRPr>
            </a:lvl1pPr>
          </a:lstStyle>
          <a:p>
            <a:fld id="{8CAF2FE9-46CF-4C01-91FA-C4FB1EA09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C000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3.xml"/><Relationship Id="rId21" Type="http://schemas.openxmlformats.org/officeDocument/2006/relationships/slide" Target="slide22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image" Target="../media/image2.jpe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2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30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4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Глава 9. Элементы математической статистики, комбинаторики и теории вероятностей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§52. Сочетания и </a:t>
            </a:r>
            <a:r>
              <a:rPr lang="ru-RU" b="1" dirty="0" smtClean="0">
                <a:solidFill>
                  <a:schemeClr val="tx1"/>
                </a:solidFill>
              </a:rPr>
              <a:t>размещения.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Часть </a:t>
            </a:r>
            <a:r>
              <a:rPr lang="en-US" b="1" smtClean="0">
                <a:solidFill>
                  <a:schemeClr val="tx1"/>
                </a:solidFill>
              </a:rPr>
              <a:t>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2400" b="1" dirty="0" smtClean="0">
                <a:solidFill>
                  <a:srgbClr val="C00000"/>
                </a:solidFill>
              </a:rPr>
              <a:t>  Известно</a:t>
            </a:r>
            <a:r>
              <a:rPr lang="ru-RU" sz="2400" dirty="0" smtClean="0"/>
              <a:t>, что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х</a:t>
            </a:r>
            <a:r>
              <a:rPr lang="ru-RU" sz="2400" b="1" i="1" dirty="0" smtClean="0">
                <a:solidFill>
                  <a:srgbClr val="000099"/>
                </a:solidFill>
              </a:rPr>
              <a:t> = 2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а</a:t>
            </a:r>
            <a:r>
              <a:rPr lang="ru-RU" sz="2400" b="1" i="1" dirty="0" smtClean="0">
                <a:solidFill>
                  <a:srgbClr val="000099"/>
                </a:solidFill>
              </a:rPr>
              <a:t>З</a:t>
            </a:r>
            <a:r>
              <a:rPr lang="en-US" sz="2400" b="1" i="1" baseline="30000" dirty="0" smtClean="0">
                <a:solidFill>
                  <a:srgbClr val="000099"/>
                </a:solidFill>
              </a:rPr>
              <a:t>b</a:t>
            </a:r>
            <a:r>
              <a:rPr lang="ru-RU" sz="2400" b="1" i="1" dirty="0" smtClean="0">
                <a:solidFill>
                  <a:srgbClr val="000099"/>
                </a:solidFill>
              </a:rPr>
              <a:t>5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с </a:t>
            </a:r>
            <a:r>
              <a:rPr lang="en-US" sz="2400" b="1" i="1" baseline="300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b="1" i="1" dirty="0" smtClean="0">
                <a:solidFill>
                  <a:srgbClr val="000099"/>
                </a:solidFill>
              </a:rPr>
              <a:t>а, Ь, с </a:t>
            </a:r>
            <a:r>
              <a:rPr lang="ru-RU" sz="2400" dirty="0" smtClean="0"/>
              <a:t>— числа из  множества {0,1,2, 3}. </a:t>
            </a:r>
          </a:p>
          <a:p>
            <a:pPr marL="0" indent="174625" algn="just">
              <a:buNone/>
            </a:pPr>
            <a:r>
              <a:rPr lang="ru-RU" sz="2400" dirty="0" smtClean="0"/>
              <a:t>а)Найти наименьшее и наибольшее значения числа х. </a:t>
            </a:r>
          </a:p>
          <a:p>
            <a:pPr marL="0" indent="174625" algn="just">
              <a:buNone/>
            </a:pPr>
            <a:r>
              <a:rPr lang="ru-RU" sz="2400" dirty="0" smtClean="0"/>
              <a:t>б)Сколько всего таких чисел можно составить? </a:t>
            </a:r>
          </a:p>
          <a:p>
            <a:pPr marL="0" indent="174625" algn="just">
              <a:buNone/>
            </a:pPr>
            <a:r>
              <a:rPr lang="ru-RU" sz="2400" dirty="0" smtClean="0"/>
              <a:t>в)Сколько среди них будет четных чисел? </a:t>
            </a:r>
          </a:p>
          <a:p>
            <a:pPr marL="0" indent="174625" algn="just">
              <a:buNone/>
            </a:pPr>
            <a:r>
              <a:rPr lang="ru-RU" sz="2400" dirty="0" smtClean="0"/>
              <a:t>г)Сколько среди них будет чисел, оканчивающихся нулем? </a:t>
            </a:r>
          </a:p>
          <a:p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2.а)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Известно</a:t>
            </a:r>
            <a:r>
              <a:rPr lang="ru-RU" sz="2400" dirty="0" smtClean="0"/>
              <a:t>, что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х</a:t>
            </a:r>
            <a:r>
              <a:rPr lang="ru-RU" sz="2400" b="1" i="1" dirty="0" smtClean="0">
                <a:solidFill>
                  <a:srgbClr val="000099"/>
                </a:solidFill>
              </a:rPr>
              <a:t> = 2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а</a:t>
            </a:r>
            <a:r>
              <a:rPr lang="ru-RU" sz="2400" b="1" i="1" dirty="0" smtClean="0">
                <a:solidFill>
                  <a:srgbClr val="000099"/>
                </a:solidFill>
              </a:rPr>
              <a:t>З</a:t>
            </a:r>
            <a:r>
              <a:rPr lang="en-US" sz="2400" b="1" i="1" baseline="30000" dirty="0" smtClean="0">
                <a:solidFill>
                  <a:srgbClr val="000099"/>
                </a:solidFill>
              </a:rPr>
              <a:t>b</a:t>
            </a:r>
            <a:r>
              <a:rPr lang="ru-RU" sz="2400" b="1" i="1" dirty="0" smtClean="0">
                <a:solidFill>
                  <a:srgbClr val="000099"/>
                </a:solidFill>
              </a:rPr>
              <a:t>5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с </a:t>
            </a:r>
            <a:r>
              <a:rPr lang="en-US" sz="2400" b="1" i="1" baseline="300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b="1" i="1" dirty="0" smtClean="0">
                <a:solidFill>
                  <a:srgbClr val="000099"/>
                </a:solidFill>
              </a:rPr>
              <a:t>а, Ь, с </a:t>
            </a:r>
            <a:r>
              <a:rPr lang="ru-RU" sz="2400" dirty="0" smtClean="0"/>
              <a:t>— числа из  множества {0,1,2, 3}. </a:t>
            </a:r>
          </a:p>
          <a:p>
            <a:pPr marL="0" indent="174625" algn="just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а) </a:t>
            </a:r>
            <a:r>
              <a:rPr lang="ru-RU" sz="2400" b="1" u="sng" dirty="0" smtClean="0">
                <a:solidFill>
                  <a:srgbClr val="000099"/>
                </a:solidFill>
              </a:rPr>
              <a:t>Найти наименьшее и наибольшее значения числа х. </a:t>
            </a:r>
          </a:p>
          <a:p>
            <a:pPr marL="0" indent="174625" algn="just">
              <a:buNone/>
            </a:pPr>
            <a:r>
              <a:rPr lang="ru-RU" sz="2400" dirty="0" smtClean="0"/>
              <a:t>б) Сколько всего таких чисел можно составить? </a:t>
            </a:r>
          </a:p>
          <a:p>
            <a:pPr marL="0" indent="174625" algn="just">
              <a:buNone/>
            </a:pPr>
            <a:r>
              <a:rPr lang="ru-RU" sz="2400" dirty="0" smtClean="0"/>
              <a:t>в) Сколько среди них будет четных чисел? </a:t>
            </a:r>
          </a:p>
          <a:p>
            <a:pPr marL="0" indent="174625" algn="just">
              <a:buNone/>
            </a:pPr>
            <a:r>
              <a:rPr lang="ru-RU" sz="2400" dirty="0" smtClean="0"/>
              <a:t>г) Сколько среди них будет чисел, оканчивающихся нулем? </a:t>
            </a:r>
          </a:p>
          <a:p>
            <a:pPr marL="0" indent="174625" algn="just">
              <a:buBlip>
                <a:blip r:embed="rId2"/>
              </a:buBlip>
            </a:pPr>
            <a:r>
              <a:rPr lang="en-US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РЕШЕНИЕ </a:t>
            </a:r>
            <a:r>
              <a:rPr lang="en-US" sz="2400" b="1" i="1" dirty="0" smtClean="0">
                <a:solidFill>
                  <a:srgbClr val="C00000"/>
                </a:solidFill>
              </a:rPr>
              <a:t>: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marL="0" indent="174625" algn="just">
              <a:buNone/>
            </a:pPr>
            <a:r>
              <a:rPr lang="ru-RU" sz="2400" dirty="0" smtClean="0"/>
              <a:t>а)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х</a:t>
            </a:r>
            <a:r>
              <a:rPr lang="ru-RU" sz="2400" b="1" i="1" baseline="-25000" dirty="0" err="1" smtClean="0">
                <a:solidFill>
                  <a:srgbClr val="000099"/>
                </a:solidFill>
              </a:rPr>
              <a:t>наим</a:t>
            </a:r>
            <a:r>
              <a:rPr lang="ru-RU" sz="2400" b="1" i="1" dirty="0" smtClean="0">
                <a:solidFill>
                  <a:srgbClr val="000099"/>
                </a:solidFill>
              </a:rPr>
              <a:t> = 2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0</a:t>
            </a:r>
            <a:r>
              <a:rPr lang="ru-RU" sz="2400" b="1" i="1" dirty="0" smtClean="0">
                <a:solidFill>
                  <a:srgbClr val="000099"/>
                </a:solidFill>
              </a:rPr>
              <a:t>3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0</a:t>
            </a:r>
            <a:r>
              <a:rPr lang="ru-RU" sz="2400" b="1" i="1" dirty="0" smtClean="0">
                <a:solidFill>
                  <a:srgbClr val="000099"/>
                </a:solidFill>
              </a:rPr>
              <a:t>5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0</a:t>
            </a:r>
            <a:r>
              <a:rPr lang="ru-RU" sz="2400" b="1" i="1" dirty="0" smtClean="0">
                <a:solidFill>
                  <a:srgbClr val="000099"/>
                </a:solidFill>
              </a:rPr>
              <a:t> = 1</a:t>
            </a:r>
            <a:r>
              <a:rPr lang="ru-RU" sz="2400" dirty="0" smtClean="0"/>
              <a:t>, когда </a:t>
            </a:r>
            <a:r>
              <a:rPr lang="ru-RU" sz="2400" b="1" i="1" dirty="0" smtClean="0">
                <a:solidFill>
                  <a:srgbClr val="000099"/>
                </a:solidFill>
              </a:rPr>
              <a:t>а=Ь=с=0</a:t>
            </a:r>
            <a:r>
              <a:rPr lang="ru-RU" sz="2400" dirty="0" smtClean="0"/>
              <a:t>. </a:t>
            </a:r>
          </a:p>
          <a:p>
            <a:pPr marL="0" indent="174625" algn="just">
              <a:buNone/>
            </a:pPr>
            <a:r>
              <a:rPr lang="ru-RU" sz="2400" b="1" i="1" dirty="0" smtClean="0">
                <a:solidFill>
                  <a:srgbClr val="000099"/>
                </a:solidFill>
              </a:rPr>
              <a:t>    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х</a:t>
            </a:r>
            <a:r>
              <a:rPr lang="ru-RU" sz="2400" b="1" i="1" baseline="-25000" dirty="0" err="1" smtClean="0">
                <a:solidFill>
                  <a:srgbClr val="000099"/>
                </a:solidFill>
              </a:rPr>
              <a:t>наиб</a:t>
            </a:r>
            <a:r>
              <a:rPr lang="ru-RU" sz="2400" b="1" i="1" dirty="0" smtClean="0">
                <a:solidFill>
                  <a:srgbClr val="000099"/>
                </a:solidFill>
              </a:rPr>
              <a:t> = 2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3</a:t>
            </a:r>
            <a:r>
              <a:rPr lang="ru-RU" sz="2400" b="1" i="1" dirty="0" smtClean="0">
                <a:solidFill>
                  <a:srgbClr val="000099"/>
                </a:solidFill>
              </a:rPr>
              <a:t>3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3</a:t>
            </a:r>
            <a:r>
              <a:rPr lang="ru-RU" sz="2400" b="1" i="1" dirty="0" smtClean="0">
                <a:solidFill>
                  <a:srgbClr val="000099"/>
                </a:solidFill>
              </a:rPr>
              <a:t>5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3</a:t>
            </a:r>
            <a:r>
              <a:rPr lang="ru-RU" sz="2400" b="1" i="1" dirty="0" smtClean="0">
                <a:solidFill>
                  <a:srgbClr val="000099"/>
                </a:solidFill>
              </a:rPr>
              <a:t>=8</a:t>
            </a:r>
            <a:r>
              <a:rPr lang="ru-RU" sz="2400" b="1" dirty="0" smtClean="0">
                <a:solidFill>
                  <a:srgbClr val="000099"/>
                </a:solidFill>
              </a:rPr>
              <a:t>•27•125=27000</a:t>
            </a:r>
            <a:r>
              <a:rPr lang="ru-RU" sz="2400" dirty="0" smtClean="0"/>
              <a:t>, когда </a:t>
            </a:r>
            <a:r>
              <a:rPr lang="ru-RU" sz="2400" b="1" i="1" dirty="0" smtClean="0">
                <a:solidFill>
                  <a:srgbClr val="000099"/>
                </a:solidFill>
              </a:rPr>
              <a:t>а=Ь=с=3.</a:t>
            </a:r>
          </a:p>
          <a:p>
            <a:pPr marL="0" indent="174625"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r>
              <a:rPr lang="ru-RU" sz="2400" i="1" dirty="0" smtClean="0"/>
              <a:t>: а) 1 и 27 000. </a:t>
            </a:r>
            <a:endParaRPr lang="ru-RU" sz="2400" dirty="0" smtClean="0"/>
          </a:p>
          <a:p>
            <a:pPr marL="0" indent="174625" algn="just">
              <a:buNone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 marL="0" indent="174625" algn="just">
              <a:buNone/>
            </a:pPr>
            <a:endParaRPr lang="ru-RU" sz="24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2.б)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Известно</a:t>
            </a:r>
            <a:r>
              <a:rPr lang="ru-RU" sz="2400" dirty="0" smtClean="0"/>
              <a:t>, что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х</a:t>
            </a:r>
            <a:r>
              <a:rPr lang="ru-RU" sz="2400" b="1" i="1" dirty="0" smtClean="0">
                <a:solidFill>
                  <a:srgbClr val="000099"/>
                </a:solidFill>
              </a:rPr>
              <a:t> = 2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а</a:t>
            </a:r>
            <a:r>
              <a:rPr lang="ru-RU" sz="2400" b="1" i="1" dirty="0" smtClean="0">
                <a:solidFill>
                  <a:srgbClr val="000099"/>
                </a:solidFill>
              </a:rPr>
              <a:t>З</a:t>
            </a:r>
            <a:r>
              <a:rPr lang="en-US" sz="2400" b="1" i="1" baseline="30000" dirty="0" smtClean="0">
                <a:solidFill>
                  <a:srgbClr val="000099"/>
                </a:solidFill>
              </a:rPr>
              <a:t>b</a:t>
            </a:r>
            <a:r>
              <a:rPr lang="ru-RU" sz="2400" b="1" i="1" dirty="0" smtClean="0">
                <a:solidFill>
                  <a:srgbClr val="000099"/>
                </a:solidFill>
              </a:rPr>
              <a:t>5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с </a:t>
            </a:r>
            <a:r>
              <a:rPr lang="en-US" sz="2400" b="1" i="1" baseline="300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b="1" i="1" dirty="0" smtClean="0">
                <a:solidFill>
                  <a:srgbClr val="000099"/>
                </a:solidFill>
              </a:rPr>
              <a:t>а, Ь, с </a:t>
            </a:r>
            <a:r>
              <a:rPr lang="ru-RU" sz="2400" dirty="0" smtClean="0"/>
              <a:t>— числа из  множества {0,1,2, 3}. </a:t>
            </a:r>
          </a:p>
          <a:p>
            <a:pPr marL="0" indent="174625" algn="just">
              <a:buNone/>
            </a:pPr>
            <a:r>
              <a:rPr lang="ru-RU" sz="2400" dirty="0" smtClean="0"/>
              <a:t>а) Найти наименьшее и наибольшее значения числа х. </a:t>
            </a:r>
          </a:p>
          <a:p>
            <a:pPr marL="0" indent="174625" algn="just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б) </a:t>
            </a:r>
            <a:r>
              <a:rPr lang="ru-RU" sz="2400" b="1" u="sng" dirty="0" smtClean="0">
                <a:solidFill>
                  <a:srgbClr val="000099"/>
                </a:solidFill>
              </a:rPr>
              <a:t>Сколько всего таких чисел можно составить? </a:t>
            </a:r>
          </a:p>
          <a:p>
            <a:pPr marL="0" indent="174625" algn="just">
              <a:buNone/>
            </a:pPr>
            <a:r>
              <a:rPr lang="ru-RU" sz="2400" dirty="0" smtClean="0"/>
              <a:t>в) Сколько среди них будет четных чисел? </a:t>
            </a:r>
          </a:p>
          <a:p>
            <a:pPr marL="0" indent="174625" algn="just">
              <a:buNone/>
            </a:pPr>
            <a:r>
              <a:rPr lang="ru-RU" sz="2400" dirty="0" smtClean="0"/>
              <a:t>г) Сколько среди них будет чисел, оканчивающихся нулем? </a:t>
            </a:r>
          </a:p>
          <a:p>
            <a:pPr marL="0" indent="174625" algn="just">
              <a:buBlip>
                <a:blip r:embed="rId2"/>
              </a:buBlip>
            </a:pPr>
            <a:r>
              <a:rPr lang="en-US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РЕШЕНИЕ 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/>
              <a:t>б) Рассмотрим три испытания: выбор числа </a:t>
            </a:r>
            <a:r>
              <a:rPr lang="ru-RU" sz="2400" b="1" i="1" dirty="0" smtClean="0">
                <a:solidFill>
                  <a:srgbClr val="000099"/>
                </a:solidFill>
              </a:rPr>
              <a:t>а </a:t>
            </a:r>
            <a:r>
              <a:rPr lang="ru-RU" sz="2400" dirty="0" smtClean="0"/>
              <a:t>, выбор числа </a:t>
            </a:r>
            <a:r>
              <a:rPr lang="ru-RU" sz="2400" b="1" i="1" dirty="0" smtClean="0">
                <a:solidFill>
                  <a:srgbClr val="000099"/>
                </a:solidFill>
              </a:rPr>
              <a:t> Ь</a:t>
            </a:r>
            <a:r>
              <a:rPr lang="ru-RU" sz="2400" dirty="0" smtClean="0"/>
              <a:t> и выбор числа </a:t>
            </a:r>
            <a:r>
              <a:rPr lang="ru-RU" sz="2400" b="1" i="1" dirty="0" smtClean="0">
                <a:solidFill>
                  <a:srgbClr val="000099"/>
                </a:solidFill>
              </a:rPr>
              <a:t>с</a:t>
            </a:r>
            <a:r>
              <a:rPr lang="ru-RU" sz="2400" dirty="0" smtClean="0"/>
              <a:t>. Они независимы друг от друга, и в каждом имеется по четыре исхода. По правилу умножения получаем, что всего возможны </a:t>
            </a:r>
            <a:r>
              <a:rPr lang="ru-RU" sz="2400" b="1" dirty="0" smtClean="0">
                <a:solidFill>
                  <a:srgbClr val="000099"/>
                </a:solidFill>
              </a:rPr>
              <a:t>4•4•4=64</a:t>
            </a:r>
            <a:r>
              <a:rPr lang="ru-RU" sz="2400" dirty="0" smtClean="0"/>
              <a:t> варианта. </a:t>
            </a:r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r>
              <a:rPr lang="ru-RU" sz="2400" i="1" dirty="0" smtClean="0"/>
              <a:t>: б) 64. </a:t>
            </a:r>
            <a:endParaRPr lang="ru-RU" sz="2400" dirty="0" smtClean="0"/>
          </a:p>
          <a:p>
            <a:pPr marL="0" indent="174625" algn="just">
              <a:buNone/>
            </a:pPr>
            <a:endParaRPr lang="ru-RU" sz="24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2.в)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62500" lnSpcReduction="20000"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3800" dirty="0" smtClean="0"/>
              <a:t> </a:t>
            </a:r>
            <a:r>
              <a:rPr lang="ru-RU" sz="3800" b="1" dirty="0" smtClean="0">
                <a:solidFill>
                  <a:srgbClr val="C00000"/>
                </a:solidFill>
              </a:rPr>
              <a:t>Известно</a:t>
            </a:r>
            <a:r>
              <a:rPr lang="ru-RU" sz="3800" dirty="0" smtClean="0"/>
              <a:t>, что </a:t>
            </a:r>
            <a:r>
              <a:rPr lang="ru-RU" sz="5100" b="1" i="1" dirty="0" err="1" smtClean="0">
                <a:solidFill>
                  <a:srgbClr val="000099"/>
                </a:solidFill>
              </a:rPr>
              <a:t>х</a:t>
            </a:r>
            <a:r>
              <a:rPr lang="ru-RU" sz="5100" b="1" i="1" dirty="0" smtClean="0">
                <a:solidFill>
                  <a:srgbClr val="000099"/>
                </a:solidFill>
              </a:rPr>
              <a:t> = 2</a:t>
            </a:r>
            <a:r>
              <a:rPr lang="ru-RU" sz="5100" b="1" i="1" baseline="30000" dirty="0" smtClean="0">
                <a:solidFill>
                  <a:srgbClr val="000099"/>
                </a:solidFill>
              </a:rPr>
              <a:t>а</a:t>
            </a:r>
            <a:r>
              <a:rPr lang="ru-RU" sz="5100" b="1" i="1" dirty="0" smtClean="0">
                <a:solidFill>
                  <a:srgbClr val="000099"/>
                </a:solidFill>
              </a:rPr>
              <a:t>З</a:t>
            </a:r>
            <a:r>
              <a:rPr lang="en-US" sz="5100" b="1" i="1" baseline="30000" dirty="0" smtClean="0">
                <a:solidFill>
                  <a:srgbClr val="000099"/>
                </a:solidFill>
              </a:rPr>
              <a:t>b</a:t>
            </a:r>
            <a:r>
              <a:rPr lang="ru-RU" sz="5100" b="1" i="1" dirty="0" smtClean="0">
                <a:solidFill>
                  <a:srgbClr val="000099"/>
                </a:solidFill>
              </a:rPr>
              <a:t>5</a:t>
            </a:r>
            <a:r>
              <a:rPr lang="ru-RU" sz="5100" b="1" i="1" baseline="30000" dirty="0" smtClean="0">
                <a:solidFill>
                  <a:srgbClr val="000099"/>
                </a:solidFill>
              </a:rPr>
              <a:t>с </a:t>
            </a:r>
            <a:r>
              <a:rPr lang="en-US" sz="5100" b="1" i="1" baseline="30000" dirty="0" smtClean="0">
                <a:solidFill>
                  <a:srgbClr val="000099"/>
                </a:solidFill>
              </a:rPr>
              <a:t> </a:t>
            </a:r>
            <a:r>
              <a:rPr lang="ru-RU" sz="3800" dirty="0" smtClean="0"/>
              <a:t>и </a:t>
            </a:r>
            <a:r>
              <a:rPr lang="ru-RU" sz="3800" b="1" i="1" dirty="0" smtClean="0">
                <a:solidFill>
                  <a:srgbClr val="000099"/>
                </a:solidFill>
              </a:rPr>
              <a:t>а, Ь, с </a:t>
            </a:r>
            <a:r>
              <a:rPr lang="ru-RU" sz="3800" dirty="0" smtClean="0"/>
              <a:t>— числа из  множества {0,1,2, 3}. </a:t>
            </a:r>
          </a:p>
          <a:p>
            <a:pPr marL="0" indent="174625" algn="just">
              <a:buNone/>
            </a:pPr>
            <a:r>
              <a:rPr lang="ru-RU" sz="3800" dirty="0" smtClean="0"/>
              <a:t>а) Найти наименьшее и наибольшее значения числа х. </a:t>
            </a:r>
          </a:p>
          <a:p>
            <a:pPr marL="0" indent="174625" algn="just">
              <a:buNone/>
            </a:pPr>
            <a:r>
              <a:rPr lang="ru-RU" sz="3800" dirty="0" smtClean="0"/>
              <a:t>б) Сколько всего таких чисел можно составить? </a:t>
            </a:r>
          </a:p>
          <a:p>
            <a:pPr marL="0" indent="174625" algn="just">
              <a:buNone/>
            </a:pPr>
            <a:r>
              <a:rPr lang="ru-RU" sz="3800" b="1" dirty="0" smtClean="0">
                <a:solidFill>
                  <a:srgbClr val="000099"/>
                </a:solidFill>
              </a:rPr>
              <a:t>в) </a:t>
            </a:r>
            <a:r>
              <a:rPr lang="ru-RU" sz="3800" b="1" u="sng" dirty="0" smtClean="0">
                <a:solidFill>
                  <a:srgbClr val="000099"/>
                </a:solidFill>
              </a:rPr>
              <a:t>Сколько среди них будет четных чисел? </a:t>
            </a:r>
          </a:p>
          <a:p>
            <a:pPr marL="0" indent="174625" algn="just">
              <a:buNone/>
            </a:pPr>
            <a:r>
              <a:rPr lang="ru-RU" sz="3800" dirty="0" smtClean="0"/>
              <a:t>г) Сколько среди них будет чисел, оканчивающихся нулем? </a:t>
            </a:r>
          </a:p>
          <a:p>
            <a:pPr marL="0" indent="174625" algn="just">
              <a:buBlip>
                <a:blip r:embed="rId2"/>
              </a:buBlip>
            </a:pPr>
            <a:r>
              <a:rPr lang="en-US" sz="3800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РЕШЕНИЕ </a:t>
            </a:r>
            <a:r>
              <a:rPr lang="en-US" sz="3800" dirty="0" smtClean="0">
                <a:solidFill>
                  <a:srgbClr val="C00000"/>
                </a:solidFill>
              </a:rPr>
              <a:t>: </a:t>
            </a:r>
            <a:endParaRPr lang="ru-RU" sz="3800" dirty="0" smtClean="0">
              <a:solidFill>
                <a:srgbClr val="C00000"/>
              </a:solidFill>
            </a:endParaRPr>
          </a:p>
          <a:p>
            <a:pPr marL="0" indent="174625" algn="just">
              <a:buNone/>
            </a:pPr>
            <a:r>
              <a:rPr lang="ru-RU" sz="3800" dirty="0" smtClean="0"/>
              <a:t>в) Число </a:t>
            </a:r>
            <a:r>
              <a:rPr lang="ru-RU" sz="4000" b="1" i="1" dirty="0" err="1" smtClean="0">
                <a:solidFill>
                  <a:srgbClr val="000099"/>
                </a:solidFill>
              </a:rPr>
              <a:t>х</a:t>
            </a:r>
            <a:r>
              <a:rPr lang="ru-RU" sz="4000" b="1" i="1" dirty="0" smtClean="0">
                <a:solidFill>
                  <a:srgbClr val="000099"/>
                </a:solidFill>
              </a:rPr>
              <a:t> = 2</a:t>
            </a:r>
            <a:r>
              <a:rPr lang="ru-RU" sz="4000" b="1" i="1" baseline="30000" dirty="0" smtClean="0">
                <a:solidFill>
                  <a:srgbClr val="000099"/>
                </a:solidFill>
              </a:rPr>
              <a:t>а</a:t>
            </a:r>
            <a:r>
              <a:rPr lang="ru-RU" sz="4000" b="1" i="1" dirty="0" smtClean="0">
                <a:solidFill>
                  <a:srgbClr val="000099"/>
                </a:solidFill>
              </a:rPr>
              <a:t>З</a:t>
            </a:r>
            <a:r>
              <a:rPr lang="en-US" sz="4000" b="1" i="1" baseline="30000" dirty="0" smtClean="0">
                <a:solidFill>
                  <a:srgbClr val="000099"/>
                </a:solidFill>
              </a:rPr>
              <a:t>b</a:t>
            </a:r>
            <a:r>
              <a:rPr lang="ru-RU" sz="4000" b="1" i="1" dirty="0" smtClean="0">
                <a:solidFill>
                  <a:srgbClr val="000099"/>
                </a:solidFill>
              </a:rPr>
              <a:t>5</a:t>
            </a:r>
            <a:r>
              <a:rPr lang="ru-RU" sz="4000" b="1" i="1" baseline="30000" dirty="0" smtClean="0">
                <a:solidFill>
                  <a:srgbClr val="000099"/>
                </a:solidFill>
              </a:rPr>
              <a:t>с </a:t>
            </a:r>
            <a:r>
              <a:rPr lang="ru-RU" sz="4000" b="1" i="1" dirty="0" smtClean="0">
                <a:solidFill>
                  <a:srgbClr val="000099"/>
                </a:solidFill>
              </a:rPr>
              <a:t> </a:t>
            </a:r>
            <a:r>
              <a:rPr lang="ru-RU" sz="4000" i="1" dirty="0" smtClean="0"/>
              <a:t>будет четным только в тех случаях, когда а &gt; 0, т. е. когда </a:t>
            </a:r>
            <a:r>
              <a:rPr lang="ru-RU" sz="4000" b="1" i="1" dirty="0" err="1" smtClean="0">
                <a:solidFill>
                  <a:srgbClr val="000099"/>
                </a:solidFill>
              </a:rPr>
              <a:t>аЄ</a:t>
            </a:r>
            <a:r>
              <a:rPr lang="ru-RU" sz="4000" b="1" i="1" dirty="0" smtClean="0">
                <a:solidFill>
                  <a:srgbClr val="000099"/>
                </a:solidFill>
              </a:rPr>
              <a:t>{1,2,3}</a:t>
            </a:r>
            <a:r>
              <a:rPr lang="ru-RU" sz="4000" i="1" dirty="0" smtClean="0"/>
              <a:t>. Значит, для выбора числа </a:t>
            </a:r>
            <a:r>
              <a:rPr lang="ru-RU" sz="4000" b="1" i="1" dirty="0" smtClean="0">
                <a:solidFill>
                  <a:srgbClr val="000099"/>
                </a:solidFill>
              </a:rPr>
              <a:t>а</a:t>
            </a:r>
            <a:r>
              <a:rPr lang="ru-RU" sz="4000" i="1" dirty="0" smtClean="0"/>
              <a:t> есть три исхода. Снова применим правило умножения. Получим </a:t>
            </a:r>
            <a:r>
              <a:rPr lang="ru-RU" sz="4000" b="1" i="1" dirty="0" smtClean="0">
                <a:solidFill>
                  <a:srgbClr val="000099"/>
                </a:solidFill>
              </a:rPr>
              <a:t>4</a:t>
            </a:r>
            <a:r>
              <a:rPr lang="ru-RU" sz="4000" b="1" dirty="0" smtClean="0">
                <a:solidFill>
                  <a:srgbClr val="000099"/>
                </a:solidFill>
              </a:rPr>
              <a:t>•</a:t>
            </a:r>
            <a:r>
              <a:rPr lang="ru-RU" sz="4000" b="1" i="1" dirty="0" smtClean="0">
                <a:solidFill>
                  <a:srgbClr val="000099"/>
                </a:solidFill>
              </a:rPr>
              <a:t>3</a:t>
            </a:r>
            <a:r>
              <a:rPr lang="ru-RU" sz="4000" b="1" dirty="0" smtClean="0">
                <a:solidFill>
                  <a:srgbClr val="000099"/>
                </a:solidFill>
              </a:rPr>
              <a:t>•</a:t>
            </a:r>
            <a:r>
              <a:rPr lang="ru-RU" sz="4000" b="1" i="1" dirty="0" smtClean="0">
                <a:solidFill>
                  <a:srgbClr val="000099"/>
                </a:solidFill>
              </a:rPr>
              <a:t>4 = 48 </a:t>
            </a:r>
            <a:r>
              <a:rPr lang="ru-RU" sz="4000" i="1" dirty="0" smtClean="0"/>
              <a:t>вариантов. </a:t>
            </a:r>
          </a:p>
          <a:p>
            <a:pPr marL="0" indent="174625" algn="just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Ответ</a:t>
            </a:r>
            <a:r>
              <a:rPr lang="ru-RU" sz="4000" i="1" dirty="0" smtClean="0"/>
              <a:t>:  в) 48 </a:t>
            </a:r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2.г)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Известно</a:t>
            </a:r>
            <a:r>
              <a:rPr lang="ru-RU" sz="2400" dirty="0" smtClean="0"/>
              <a:t>, что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х</a:t>
            </a:r>
            <a:r>
              <a:rPr lang="ru-RU" sz="2400" b="1" i="1" dirty="0" smtClean="0">
                <a:solidFill>
                  <a:srgbClr val="000099"/>
                </a:solidFill>
              </a:rPr>
              <a:t> = 2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а</a:t>
            </a:r>
            <a:r>
              <a:rPr lang="ru-RU" sz="2400" b="1" i="1" dirty="0" smtClean="0">
                <a:solidFill>
                  <a:srgbClr val="000099"/>
                </a:solidFill>
              </a:rPr>
              <a:t>З</a:t>
            </a:r>
            <a:r>
              <a:rPr lang="en-US" sz="2400" b="1" i="1" baseline="30000" dirty="0" smtClean="0">
                <a:solidFill>
                  <a:srgbClr val="000099"/>
                </a:solidFill>
              </a:rPr>
              <a:t>b</a:t>
            </a:r>
            <a:r>
              <a:rPr lang="ru-RU" sz="2400" b="1" i="1" dirty="0" smtClean="0">
                <a:solidFill>
                  <a:srgbClr val="000099"/>
                </a:solidFill>
              </a:rPr>
              <a:t>5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с </a:t>
            </a:r>
            <a:r>
              <a:rPr lang="en-US" sz="2400" b="1" i="1" baseline="300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b="1" i="1" dirty="0" smtClean="0">
                <a:solidFill>
                  <a:srgbClr val="000099"/>
                </a:solidFill>
              </a:rPr>
              <a:t>а, Ь, с </a:t>
            </a:r>
            <a:r>
              <a:rPr lang="ru-RU" sz="2400" dirty="0" smtClean="0"/>
              <a:t>— числа из  множества {0,1,2, 3}. </a:t>
            </a:r>
          </a:p>
          <a:p>
            <a:pPr marL="0" indent="174625" algn="just">
              <a:buNone/>
            </a:pPr>
            <a:r>
              <a:rPr lang="ru-RU" sz="2400" dirty="0" smtClean="0"/>
              <a:t>а) Найти наименьшее и наибольшее значения числа х. </a:t>
            </a:r>
          </a:p>
          <a:p>
            <a:pPr marL="0" indent="174625" algn="just">
              <a:buNone/>
            </a:pPr>
            <a:r>
              <a:rPr lang="ru-RU" sz="2400" dirty="0" smtClean="0"/>
              <a:t>б) Сколько всего таких чисел можно составить? </a:t>
            </a:r>
          </a:p>
          <a:p>
            <a:pPr marL="0" indent="174625" algn="just">
              <a:buNone/>
            </a:pPr>
            <a:r>
              <a:rPr lang="ru-RU" sz="2400" dirty="0" smtClean="0"/>
              <a:t>в) Сколько среди них будет четных чисел? </a:t>
            </a:r>
          </a:p>
          <a:p>
            <a:pPr marL="0" indent="174625" algn="just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г) </a:t>
            </a:r>
            <a:r>
              <a:rPr lang="ru-RU" sz="2400" b="1" u="sng" dirty="0" smtClean="0">
                <a:solidFill>
                  <a:srgbClr val="000099"/>
                </a:solidFill>
              </a:rPr>
              <a:t>Сколько среди них будет чисел, оканчивающихся 0? </a:t>
            </a:r>
          </a:p>
          <a:p>
            <a:pPr marL="0" indent="174625" algn="just">
              <a:buBlip>
                <a:blip r:embed="rId2"/>
              </a:buBlip>
            </a:pPr>
            <a:r>
              <a:rPr lang="en-US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РЕШЕНИЕ 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r>
              <a:rPr lang="ru-RU" sz="2400" i="1" dirty="0" smtClean="0"/>
              <a:t>г) Число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х</a:t>
            </a:r>
            <a:r>
              <a:rPr lang="ru-RU" sz="2400" b="1" i="1" dirty="0" smtClean="0">
                <a:solidFill>
                  <a:srgbClr val="000099"/>
                </a:solidFill>
              </a:rPr>
              <a:t> = 2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а</a:t>
            </a:r>
            <a:r>
              <a:rPr lang="ru-RU" sz="2400" b="1" i="1" dirty="0" smtClean="0">
                <a:solidFill>
                  <a:srgbClr val="000099"/>
                </a:solidFill>
              </a:rPr>
              <a:t>З</a:t>
            </a:r>
            <a:r>
              <a:rPr lang="en-US" sz="2400" b="1" i="1" baseline="30000" dirty="0" smtClean="0">
                <a:solidFill>
                  <a:srgbClr val="000099"/>
                </a:solidFill>
              </a:rPr>
              <a:t>b</a:t>
            </a:r>
            <a:r>
              <a:rPr lang="ru-RU" sz="2400" b="1" i="1" dirty="0" smtClean="0">
                <a:solidFill>
                  <a:srgbClr val="000099"/>
                </a:solidFill>
              </a:rPr>
              <a:t>5</a:t>
            </a:r>
            <a:r>
              <a:rPr lang="ru-RU" sz="2400" b="1" i="1" baseline="30000" dirty="0" smtClean="0">
                <a:solidFill>
                  <a:srgbClr val="000099"/>
                </a:solidFill>
              </a:rPr>
              <a:t>с </a:t>
            </a:r>
            <a:r>
              <a:rPr lang="ru-RU" sz="2400" i="1" dirty="0" smtClean="0"/>
              <a:t>будет оканчиваться нулем только в тех  случаях, когда среди множителей есть хотя бы одна двойка и есть хотя бы одна пятерка, т. е. когда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аЄ</a:t>
            </a:r>
            <a:r>
              <a:rPr lang="ru-RU" sz="2400" b="1" i="1" dirty="0" smtClean="0">
                <a:solidFill>
                  <a:srgbClr val="000099"/>
                </a:solidFill>
              </a:rPr>
              <a:t>{1,2,3}</a:t>
            </a:r>
            <a:r>
              <a:rPr lang="ru-RU" sz="2400" i="1" dirty="0" smtClean="0"/>
              <a:t> и </a:t>
            </a:r>
            <a:r>
              <a:rPr lang="en-US" sz="2400" b="1" i="1" dirty="0" smtClean="0">
                <a:solidFill>
                  <a:srgbClr val="000099"/>
                </a:solidFill>
              </a:rPr>
              <a:t>c</a:t>
            </a:r>
            <a:r>
              <a:rPr lang="ru-RU" sz="2400" b="1" i="1" dirty="0" smtClean="0">
                <a:solidFill>
                  <a:srgbClr val="000099"/>
                </a:solidFill>
              </a:rPr>
              <a:t>Є{1,2,3}</a:t>
            </a:r>
            <a:r>
              <a:rPr lang="ru-RU" sz="2400" i="1" dirty="0" smtClean="0"/>
              <a:t>.  Значит, для выбора чисел </a:t>
            </a:r>
            <a:r>
              <a:rPr lang="ru-RU" sz="2400" b="1" i="1" dirty="0" smtClean="0">
                <a:solidFill>
                  <a:srgbClr val="000099"/>
                </a:solidFill>
              </a:rPr>
              <a:t>а</a:t>
            </a:r>
            <a:r>
              <a:rPr lang="ru-RU" sz="2400" i="1" dirty="0" smtClean="0"/>
              <a:t> и </a:t>
            </a:r>
            <a:r>
              <a:rPr lang="ru-RU" sz="2400" b="1" i="1" dirty="0" smtClean="0">
                <a:solidFill>
                  <a:srgbClr val="000099"/>
                </a:solidFill>
              </a:rPr>
              <a:t>с</a:t>
            </a:r>
            <a:r>
              <a:rPr lang="ru-RU" sz="2400" i="1" dirty="0" smtClean="0"/>
              <a:t> есть по три исхода. Снова применим правило умножения. Получим </a:t>
            </a:r>
            <a:r>
              <a:rPr lang="ru-RU" sz="2400" b="1" i="1" dirty="0" smtClean="0">
                <a:solidFill>
                  <a:srgbClr val="000099"/>
                </a:solidFill>
              </a:rPr>
              <a:t>3•4•3=36</a:t>
            </a:r>
            <a:r>
              <a:rPr lang="ru-RU" sz="2400" i="1" dirty="0" smtClean="0"/>
              <a:t> вариантов. </a:t>
            </a:r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r>
              <a:rPr lang="ru-RU" sz="2400" i="1" dirty="0" smtClean="0"/>
              <a:t>: а) 1 и 27 000; б) 64; в) 48; г) 36. </a:t>
            </a:r>
            <a:endParaRPr lang="ru-RU" sz="24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Актуализация опорных знаний</a:t>
            </a:r>
            <a:endParaRPr lang="ru-RU" sz="4000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345638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курсе алгебры 9 класса вы познакомились с понятием факториала и теоремой о перестановках. Напомним их.</a:t>
            </a:r>
          </a:p>
          <a:p>
            <a:pPr marL="1588" indent="176213" algn="just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Определение 1.</a:t>
            </a:r>
            <a:r>
              <a:rPr lang="ru-RU" sz="2400" b="1" i="1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Произведение подряд идущих первых </a:t>
            </a:r>
            <a:r>
              <a:rPr lang="en-US" sz="2400" dirty="0" smtClean="0">
                <a:solidFill>
                  <a:srgbClr val="000099"/>
                </a:solidFill>
              </a:rPr>
              <a:t>n</a:t>
            </a:r>
            <a:r>
              <a:rPr lang="ru-RU" sz="2400" dirty="0" smtClean="0">
                <a:solidFill>
                  <a:srgbClr val="000099"/>
                </a:solidFill>
              </a:rPr>
              <a:t> натуральных чисел </a:t>
            </a:r>
            <a:r>
              <a:rPr lang="en-US" sz="2400" dirty="0" smtClean="0">
                <a:solidFill>
                  <a:srgbClr val="000099"/>
                </a:solidFill>
              </a:rPr>
              <a:t>n!</a:t>
            </a:r>
            <a:r>
              <a:rPr lang="ru-RU" sz="2400" dirty="0" smtClean="0">
                <a:solidFill>
                  <a:srgbClr val="000099"/>
                </a:solidFill>
              </a:rPr>
              <a:t> и называют «</a:t>
            </a:r>
            <a:r>
              <a:rPr lang="ru-RU" sz="2400" dirty="0" err="1" smtClean="0">
                <a:solidFill>
                  <a:srgbClr val="000099"/>
                </a:solidFill>
              </a:rPr>
              <a:t>эн</a:t>
            </a:r>
            <a:r>
              <a:rPr lang="ru-RU" sz="2400" dirty="0" smtClean="0">
                <a:solidFill>
                  <a:srgbClr val="000099"/>
                </a:solidFill>
              </a:rPr>
              <a:t> факториал»: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0099"/>
                </a:solidFill>
              </a:rPr>
              <a:t> </a:t>
            </a:r>
            <a:r>
              <a:rPr lang="en-US" sz="2400" b="1" i="1" dirty="0" smtClean="0">
                <a:solidFill>
                  <a:srgbClr val="000099"/>
                </a:solidFill>
              </a:rPr>
              <a:t>n!</a:t>
            </a:r>
            <a:r>
              <a:rPr lang="ru-RU" sz="2400" b="1" i="1" dirty="0" smtClean="0">
                <a:solidFill>
                  <a:srgbClr val="000099"/>
                </a:solidFill>
              </a:rPr>
              <a:t>=1</a:t>
            </a:r>
            <a:r>
              <a:rPr lang="ru-RU" sz="2400" b="1" i="1" dirty="0" smtClean="0">
                <a:solidFill>
                  <a:srgbClr val="000099"/>
                </a:solidFill>
                <a:sym typeface="Wingdings"/>
              </a:rPr>
              <a:t>23…(</a:t>
            </a:r>
            <a:r>
              <a:rPr lang="en-US" sz="2400" b="1" i="1" dirty="0" smtClean="0">
                <a:solidFill>
                  <a:srgbClr val="000099"/>
                </a:solidFill>
                <a:sym typeface="Wingdings"/>
              </a:rPr>
              <a:t>n-2</a:t>
            </a:r>
            <a:r>
              <a:rPr lang="ru-RU" sz="2400" b="1" i="1" dirty="0" smtClean="0">
                <a:solidFill>
                  <a:srgbClr val="000099"/>
                </a:solidFill>
                <a:sym typeface="Wingdings"/>
              </a:rPr>
              <a:t>)(</a:t>
            </a:r>
            <a:r>
              <a:rPr lang="en-US" sz="2400" b="1" i="1" dirty="0" smtClean="0">
                <a:solidFill>
                  <a:srgbClr val="000099"/>
                </a:solidFill>
                <a:sym typeface="Wingdings"/>
              </a:rPr>
              <a:t>n-1</a:t>
            </a:r>
            <a:r>
              <a:rPr lang="ru-RU" sz="2400" b="1" i="1" dirty="0" smtClean="0">
                <a:solidFill>
                  <a:srgbClr val="000099"/>
                </a:solidFill>
                <a:sym typeface="Wingdings"/>
              </a:rPr>
              <a:t>)</a:t>
            </a:r>
            <a:r>
              <a:rPr lang="en-US" sz="2400" b="1" i="1" dirty="0" smtClean="0">
                <a:solidFill>
                  <a:srgbClr val="000099"/>
                </a:solidFill>
                <a:sym typeface="Wingdings"/>
              </a:rPr>
              <a:t>n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43608" y="4437112"/>
          <a:ext cx="7128792" cy="609600"/>
        </p:xfrm>
        <a:graphic>
          <a:graphicData uri="http://schemas.openxmlformats.org/drawingml/2006/table">
            <a:tbl>
              <a:tblPr/>
              <a:tblGrid>
                <a:gridCol w="428365"/>
                <a:gridCol w="419400"/>
                <a:gridCol w="866692"/>
                <a:gridCol w="866692"/>
                <a:gridCol w="1040031"/>
                <a:gridCol w="1180494"/>
                <a:gridCol w="1103788"/>
                <a:gridCol w="122333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n!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2=2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2!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3=6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3!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4=24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4!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5=120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5!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6=720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6!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7=5040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Актуализация опорных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sym typeface="Wingdings"/>
              </a:rPr>
              <a:t>Теорема 1.</a:t>
            </a:r>
            <a:r>
              <a:rPr lang="ru-RU" sz="2400" b="1" i="1" dirty="0" smtClean="0">
                <a:sym typeface="Wingdings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sym typeface="Wingdings"/>
              </a:rPr>
              <a:t>n </a:t>
            </a:r>
            <a:r>
              <a:rPr lang="ru-RU" sz="2400" b="1" dirty="0" smtClean="0">
                <a:solidFill>
                  <a:srgbClr val="000099"/>
                </a:solidFill>
                <a:sym typeface="Wingdings"/>
              </a:rPr>
              <a:t>различных элементов можно расставить по одному на </a:t>
            </a:r>
            <a:r>
              <a:rPr lang="en-US" sz="2400" b="1" dirty="0" smtClean="0">
                <a:solidFill>
                  <a:srgbClr val="000099"/>
                </a:solidFill>
                <a:sym typeface="Wingdings"/>
              </a:rPr>
              <a:t>n</a:t>
            </a:r>
            <a:r>
              <a:rPr lang="ru-RU" sz="2400" b="1" dirty="0" smtClean="0">
                <a:solidFill>
                  <a:srgbClr val="000099"/>
                </a:solidFill>
                <a:sym typeface="Wingdings"/>
              </a:rPr>
              <a:t> различных место ровно </a:t>
            </a:r>
            <a:r>
              <a:rPr lang="en-US" sz="2400" b="1" dirty="0" smtClean="0">
                <a:solidFill>
                  <a:srgbClr val="000099"/>
                </a:solidFill>
                <a:sym typeface="Wingdings"/>
              </a:rPr>
              <a:t>n! </a:t>
            </a:r>
            <a:r>
              <a:rPr lang="ru-RU" sz="2400" b="1" dirty="0" smtClean="0">
                <a:solidFill>
                  <a:srgbClr val="000099"/>
                </a:solidFill>
                <a:sym typeface="Wingdings"/>
              </a:rPr>
              <a:t>способами.</a:t>
            </a:r>
          </a:p>
          <a:p>
            <a:pPr algn="just"/>
            <a:r>
              <a:rPr lang="ru-RU" sz="2400" dirty="0" smtClean="0">
                <a:sym typeface="Wingdings"/>
              </a:rPr>
              <a:t>Как правило, эту теорему записывают в виде краткой формулы: </a:t>
            </a:r>
            <a:r>
              <a:rPr lang="en-US" sz="2400" b="1" dirty="0" err="1" smtClean="0">
                <a:solidFill>
                  <a:srgbClr val="000099"/>
                </a:solidFill>
                <a:sym typeface="Wingdings"/>
              </a:rPr>
              <a:t>P</a:t>
            </a:r>
            <a:r>
              <a:rPr lang="en-US" sz="2400" b="1" baseline="-25000" dirty="0" err="1" smtClean="0">
                <a:solidFill>
                  <a:srgbClr val="000099"/>
                </a:solidFill>
                <a:sym typeface="Wingdings"/>
              </a:rPr>
              <a:t>n</a:t>
            </a:r>
            <a:r>
              <a:rPr lang="en-US" sz="2400" b="1" dirty="0" smtClean="0">
                <a:solidFill>
                  <a:srgbClr val="000099"/>
                </a:solidFill>
                <a:sym typeface="Wingdings"/>
              </a:rPr>
              <a:t>=n!</a:t>
            </a:r>
          </a:p>
          <a:p>
            <a:pPr algn="just"/>
            <a:r>
              <a:rPr lang="en-US" sz="2400" b="1" dirty="0" err="1" smtClean="0">
                <a:solidFill>
                  <a:srgbClr val="000099"/>
                </a:solidFill>
                <a:sym typeface="Wingdings"/>
              </a:rPr>
              <a:t>P</a:t>
            </a:r>
            <a:r>
              <a:rPr lang="en-US" sz="2400" b="1" baseline="-25000" dirty="0" err="1" smtClean="0">
                <a:solidFill>
                  <a:srgbClr val="000099"/>
                </a:solidFill>
                <a:sym typeface="Wingdings"/>
              </a:rPr>
              <a:t>n</a:t>
            </a:r>
            <a:r>
              <a:rPr lang="ru-RU" sz="2400" dirty="0" smtClean="0">
                <a:sym typeface="Wingdings"/>
              </a:rPr>
              <a:t>-это число перестановок из </a:t>
            </a:r>
            <a:r>
              <a:rPr lang="en-US" sz="2400" dirty="0" smtClean="0">
                <a:sym typeface="Wingdings"/>
              </a:rPr>
              <a:t>n </a:t>
            </a:r>
            <a:r>
              <a:rPr lang="ru-RU" sz="2400" dirty="0" smtClean="0">
                <a:sym typeface="Wingdings"/>
              </a:rPr>
              <a:t>различных из </a:t>
            </a:r>
            <a:r>
              <a:rPr lang="en-US" sz="2400" dirty="0" smtClean="0">
                <a:sym typeface="Wingdings"/>
              </a:rPr>
              <a:t>n </a:t>
            </a:r>
            <a:r>
              <a:rPr lang="ru-RU" sz="2400" dirty="0" smtClean="0">
                <a:sym typeface="Wingdings"/>
              </a:rPr>
              <a:t>различных элементов, оно равно </a:t>
            </a:r>
            <a:r>
              <a:rPr lang="en-US" sz="2400" b="1" i="1" dirty="0" smtClean="0">
                <a:solidFill>
                  <a:srgbClr val="000099"/>
                </a:solidFill>
                <a:sym typeface="Wingdings"/>
              </a:rPr>
              <a:t>n!</a:t>
            </a:r>
            <a:r>
              <a:rPr lang="ru-RU" sz="2400" dirty="0" smtClean="0">
                <a:solidFill>
                  <a:srgbClr val="000099"/>
                </a:solidFill>
                <a:sym typeface="Wingdings"/>
              </a:rPr>
              <a:t>.</a:t>
            </a:r>
            <a:endParaRPr lang="ru-RU" sz="2400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just">
              <a:lnSpc>
                <a:spcPts val="2600"/>
              </a:lnSpc>
              <a:buBlip>
                <a:blip r:embed="rId3"/>
              </a:buBlip>
            </a:pPr>
            <a:r>
              <a:rPr lang="ru-RU" sz="2400" b="1" dirty="0" smtClean="0"/>
              <a:t>К хозяину дома пришли гости А, Б, С, D. За  круглым столом — пять разных стульев. </a:t>
            </a:r>
          </a:p>
          <a:p>
            <a:pPr algn="just">
              <a:lnSpc>
                <a:spcPts val="2600"/>
              </a:lnSpc>
              <a:buNone/>
            </a:pPr>
            <a:r>
              <a:rPr lang="ru-RU" sz="2400" dirty="0" smtClean="0"/>
              <a:t>а) Сколькими способами можно рассадить гостей за столом? </a:t>
            </a:r>
          </a:p>
          <a:p>
            <a:pPr algn="just">
              <a:lnSpc>
                <a:spcPts val="2600"/>
              </a:lnSpc>
              <a:buNone/>
            </a:pPr>
            <a:r>
              <a:rPr lang="ru-RU" sz="2400" dirty="0" smtClean="0"/>
              <a:t>б) Сколькими способами можно рассадить гостей за столом, если место хозяина дома уже известно? </a:t>
            </a:r>
          </a:p>
          <a:p>
            <a:pPr algn="just">
              <a:lnSpc>
                <a:spcPts val="2600"/>
              </a:lnSpc>
              <a:buNone/>
            </a:pPr>
            <a:r>
              <a:rPr lang="ru-RU" sz="2400" dirty="0" smtClean="0"/>
              <a:t>в) Сколькими способами можно рассадить гостей за столом, если известно, что гостя С следует посадить рядом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 гостем А? </a:t>
            </a:r>
          </a:p>
          <a:p>
            <a:pPr algn="just">
              <a:lnSpc>
                <a:spcPts val="2600"/>
              </a:lnSpc>
              <a:buNone/>
            </a:pPr>
            <a:r>
              <a:rPr lang="ru-RU" sz="2400" dirty="0" smtClean="0"/>
              <a:t>г) Сколькими способами можно рассадить гостей за столом, если известно, что гостя А не следует сажать рядом с гостем D? </a:t>
            </a:r>
            <a:endParaRPr lang="ru-RU" sz="2400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4" name="Управляющая кнопка: в начало 13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назад 14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далее 15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в конец 16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7" name="Picture 3" descr="C:\Users\Ринчин\Documents\А\ТЕОРИЯ ВЕРОЯТ\5 стуль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0025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3</a:t>
            </a:r>
            <a:r>
              <a:rPr lang="ru-RU" dirty="0" smtClean="0"/>
              <a:t>.а)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just">
              <a:lnSpc>
                <a:spcPts val="2600"/>
              </a:lnSpc>
              <a:buBlip>
                <a:blip r:embed="rId2"/>
              </a:buBlip>
            </a:pPr>
            <a:r>
              <a:rPr lang="ru-RU" sz="2400" b="1" dirty="0" smtClean="0"/>
              <a:t>К хозяину дома пришли гости А, Б, С, D. За  круглым столом — пять разных стульев. </a:t>
            </a:r>
          </a:p>
          <a:p>
            <a:pPr algn="just">
              <a:lnSpc>
                <a:spcPts val="2600"/>
              </a:lnSpc>
              <a:buNone/>
            </a:pPr>
            <a:r>
              <a:rPr lang="ru-RU" sz="2400" dirty="0" smtClean="0"/>
              <a:t>а) Сколькими способами можно рассадить гостей за столом? </a:t>
            </a:r>
            <a:endParaRPr lang="en-US" sz="2400" dirty="0" smtClean="0"/>
          </a:p>
          <a:p>
            <a:pPr marL="0" indent="192088">
              <a:lnSpc>
                <a:spcPts val="26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РЕШЕНИЕ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а) На 5 стульев должны сесть 5 человек (включая хозяина дома). Значит, всего имеется Р5 способов их рассаживания: </a:t>
            </a:r>
            <a:r>
              <a:rPr lang="ru-RU" sz="2400" b="1" dirty="0" smtClean="0">
                <a:solidFill>
                  <a:srgbClr val="C00000"/>
                </a:solidFill>
              </a:rPr>
              <a:t>Р</a:t>
            </a:r>
            <a:r>
              <a:rPr lang="ru-RU" sz="2400" b="1" baseline="-25000" dirty="0" smtClean="0">
                <a:solidFill>
                  <a:srgbClr val="C00000"/>
                </a:solidFill>
              </a:rPr>
              <a:t>5</a:t>
            </a:r>
            <a:r>
              <a:rPr lang="ru-RU" sz="2400" b="1" dirty="0" smtClean="0">
                <a:solidFill>
                  <a:srgbClr val="C00000"/>
                </a:solidFill>
              </a:rPr>
              <a:t> = 5! = 120. </a:t>
            </a:r>
          </a:p>
          <a:p>
            <a:pPr marL="0" indent="192088">
              <a:lnSpc>
                <a:spcPts val="26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r>
              <a:rPr lang="ru-RU" sz="2400" dirty="0" smtClean="0"/>
              <a:t>: 120</a:t>
            </a:r>
            <a:endParaRPr lang="ru-RU" sz="2400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4" name="Группа 12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4" name="Управляющая кнопка: в начало 13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назад 14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далее 15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в конец 16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4" descr="http://www.aqua62.ru/content/bimage_tovm/img_t11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06620"/>
            <a:ext cx="2762672" cy="2339063"/>
          </a:xfrm>
          <a:prstGeom prst="rect">
            <a:avLst/>
          </a:prstGeom>
          <a:noFill/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3</a:t>
            </a:r>
            <a:r>
              <a:rPr lang="ru-RU" dirty="0" smtClean="0"/>
              <a:t>.б)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just">
              <a:lnSpc>
                <a:spcPts val="2600"/>
              </a:lnSpc>
              <a:buBlip>
                <a:blip r:embed="rId2"/>
              </a:buBlip>
            </a:pPr>
            <a:r>
              <a:rPr lang="ru-RU" sz="2400" b="1" dirty="0" smtClean="0"/>
              <a:t>К хозяину дома пришли гости А, Б, С, D. За  круглым столом — пять разных стульев. </a:t>
            </a:r>
          </a:p>
          <a:p>
            <a:pPr algn="just">
              <a:lnSpc>
                <a:spcPts val="2600"/>
              </a:lnSpc>
              <a:buNone/>
            </a:pPr>
            <a:r>
              <a:rPr lang="ru-RU" sz="2400" dirty="0" smtClean="0"/>
              <a:t>б) Сколькими способами можно рассадить гостей за столом, если место хозяина дома уже известно? </a:t>
            </a:r>
          </a:p>
          <a:p>
            <a:pPr marL="0" indent="192088">
              <a:lnSpc>
                <a:spcPts val="26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РЕШЕНИЕ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192088">
              <a:lnSpc>
                <a:spcPts val="2600"/>
              </a:lnSpc>
              <a:buNone/>
            </a:pPr>
            <a:r>
              <a:rPr lang="ru-RU" sz="2400" dirty="0" smtClean="0"/>
              <a:t>б) Так как место хозяина фиксировано, то следует рассадить четырех гостей на четыре места. Это можно сделать </a:t>
            </a:r>
            <a:r>
              <a:rPr lang="ru-RU" sz="2400" b="1" dirty="0" smtClean="0">
                <a:solidFill>
                  <a:srgbClr val="C00000"/>
                </a:solidFill>
              </a:rPr>
              <a:t>Р</a:t>
            </a:r>
            <a:r>
              <a:rPr lang="ru-RU" sz="2400" b="1" baseline="-25000" dirty="0" smtClean="0">
                <a:solidFill>
                  <a:srgbClr val="C00000"/>
                </a:solidFill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</a:rPr>
              <a:t>=4!=24 </a:t>
            </a:r>
            <a:r>
              <a:rPr lang="ru-RU" sz="2400" dirty="0" smtClean="0"/>
              <a:t>способами. </a:t>
            </a:r>
          </a:p>
          <a:p>
            <a:pPr marL="0" indent="192088">
              <a:lnSpc>
                <a:spcPts val="26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r>
              <a:rPr lang="ru-RU" sz="2400" dirty="0" smtClean="0"/>
              <a:t>: 24</a:t>
            </a:r>
          </a:p>
          <a:p>
            <a:pPr algn="just">
              <a:lnSpc>
                <a:spcPts val="2600"/>
              </a:lnSpc>
              <a:buNone/>
            </a:pPr>
            <a:endParaRPr lang="ru-RU" sz="2400" dirty="0" smtClean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4" name="Группа 12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4" name="Управляющая кнопка: в начало 13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назад 14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далее 15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в конец 16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1600" dirty="0" smtClean="0">
                <a:hlinkClick r:id="rId3" action="ppaction://hlinksldjump"/>
              </a:rPr>
              <a:t>Введение</a:t>
            </a:r>
            <a:endParaRPr lang="ru-RU" sz="1600" dirty="0" smtClean="0"/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4" action="ppaction://hlinksldjump"/>
              </a:rPr>
              <a:t>Пример 1. Учительница подготовила к контрольной работе</a:t>
            </a:r>
            <a:r>
              <a:rPr lang="ru-RU" sz="1600" dirty="0" smtClean="0"/>
              <a:t>…</a:t>
            </a:r>
          </a:p>
          <a:p>
            <a:pPr lvl="1">
              <a:buFont typeface="Wingdings" pitchFamily="2" charset="2"/>
              <a:buChar char="Ø"/>
            </a:pPr>
            <a:r>
              <a:rPr lang="ru-RU" sz="1600" dirty="0" smtClean="0"/>
              <a:t>Решения: </a:t>
            </a:r>
            <a:r>
              <a:rPr lang="ru-RU" sz="1600" dirty="0" smtClean="0">
                <a:hlinkClick r:id="rId5" action="ppaction://hlinksldjump"/>
              </a:rPr>
              <a:t>1.а)</a:t>
            </a:r>
            <a:r>
              <a:rPr lang="ru-RU" sz="1600" dirty="0" smtClean="0"/>
              <a:t>	</a:t>
            </a:r>
            <a:r>
              <a:rPr lang="ru-RU" sz="1600" dirty="0" smtClean="0">
                <a:hlinkClick r:id="rId6" action="ppaction://hlinksldjump"/>
              </a:rPr>
              <a:t>1.б)</a:t>
            </a:r>
            <a:r>
              <a:rPr lang="ru-RU" sz="1600" dirty="0" smtClean="0"/>
              <a:t>   </a:t>
            </a:r>
            <a:r>
              <a:rPr lang="ru-RU" sz="1600" dirty="0" smtClean="0">
                <a:hlinkClick r:id="rId7" action="ppaction://hlinksldjump"/>
              </a:rPr>
              <a:t> 1.в)</a:t>
            </a:r>
            <a:r>
              <a:rPr lang="ru-RU" sz="1600" dirty="0" smtClean="0"/>
              <a:t>    </a:t>
            </a:r>
            <a:r>
              <a:rPr lang="ru-RU" sz="1600" dirty="0" smtClean="0">
                <a:hlinkClick r:id="rId8" action="ppaction://hlinksldjump"/>
              </a:rPr>
              <a:t>1.г)</a:t>
            </a:r>
            <a:endParaRPr lang="ru-RU" sz="1600" dirty="0" smtClean="0"/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9" action="ppaction://hlinksldjump"/>
              </a:rPr>
              <a:t>Пример 2. </a:t>
            </a:r>
            <a:r>
              <a:rPr lang="ru-RU" sz="1600" dirty="0" smtClean="0">
                <a:solidFill>
                  <a:srgbClr val="C00000"/>
                </a:solidFill>
                <a:hlinkClick r:id="rId9" action="ppaction://hlinksldjump"/>
              </a:rPr>
              <a:t>Известно</a:t>
            </a:r>
            <a:r>
              <a:rPr lang="ru-RU" sz="1600" dirty="0" smtClean="0">
                <a:hlinkClick r:id="rId9" action="ppaction://hlinksldjump"/>
              </a:rPr>
              <a:t>, что </a:t>
            </a:r>
            <a:r>
              <a:rPr lang="ru-RU" sz="1600" i="1" dirty="0" err="1" smtClean="0">
                <a:solidFill>
                  <a:srgbClr val="000099"/>
                </a:solidFill>
                <a:hlinkClick r:id="rId9" action="ppaction://hlinksldjump"/>
              </a:rPr>
              <a:t>х</a:t>
            </a:r>
            <a:r>
              <a:rPr lang="ru-RU" sz="1600" i="1" dirty="0" smtClean="0">
                <a:solidFill>
                  <a:srgbClr val="000099"/>
                </a:solidFill>
                <a:hlinkClick r:id="rId9" action="ppaction://hlinksldjump"/>
              </a:rPr>
              <a:t> = 2</a:t>
            </a:r>
            <a:r>
              <a:rPr lang="ru-RU" sz="1600" i="1" baseline="30000" dirty="0" smtClean="0">
                <a:solidFill>
                  <a:srgbClr val="000099"/>
                </a:solidFill>
                <a:hlinkClick r:id="rId9" action="ppaction://hlinksldjump"/>
              </a:rPr>
              <a:t>а</a:t>
            </a:r>
            <a:r>
              <a:rPr lang="ru-RU" sz="1600" i="1" dirty="0" smtClean="0">
                <a:solidFill>
                  <a:srgbClr val="000099"/>
                </a:solidFill>
                <a:hlinkClick r:id="rId9" action="ppaction://hlinksldjump"/>
              </a:rPr>
              <a:t>З</a:t>
            </a:r>
            <a:r>
              <a:rPr lang="en-US" sz="1600" i="1" baseline="30000" dirty="0" smtClean="0">
                <a:solidFill>
                  <a:srgbClr val="000099"/>
                </a:solidFill>
                <a:hlinkClick r:id="rId9" action="ppaction://hlinksldjump"/>
              </a:rPr>
              <a:t>b</a:t>
            </a:r>
            <a:r>
              <a:rPr lang="ru-RU" sz="1600" i="1" dirty="0" smtClean="0">
                <a:solidFill>
                  <a:srgbClr val="000099"/>
                </a:solidFill>
                <a:hlinkClick r:id="rId9" action="ppaction://hlinksldjump"/>
              </a:rPr>
              <a:t>5</a:t>
            </a:r>
            <a:r>
              <a:rPr lang="ru-RU" sz="1600" i="1" baseline="30000" dirty="0" smtClean="0">
                <a:solidFill>
                  <a:srgbClr val="000099"/>
                </a:solidFill>
                <a:hlinkClick r:id="rId9" action="ppaction://hlinksldjump"/>
              </a:rPr>
              <a:t>с </a:t>
            </a:r>
            <a:r>
              <a:rPr lang="en-US" sz="1600" i="1" baseline="30000" dirty="0" smtClean="0">
                <a:solidFill>
                  <a:srgbClr val="000099"/>
                </a:solidFill>
                <a:hlinkClick r:id="rId9" action="ppaction://hlinksldjump"/>
              </a:rPr>
              <a:t> </a:t>
            </a:r>
            <a:r>
              <a:rPr lang="ru-RU" sz="1600" dirty="0" smtClean="0">
                <a:hlinkClick r:id="rId9" action="ppaction://hlinksldjump"/>
              </a:rPr>
              <a:t>и </a:t>
            </a:r>
            <a:r>
              <a:rPr lang="ru-RU" sz="1600" i="1" dirty="0" smtClean="0">
                <a:solidFill>
                  <a:srgbClr val="000099"/>
                </a:solidFill>
                <a:hlinkClick r:id="rId9" action="ppaction://hlinksldjump"/>
              </a:rPr>
              <a:t>а, Ь, с </a:t>
            </a:r>
            <a:r>
              <a:rPr lang="ru-RU" sz="1600" dirty="0" smtClean="0">
                <a:hlinkClick r:id="rId9" action="ppaction://hlinksldjump"/>
              </a:rPr>
              <a:t>— числа из  множества {0,1,2, 3}. </a:t>
            </a:r>
            <a:endParaRPr lang="ru-RU" sz="1600" dirty="0" smtClean="0"/>
          </a:p>
          <a:p>
            <a:pPr lvl="1">
              <a:buFont typeface="Wingdings" pitchFamily="2" charset="2"/>
              <a:buChar char="Ø"/>
            </a:pPr>
            <a:r>
              <a:rPr lang="ru-RU" sz="1600" dirty="0" smtClean="0"/>
              <a:t>Решения:  </a:t>
            </a:r>
            <a:r>
              <a:rPr lang="ru-RU" sz="1600" dirty="0" smtClean="0">
                <a:hlinkClick r:id="rId10" action="ppaction://hlinksldjump"/>
              </a:rPr>
              <a:t>2.а) </a:t>
            </a:r>
            <a:r>
              <a:rPr lang="ru-RU" sz="1600" dirty="0" smtClean="0"/>
              <a:t>   </a:t>
            </a:r>
            <a:r>
              <a:rPr lang="ru-RU" sz="1600" dirty="0" smtClean="0">
                <a:hlinkClick r:id="rId11" action="ppaction://hlinksldjump"/>
              </a:rPr>
              <a:t>2.б)</a:t>
            </a:r>
            <a:r>
              <a:rPr lang="ru-RU" sz="1600" dirty="0" smtClean="0"/>
              <a:t>     </a:t>
            </a:r>
            <a:r>
              <a:rPr lang="ru-RU" sz="1600" dirty="0" smtClean="0">
                <a:hlinkClick r:id="rId12" action="ppaction://hlinksldjump"/>
              </a:rPr>
              <a:t>2.в)</a:t>
            </a:r>
            <a:r>
              <a:rPr lang="ru-RU" sz="1600" dirty="0" smtClean="0"/>
              <a:t>     </a:t>
            </a:r>
            <a:r>
              <a:rPr lang="ru-RU" sz="1600" dirty="0" smtClean="0">
                <a:hlinkClick r:id="rId13" action="ppaction://hlinksldjump"/>
              </a:rPr>
              <a:t>2.г)</a:t>
            </a:r>
            <a:endParaRPr lang="ru-RU" sz="1600" dirty="0" smtClean="0">
              <a:hlinkClick r:id="rId5" action="ppaction://hlinksldjump"/>
            </a:endParaRPr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14" action="ppaction://hlinksldjump"/>
              </a:rPr>
              <a:t>Актуализация опорных знаний: </a:t>
            </a:r>
            <a:endParaRPr lang="en-US" sz="1600" dirty="0" smtClean="0">
              <a:hlinkClick r:id="rId14" action="ppaction://hlinksldjump"/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600" dirty="0" smtClean="0">
                <a:hlinkClick r:id="rId14" action="ppaction://hlinksldjump"/>
              </a:rPr>
              <a:t>Определение  1</a:t>
            </a:r>
            <a:r>
              <a:rPr lang="en-US" sz="1600" dirty="0" smtClean="0">
                <a:hlinkClick r:id="rId14" action="ppaction://hlinksldjump"/>
              </a:rPr>
              <a:t>. n!</a:t>
            </a:r>
            <a:r>
              <a:rPr lang="en-US" sz="1600" dirty="0" smtClean="0"/>
              <a:t>  </a:t>
            </a:r>
            <a:endParaRPr lang="ru-RU" sz="1600" dirty="0" smtClean="0"/>
          </a:p>
          <a:p>
            <a:pPr lvl="1">
              <a:buFont typeface="Wingdings" pitchFamily="2" charset="2"/>
              <a:buChar char="Ø"/>
            </a:pPr>
            <a:r>
              <a:rPr lang="ru-RU" sz="1600" dirty="0" smtClean="0">
                <a:hlinkClick r:id="rId15" action="ppaction://hlinksldjump"/>
              </a:rPr>
              <a:t>Теорема 1 о числе перестановок </a:t>
            </a:r>
            <a:r>
              <a:rPr lang="en-US" sz="1600" dirty="0" err="1" smtClean="0">
                <a:hlinkClick r:id="rId15" action="ppaction://hlinksldjump"/>
              </a:rPr>
              <a:t>P</a:t>
            </a:r>
            <a:r>
              <a:rPr lang="en-US" sz="1600" baseline="-25000" dirty="0" err="1" smtClean="0">
                <a:hlinkClick r:id="rId15" action="ppaction://hlinksldjump"/>
              </a:rPr>
              <a:t>n</a:t>
            </a:r>
            <a:r>
              <a:rPr lang="en-US" sz="1600" dirty="0" smtClean="0">
                <a:hlinkClick r:id="rId15" action="ppaction://hlinksldjump"/>
              </a:rPr>
              <a:t> =n!</a:t>
            </a:r>
            <a:endParaRPr lang="ru-RU" sz="1600" dirty="0" smtClean="0"/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16" action="ppaction://hlinksldjump"/>
              </a:rPr>
              <a:t>Пример </a:t>
            </a:r>
            <a:r>
              <a:rPr lang="en-US" sz="1600" dirty="0" smtClean="0">
                <a:hlinkClick r:id="rId16" action="ppaction://hlinksldjump"/>
              </a:rPr>
              <a:t>3</a:t>
            </a:r>
            <a:r>
              <a:rPr lang="ru-RU" sz="1600" dirty="0" smtClean="0">
                <a:hlinkClick r:id="rId16" action="ppaction://hlinksldjump"/>
              </a:rPr>
              <a:t>.</a:t>
            </a:r>
            <a:r>
              <a:rPr lang="ru-RU" sz="1600" b="1" dirty="0" smtClean="0">
                <a:hlinkClick r:id="rId16" action="ppaction://hlinksldjump"/>
              </a:rPr>
              <a:t> </a:t>
            </a:r>
            <a:r>
              <a:rPr lang="ru-RU" sz="1600" dirty="0" smtClean="0">
                <a:hlinkClick r:id="rId16" action="ppaction://hlinksldjump"/>
              </a:rPr>
              <a:t>К хозяину дома пришли гости А, Б, С, D. За  круглым столом — пять разных стульев. </a:t>
            </a:r>
            <a:endParaRPr lang="ru-RU" sz="1600" dirty="0" smtClean="0"/>
          </a:p>
          <a:p>
            <a:pPr lvl="1">
              <a:buFont typeface="Wingdings" pitchFamily="2" charset="2"/>
              <a:buChar char="Ø"/>
            </a:pPr>
            <a:r>
              <a:rPr lang="ru-RU" sz="1600" dirty="0" smtClean="0"/>
              <a:t>Решения: </a:t>
            </a:r>
            <a:r>
              <a:rPr lang="ru-RU" sz="1600" dirty="0" smtClean="0">
                <a:hlinkClick r:id="rId17" action="ppaction://hlinksldjump"/>
              </a:rPr>
              <a:t>3.а)</a:t>
            </a:r>
            <a:r>
              <a:rPr lang="ru-RU" sz="1600" dirty="0" smtClean="0"/>
              <a:t>     </a:t>
            </a:r>
            <a:r>
              <a:rPr lang="ru-RU" sz="1600" dirty="0" smtClean="0">
                <a:hlinkClick r:id="rId18" action="ppaction://hlinksldjump"/>
              </a:rPr>
              <a:t>3.б)</a:t>
            </a:r>
            <a:r>
              <a:rPr lang="ru-RU" sz="1600" dirty="0" smtClean="0"/>
              <a:t>     </a:t>
            </a:r>
            <a:r>
              <a:rPr lang="ru-RU" sz="1600" dirty="0" smtClean="0">
                <a:hlinkClick r:id="rId19" action="ppaction://hlinksldjump"/>
              </a:rPr>
              <a:t>3.в)</a:t>
            </a:r>
            <a:r>
              <a:rPr lang="ru-RU" sz="1600" dirty="0" smtClean="0"/>
              <a:t>    </a:t>
            </a:r>
            <a:r>
              <a:rPr lang="ru-RU" sz="1600" dirty="0" smtClean="0">
                <a:hlinkClick r:id="rId20" action="ppaction://hlinksldjump"/>
              </a:rPr>
              <a:t>3. г)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lvl="1"/>
            <a:endParaRPr lang="ru-RU" sz="1600" dirty="0" smtClean="0"/>
          </a:p>
          <a:p>
            <a:pPr lvl="1"/>
            <a:endParaRPr lang="ru-RU" sz="1600" dirty="0" smtClean="0"/>
          </a:p>
          <a:p>
            <a:pPr lvl="1"/>
            <a:endParaRPr lang="ru-RU" sz="1600" dirty="0" smtClean="0"/>
          </a:p>
          <a:p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525658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1600" dirty="0" smtClean="0">
                <a:hlinkClick r:id="rId21" action="ppaction://hlinksldjump"/>
              </a:rPr>
              <a:t>Пример 4. В чемпионате по футболу участвовало 7 команд. </a:t>
            </a:r>
            <a:endParaRPr lang="ru-RU" sz="1600" dirty="0" smtClean="0"/>
          </a:p>
          <a:p>
            <a:pPr lvl="1">
              <a:buFont typeface="Wingdings" pitchFamily="2" charset="2"/>
              <a:buChar char="Ø"/>
            </a:pPr>
            <a:r>
              <a:rPr lang="ru-RU" sz="1600" dirty="0" smtClean="0"/>
              <a:t>Решения:  </a:t>
            </a:r>
            <a:r>
              <a:rPr lang="ru-RU" sz="1600" dirty="0" smtClean="0">
                <a:hlinkClick r:id="rId22" action="ppaction://hlinksldjump"/>
              </a:rPr>
              <a:t>1 способ</a:t>
            </a:r>
            <a:r>
              <a:rPr lang="ru-RU" sz="1600" dirty="0" smtClean="0"/>
              <a:t>;     </a:t>
            </a:r>
            <a:r>
              <a:rPr lang="ru-RU" sz="1600" dirty="0" smtClean="0">
                <a:hlinkClick r:id="rId23" action="ppaction://hlinksldjump"/>
              </a:rPr>
              <a:t>2 способ</a:t>
            </a:r>
            <a:r>
              <a:rPr lang="ru-RU" sz="1600" dirty="0" smtClean="0"/>
              <a:t>;    </a:t>
            </a:r>
            <a:r>
              <a:rPr lang="ru-RU" sz="1600" dirty="0" smtClean="0">
                <a:hlinkClick r:id="rId24" action="ppaction://hlinksldjump"/>
              </a:rPr>
              <a:t>3 способ</a:t>
            </a:r>
            <a:endParaRPr lang="ru-RU" sz="1600" dirty="0" smtClean="0"/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25" action="ppaction://hlinksldjump"/>
              </a:rPr>
              <a:t>Анализ примера 4</a:t>
            </a:r>
            <a:endParaRPr lang="ru-RU" sz="1600" dirty="0" smtClean="0"/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26" action="ppaction://hlinksldjump"/>
              </a:rPr>
              <a:t>Определение 2</a:t>
            </a:r>
            <a:r>
              <a:rPr lang="ru-RU" sz="1600" dirty="0" smtClean="0"/>
              <a:t>. Число сочетаний из </a:t>
            </a:r>
            <a:r>
              <a:rPr lang="en-US" sz="1600" dirty="0" smtClean="0"/>
              <a:t>n </a:t>
            </a:r>
            <a:r>
              <a:rPr lang="ru-RU" sz="1600" dirty="0" smtClean="0"/>
              <a:t>элементов по 2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27" action="ppaction://hlinksldjump"/>
              </a:rPr>
              <a:t>Пример 5. Встретились 11 футболистов и 6 хоккеистов и  каждый стал по одному разу играть с каждым в шашки</a:t>
            </a:r>
            <a:endParaRPr lang="ru-RU" sz="1600" dirty="0" smtClean="0"/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28" action="ppaction://hlinksldjump"/>
              </a:rPr>
              <a:t>Теорема 3  и определение 3</a:t>
            </a:r>
            <a:r>
              <a:rPr lang="ru-RU" sz="1600" dirty="0" smtClean="0"/>
              <a:t>. Число размещений из </a:t>
            </a:r>
            <a:r>
              <a:rPr lang="en-US" sz="1600" dirty="0" smtClean="0"/>
              <a:t>n </a:t>
            </a:r>
            <a:r>
              <a:rPr lang="ru-RU" sz="1600" dirty="0" smtClean="0"/>
              <a:t>элементов по 2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29" action="ppaction://hlinksldjump"/>
              </a:rPr>
              <a:t>Пример 6. В классе 27 учеников. К доске нужно вызвать  двоих. </a:t>
            </a:r>
            <a:endParaRPr lang="ru-RU" sz="1600" dirty="0" smtClean="0"/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30" action="ppaction://hlinksldjump"/>
              </a:rPr>
              <a:t>Итоги выборов двух элементов из </a:t>
            </a:r>
            <a:r>
              <a:rPr lang="en-US" sz="1600" dirty="0" smtClean="0">
                <a:hlinkClick r:id="rId30" action="ppaction://hlinksldjump"/>
              </a:rPr>
              <a:t>n </a:t>
            </a:r>
            <a:r>
              <a:rPr lang="ru-RU" sz="1600" dirty="0" smtClean="0">
                <a:hlinkClick r:id="rId30" action="ppaction://hlinksldjump"/>
              </a:rPr>
              <a:t>данных</a:t>
            </a:r>
            <a:endParaRPr lang="ru-RU" sz="1600" dirty="0" smtClean="0"/>
          </a:p>
          <a:p>
            <a:pPr>
              <a:buBlip>
                <a:blip r:embed="rId2"/>
              </a:buBlip>
            </a:pPr>
            <a:r>
              <a:rPr lang="ru-RU" sz="1600" dirty="0" smtClean="0">
                <a:hlinkClick r:id="rId31" action="ppaction://hlinksldjump"/>
              </a:rPr>
              <a:t>Источники</a:t>
            </a:r>
            <a:endParaRPr lang="ru-RU" sz="16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3</a:t>
            </a:r>
            <a:r>
              <a:rPr lang="ru-RU" dirty="0" smtClean="0"/>
              <a:t>.в)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just">
              <a:lnSpc>
                <a:spcPts val="2600"/>
              </a:lnSpc>
              <a:buBlip>
                <a:blip r:embed="rId2"/>
              </a:buBlip>
            </a:pPr>
            <a:r>
              <a:rPr lang="ru-RU" sz="2400" b="1" dirty="0" smtClean="0"/>
              <a:t>К хозяину дома пришли гости А, Б, С, D. За  круглым столом — пять разных стульев. </a:t>
            </a:r>
          </a:p>
          <a:p>
            <a:pPr marL="0" indent="192088" algn="just">
              <a:lnSpc>
                <a:spcPts val="2600"/>
              </a:lnSpc>
              <a:buNone/>
            </a:pPr>
            <a:r>
              <a:rPr lang="ru-RU" sz="2400" dirty="0" smtClean="0"/>
              <a:t>в) Сколькими способами можно рассадить гостей за столом, если известно, что гостя С следует посадить рядом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с гостем А? </a:t>
            </a:r>
          </a:p>
          <a:p>
            <a:pPr algn="just">
              <a:lnSpc>
                <a:spcPts val="26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РЕШЕНИЕ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192088" algn="just">
              <a:lnSpc>
                <a:spcPts val="2600"/>
              </a:lnSpc>
              <a:buNone/>
            </a:pPr>
            <a:r>
              <a:rPr lang="ru-RU" sz="2400" dirty="0" smtClean="0"/>
              <a:t>в) Сначала выберем место для гостя А. Возможны 5  вариантов. Если место гостя А уже известно, то гостя С следует посадить или справа, или слева от А, всего 2 варианта. После того как  места для А и С уже выбраны, нужно трех человек произвольно  рассадить на 3 оставшихся места: </a:t>
            </a:r>
            <a:r>
              <a:rPr lang="ru-RU" sz="2400" b="1" dirty="0" smtClean="0">
                <a:solidFill>
                  <a:srgbClr val="C00000"/>
                </a:solidFill>
              </a:rPr>
              <a:t>Р</a:t>
            </a:r>
            <a:r>
              <a:rPr lang="ru-RU" sz="2400" b="1" baseline="-25000" dirty="0" smtClean="0">
                <a:solidFill>
                  <a:srgbClr val="C00000"/>
                </a:solidFill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</a:rPr>
              <a:t> = 3! = 6</a:t>
            </a:r>
            <a:r>
              <a:rPr lang="ru-RU" sz="2400" dirty="0" smtClean="0"/>
              <a:t> вариантов. Остается  применить правило умножения: 5 • 2 • 6 = 60. </a:t>
            </a:r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r>
              <a:rPr lang="ru-RU" sz="2400" dirty="0" smtClean="0"/>
              <a:t>: 60</a:t>
            </a:r>
          </a:p>
          <a:p>
            <a:pPr algn="just">
              <a:lnSpc>
                <a:spcPts val="2600"/>
              </a:lnSpc>
              <a:buNone/>
            </a:pPr>
            <a:endParaRPr lang="ru-RU" sz="2400" dirty="0" smtClean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4" name="Группа 12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4" name="Управляющая кнопка: в начало 13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назад 14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далее 15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в конец 16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3</a:t>
            </a:r>
            <a:r>
              <a:rPr lang="ru-RU" dirty="0" smtClean="0"/>
              <a:t>.г)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just">
              <a:lnSpc>
                <a:spcPts val="2600"/>
              </a:lnSpc>
              <a:buBlip>
                <a:blip r:embed="rId2"/>
              </a:buBlip>
            </a:pPr>
            <a:r>
              <a:rPr lang="ru-RU" sz="2400" b="1" dirty="0" smtClean="0"/>
              <a:t>К хозяину дома пришли гости А, Б, С, D. За  круглым столом — пять разных стульев. </a:t>
            </a:r>
          </a:p>
          <a:p>
            <a:pPr algn="just">
              <a:lnSpc>
                <a:spcPts val="2600"/>
              </a:lnSpc>
              <a:buNone/>
            </a:pPr>
            <a:r>
              <a:rPr lang="ru-RU" sz="2400" dirty="0" smtClean="0"/>
              <a:t>г) Сколькими способами можно рассадить гостей за столом, если известно, что гостя А не следует сажать рядом с гостем D? </a:t>
            </a:r>
          </a:p>
          <a:p>
            <a:pPr algn="just">
              <a:lnSpc>
                <a:spcPts val="26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РЕШЕНИЕ </a:t>
            </a:r>
            <a:r>
              <a:rPr lang="ru-RU" sz="2400" dirty="0" smtClean="0"/>
              <a:t>г) Решение такое же, как и в пункте в). Место для гостя D после выбора места для А можно также выбрать двумя способами: на два отдаленных от А стула. </a:t>
            </a:r>
          </a:p>
          <a:p>
            <a:pPr algn="just">
              <a:lnSpc>
                <a:spcPts val="26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r>
              <a:rPr lang="ru-RU" sz="2400" dirty="0" smtClean="0"/>
              <a:t>: а) 120; б) 24; в) 60; г) 60.</a:t>
            </a:r>
            <a:endParaRPr lang="ru-RU" sz="2400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4" name="Группа 12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4" name="Управляющая кнопка: в начало 13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назад 14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далее 15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в конец 16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sz="2800" dirty="0" smtClean="0"/>
              <a:t>В чемпионате по футболу участвовало 7 команд.  Каждая команда сыграла по одной игре с каждой командой. Сколько всего было игр?</a:t>
            </a:r>
            <a:endParaRPr lang="ru-RU" sz="2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111620" name="Picture 4" descr="http://dlm4.meta.ua/pic/0/61/16/VU8Fr6Yj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97152"/>
            <a:ext cx="1512168" cy="1136286"/>
          </a:xfrm>
          <a:prstGeom prst="rect">
            <a:avLst/>
          </a:prstGeom>
          <a:noFill/>
        </p:spPr>
      </p:pic>
      <p:grpSp>
        <p:nvGrpSpPr>
          <p:cNvPr id="58" name="Группа 5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59" name="Управляющая кнопка: в начало 5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Управляющая кнопка: назад 5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Управляющая кнопка: далее 6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Управляющая кнопка: в конец 6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 </a:t>
            </a:r>
            <a:r>
              <a:rPr lang="en-US" dirty="0" smtClean="0"/>
              <a:t>I</a:t>
            </a:r>
            <a:r>
              <a:rPr lang="ru-RU" dirty="0" smtClean="0"/>
              <a:t> способ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448271"/>
          </a:xfrm>
        </p:spPr>
        <p:txBody>
          <a:bodyPr>
            <a:noAutofit/>
          </a:bodyPr>
          <a:lstStyle/>
          <a:p>
            <a:pPr algn="just">
              <a:lnSpc>
                <a:spcPts val="2000"/>
              </a:lnSpc>
            </a:pPr>
            <a:r>
              <a:rPr lang="ru-RU" sz="2400" dirty="0" smtClean="0"/>
              <a:t>Рассмотрим таблицу 7</a:t>
            </a:r>
            <a:r>
              <a:rPr lang="ru-RU" sz="2400" dirty="0" smtClean="0">
                <a:sym typeface="Wingdings"/>
              </a:rPr>
              <a:t></a:t>
            </a:r>
            <a:r>
              <a:rPr lang="ru-RU" sz="2400" dirty="0" smtClean="0"/>
              <a:t>7, в которую вписаны результаты игр. В ней 49 клеток. По диагонали клетки закрашены, так как никакая команда не играет сама с собой. Если убрать диагональные клетки, то останется 7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-7=42 клетки. В нижней части результатов нет, потому что все они получаются отражением уже имеющихся результатов из верхней части таблицы. Поэтому количество всех проведенных игр равно половине от 42, т.е. 21.</a:t>
            </a:r>
            <a:endParaRPr lang="ru-RU" sz="2400" b="1" dirty="0" smtClean="0"/>
          </a:p>
          <a:p>
            <a:pPr algn="just"/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95736" y="3789040"/>
          <a:ext cx="5185918" cy="2194560"/>
        </p:xfrm>
        <a:graphic>
          <a:graphicData uri="http://schemas.openxmlformats.org/drawingml/2006/table">
            <a:tbl>
              <a:tblPr/>
              <a:tblGrid>
                <a:gridCol w="648011"/>
                <a:gridCol w="648011"/>
                <a:gridCol w="648011"/>
                <a:gridCol w="648011"/>
                <a:gridCol w="648011"/>
                <a:gridCol w="648621"/>
                <a:gridCol w="648621"/>
                <a:gridCol w="648621"/>
              </a:tblGrid>
              <a:tr h="27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0:5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2:2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0:0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4:3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0:0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0:0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1:0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0:0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2:2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 </a:t>
            </a:r>
            <a:r>
              <a:rPr lang="en-US" dirty="0" smtClean="0"/>
              <a:t>II</a:t>
            </a:r>
            <a:r>
              <a:rPr lang="ru-RU" dirty="0" smtClean="0"/>
              <a:t> способ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088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Произвольно пронумеруем команды №1, №2, …, №7 и посчитаем число игр поочередно. Команда №1 встречается с командами №2-7 – это 6 игр, №2 – с №3-7 – это 5 игр и т.д. Всего 6+5+4+3+2+1=21 игр.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51720" y="3212973"/>
          <a:ext cx="5328591" cy="2736313"/>
        </p:xfrm>
        <a:graphic>
          <a:graphicData uri="http://schemas.openxmlformats.org/drawingml/2006/table">
            <a:tbl>
              <a:tblPr/>
              <a:tblGrid>
                <a:gridCol w="1775701"/>
                <a:gridCol w="1776445"/>
                <a:gridCol w="1776445"/>
              </a:tblGrid>
              <a:tr h="341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команды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команд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 игр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2-7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3-7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4-7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 ИГР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2" name="Управляющая кнопка: в начало 11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в конец 14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 </a:t>
            </a:r>
            <a:r>
              <a:rPr lang="en-US" dirty="0" smtClean="0"/>
              <a:t>III</a:t>
            </a:r>
            <a:r>
              <a:rPr lang="ru-RU" dirty="0" smtClean="0"/>
              <a:t> способ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7363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Используем геометрическую модель: 7 команд – это вершины выпуклого 7-угольника, а отрезок между двумя вершинами – это встреча двух соответствующих команд: сколько отрезков – столько игр. Из каждой вершины выходит 6 отрезков – столько игр. Получается 7</a:t>
            </a:r>
            <a:r>
              <a:rPr lang="ru-RU" dirty="0" smtClean="0">
                <a:sym typeface="Wingdings"/>
              </a:rPr>
              <a:t>6=42 отрезков, каждый из которых посчитан дважды: и как АВ, и как ВА. Значит, 42</a:t>
            </a:r>
            <a:r>
              <a:rPr lang="en-US" dirty="0" smtClean="0">
                <a:sym typeface="Wingdings"/>
              </a:rPr>
              <a:t>/2=21 </a:t>
            </a:r>
            <a:r>
              <a:rPr lang="ru-RU" dirty="0" smtClean="0">
                <a:sym typeface="Wingdings"/>
              </a:rPr>
              <a:t>отрезок.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sym typeface="Wingdings"/>
              </a:rPr>
              <a:t>ОТВЕТ</a:t>
            </a:r>
            <a:r>
              <a:rPr lang="ru-RU" dirty="0" smtClean="0">
                <a:sym typeface="Wingdings"/>
              </a:rPr>
              <a:t>: </a:t>
            </a:r>
            <a:r>
              <a:rPr lang="ru-RU" b="1" dirty="0" smtClean="0">
                <a:solidFill>
                  <a:srgbClr val="C00000"/>
                </a:solidFill>
                <a:sym typeface="Wingdings"/>
              </a:rPr>
              <a:t>21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25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563888" y="3861048"/>
            <a:ext cx="2160240" cy="2304256"/>
            <a:chOff x="3563884" y="4005064"/>
            <a:chExt cx="1728200" cy="2016224"/>
          </a:xfrm>
        </p:grpSpPr>
        <p:sp>
          <p:nvSpPr>
            <p:cNvPr id="14" name="Семиугольник 13"/>
            <p:cNvSpPr/>
            <p:nvPr/>
          </p:nvSpPr>
          <p:spPr>
            <a:xfrm>
              <a:off x="3563888" y="4005064"/>
              <a:ext cx="1728192" cy="1944216"/>
            </a:xfrm>
            <a:prstGeom prst="heptagon">
              <a:avLst/>
            </a:prstGeom>
            <a:ln w="57150">
              <a:solidFill>
                <a:srgbClr val="000099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>
              <a:stCxn id="14" idx="6"/>
              <a:endCxn id="14" idx="3"/>
            </p:cNvCxnSpPr>
            <p:nvPr/>
          </p:nvCxnSpPr>
          <p:spPr>
            <a:xfrm flipH="1">
              <a:off x="4043427" y="4005064"/>
              <a:ext cx="384557" cy="1944226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14" idx="5"/>
              <a:endCxn id="14" idx="1"/>
            </p:cNvCxnSpPr>
            <p:nvPr/>
          </p:nvCxnSpPr>
          <p:spPr>
            <a:xfrm>
              <a:off x="3735032" y="4390141"/>
              <a:ext cx="1557052" cy="865261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4" idx="6"/>
            </p:cNvCxnSpPr>
            <p:nvPr/>
          </p:nvCxnSpPr>
          <p:spPr>
            <a:xfrm>
              <a:off x="4427984" y="4005064"/>
              <a:ext cx="360040" cy="2016224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4" idx="0"/>
              <a:endCxn id="14" idx="4"/>
            </p:cNvCxnSpPr>
            <p:nvPr/>
          </p:nvCxnSpPr>
          <p:spPr>
            <a:xfrm flipH="1">
              <a:off x="3563884" y="4390141"/>
              <a:ext cx="1557052" cy="865261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14" idx="0"/>
              <a:endCxn id="14" idx="3"/>
            </p:cNvCxnSpPr>
            <p:nvPr/>
          </p:nvCxnSpPr>
          <p:spPr>
            <a:xfrm flipH="1">
              <a:off x="4043427" y="4390141"/>
              <a:ext cx="1077509" cy="1559149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4" idx="1"/>
              <a:endCxn id="14" idx="3"/>
            </p:cNvCxnSpPr>
            <p:nvPr/>
          </p:nvCxnSpPr>
          <p:spPr>
            <a:xfrm flipH="1">
              <a:off x="4043427" y="5255402"/>
              <a:ext cx="1248657" cy="693888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14" idx="6"/>
              <a:endCxn id="14" idx="4"/>
            </p:cNvCxnSpPr>
            <p:nvPr/>
          </p:nvCxnSpPr>
          <p:spPr>
            <a:xfrm flipH="1">
              <a:off x="3563884" y="4005064"/>
              <a:ext cx="864100" cy="1250338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14" idx="6"/>
              <a:endCxn id="14" idx="1"/>
            </p:cNvCxnSpPr>
            <p:nvPr/>
          </p:nvCxnSpPr>
          <p:spPr>
            <a:xfrm>
              <a:off x="4427984" y="4005064"/>
              <a:ext cx="864100" cy="1250338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4" idx="0"/>
              <a:endCxn id="14" idx="2"/>
            </p:cNvCxnSpPr>
            <p:nvPr/>
          </p:nvCxnSpPr>
          <p:spPr>
            <a:xfrm flipH="1">
              <a:off x="4812541" y="4390141"/>
              <a:ext cx="308395" cy="1559149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4" idx="1"/>
              <a:endCxn id="14" idx="4"/>
            </p:cNvCxnSpPr>
            <p:nvPr/>
          </p:nvCxnSpPr>
          <p:spPr>
            <a:xfrm flipH="1">
              <a:off x="3563884" y="5255402"/>
              <a:ext cx="1728200" cy="0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14" idx="2"/>
              <a:endCxn id="14" idx="4"/>
            </p:cNvCxnSpPr>
            <p:nvPr/>
          </p:nvCxnSpPr>
          <p:spPr>
            <a:xfrm flipH="1" flipV="1">
              <a:off x="3563884" y="5255402"/>
              <a:ext cx="1248657" cy="693888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14" idx="5"/>
              <a:endCxn id="14" idx="2"/>
            </p:cNvCxnSpPr>
            <p:nvPr/>
          </p:nvCxnSpPr>
          <p:spPr>
            <a:xfrm>
              <a:off x="3735032" y="4390141"/>
              <a:ext cx="1077509" cy="1559149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14" idx="5"/>
              <a:endCxn id="14" idx="3"/>
            </p:cNvCxnSpPr>
            <p:nvPr/>
          </p:nvCxnSpPr>
          <p:spPr>
            <a:xfrm>
              <a:off x="3735032" y="4390141"/>
              <a:ext cx="308395" cy="1559149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stCxn id="14" idx="5"/>
              <a:endCxn id="14" idx="0"/>
            </p:cNvCxnSpPr>
            <p:nvPr/>
          </p:nvCxnSpPr>
          <p:spPr>
            <a:xfrm>
              <a:off x="3735032" y="4390141"/>
              <a:ext cx="1385904" cy="0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30" name="Управляющая кнопка: в начало 2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правляющая кнопка: назад 3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правляющая кнопка: далее 3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Управляющая кнопка: в конец 3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примера 4</a:t>
            </a: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ts val="2200"/>
              </a:lnSpc>
            </a:pPr>
            <a:r>
              <a:rPr lang="ru-RU" sz="2400" dirty="0" smtClean="0"/>
              <a:t>Состав игры определен, как только мы </a:t>
            </a:r>
            <a:r>
              <a:rPr lang="ru-RU" sz="2400" b="1" i="1" dirty="0" smtClean="0"/>
              <a:t>выбираем две </a:t>
            </a:r>
            <a:r>
              <a:rPr lang="ru-RU" sz="2400" dirty="0" smtClean="0"/>
              <a:t>команды. Значит, количество всех игр в турнире для </a:t>
            </a:r>
            <a:r>
              <a:rPr lang="en-US" sz="2400" dirty="0" smtClean="0"/>
              <a:t>n </a:t>
            </a:r>
            <a:r>
              <a:rPr lang="ru-RU" sz="2400" dirty="0" smtClean="0"/>
              <a:t>команд – это в точности количество всех </a:t>
            </a:r>
            <a:r>
              <a:rPr lang="ru-RU" sz="2400" i="1" dirty="0" smtClean="0"/>
              <a:t>выборов двух элементов из </a:t>
            </a:r>
            <a:r>
              <a:rPr lang="en-US" sz="2400" i="1" dirty="0" smtClean="0"/>
              <a:t>n </a:t>
            </a:r>
            <a:r>
              <a:rPr lang="ru-RU" sz="2400" i="1" dirty="0" smtClean="0"/>
              <a:t>данных</a:t>
            </a:r>
            <a:r>
              <a:rPr lang="ru-RU" sz="2400" dirty="0" smtClean="0"/>
              <a:t> элементов. Важно при этом то, что порядок выбора не имеет значения, т.е. если выбрано две команды, то какая из них первая, а какая вторая – не существенно.</a:t>
            </a:r>
          </a:p>
          <a:p>
            <a:pPr algn="just">
              <a:lnSpc>
                <a:spcPts val="2200"/>
              </a:lnSpc>
            </a:pPr>
            <a:r>
              <a:rPr lang="ru-RU" sz="2400" dirty="0" smtClean="0"/>
              <a:t>Первую команду можно выбрать </a:t>
            </a:r>
            <a:r>
              <a:rPr lang="en-US" sz="2400" b="1" i="1" dirty="0" smtClean="0"/>
              <a:t>n</a:t>
            </a:r>
            <a:r>
              <a:rPr lang="en-US" sz="2400" dirty="0" smtClean="0"/>
              <a:t> </a:t>
            </a:r>
            <a:r>
              <a:rPr lang="ru-RU" sz="2400" dirty="0" smtClean="0"/>
              <a:t>способами, а вторую – </a:t>
            </a:r>
            <a:r>
              <a:rPr lang="ru-RU" sz="2400" b="1" i="1" dirty="0" smtClean="0"/>
              <a:t>(</a:t>
            </a:r>
            <a:r>
              <a:rPr lang="en-US" sz="2400" b="1" i="1" dirty="0" smtClean="0"/>
              <a:t>n-1) </a:t>
            </a:r>
            <a:r>
              <a:rPr lang="ru-RU" sz="2400" dirty="0" smtClean="0"/>
              <a:t>способами. По правилу умножения получаем </a:t>
            </a:r>
            <a:r>
              <a:rPr lang="en-US" sz="2400" b="1" i="1" dirty="0" smtClean="0"/>
              <a:t>n(n-1)</a:t>
            </a:r>
            <a:r>
              <a:rPr lang="ru-RU" sz="2400" dirty="0" smtClean="0"/>
              <a:t>. Но при этом состав каждой игры посчитан дважды. Значит, число игр равно </a:t>
            </a:r>
            <a:r>
              <a:rPr lang="en-US" sz="2400" b="1" i="1" dirty="0" smtClean="0"/>
              <a:t>n(n-1)/2</a:t>
            </a:r>
            <a:r>
              <a:rPr lang="ru-RU" sz="2400" dirty="0" smtClean="0"/>
              <a:t>.  Тем самым фактически доказана следующая теорема.</a:t>
            </a:r>
          </a:p>
          <a:p>
            <a:pPr algn="just">
              <a:lnSpc>
                <a:spcPts val="2200"/>
              </a:lnSpc>
            </a:pPr>
            <a:r>
              <a:rPr lang="ru-RU" sz="2400" b="1" i="1" dirty="0" smtClean="0">
                <a:solidFill>
                  <a:srgbClr val="C00000"/>
                </a:solidFill>
              </a:rPr>
              <a:t>Теорема 2</a:t>
            </a:r>
            <a:r>
              <a:rPr lang="ru-RU" sz="2400" b="1" i="1" dirty="0" smtClean="0"/>
              <a:t> </a:t>
            </a:r>
            <a:r>
              <a:rPr lang="ru-RU" sz="2400" dirty="0" smtClean="0"/>
              <a:t>(</a:t>
            </a:r>
            <a:r>
              <a:rPr lang="ru-RU" sz="2400" i="1" dirty="0" smtClean="0"/>
              <a:t>о выборе двух элементов</a:t>
            </a:r>
            <a:r>
              <a:rPr lang="ru-RU" sz="2400" dirty="0" smtClean="0"/>
              <a:t>). </a:t>
            </a:r>
            <a:r>
              <a:rPr lang="ru-RU" sz="2400" dirty="0" smtClean="0">
                <a:solidFill>
                  <a:srgbClr val="000099"/>
                </a:solidFill>
              </a:rPr>
              <a:t>Если множество состоит из </a:t>
            </a:r>
            <a:r>
              <a:rPr lang="en-US" sz="2400" dirty="0" smtClean="0">
                <a:solidFill>
                  <a:srgbClr val="000099"/>
                </a:solidFill>
              </a:rPr>
              <a:t>n </a:t>
            </a:r>
            <a:r>
              <a:rPr lang="ru-RU" sz="2400" dirty="0" smtClean="0">
                <a:solidFill>
                  <a:srgbClr val="000099"/>
                </a:solidFill>
              </a:rPr>
              <a:t>элементов и требуется выбрать два элемента без учета их порядка, то такой выбор можно произвести </a:t>
            </a:r>
            <a:r>
              <a:rPr lang="en-US" sz="2400" b="1" i="1" dirty="0" smtClean="0">
                <a:solidFill>
                  <a:srgbClr val="000099"/>
                </a:solidFill>
              </a:rPr>
              <a:t>n(n-1)/2 </a:t>
            </a:r>
            <a:r>
              <a:rPr lang="ru-RU" sz="2400" dirty="0" smtClean="0">
                <a:solidFill>
                  <a:srgbClr val="000099"/>
                </a:solidFill>
              </a:rPr>
              <a:t>способами.</a:t>
            </a:r>
          </a:p>
          <a:p>
            <a:pPr algn="just">
              <a:lnSpc>
                <a:spcPts val="2200"/>
              </a:lnSpc>
            </a:pPr>
            <a:endParaRPr lang="ru-RU" sz="240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26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2" name="Управляющая кнопка: в начало 11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в конец 14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2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/>
              <a:t>Достаточно длинный словесный оборот «число всех выборов двух элементов без учета их порядка из </a:t>
            </a:r>
            <a:r>
              <a:rPr lang="en-US" sz="2400" dirty="0" smtClean="0"/>
              <a:t>n </a:t>
            </a:r>
            <a:r>
              <a:rPr lang="ru-RU" sz="2400" dirty="0" smtClean="0"/>
              <a:t> данных» неудобен при постоянном использовании в решении задач. Математики поступили просто: ввели новый термин и специальное обозначение.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Определение 2.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число всех выборов двух элементов </a:t>
            </a:r>
            <a:r>
              <a:rPr lang="ru-RU" sz="2400" i="1" dirty="0" smtClean="0">
                <a:solidFill>
                  <a:srgbClr val="000099"/>
                </a:solidFill>
              </a:rPr>
              <a:t>без учета их порядка </a:t>
            </a:r>
            <a:r>
              <a:rPr lang="ru-RU" sz="2400" dirty="0" smtClean="0">
                <a:solidFill>
                  <a:srgbClr val="000099"/>
                </a:solidFill>
              </a:rPr>
              <a:t>из </a:t>
            </a:r>
            <a:r>
              <a:rPr lang="en-US" sz="2400" i="1" dirty="0" smtClean="0">
                <a:solidFill>
                  <a:srgbClr val="000099"/>
                </a:solidFill>
              </a:rPr>
              <a:t>n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 данных элементов называют числом сочетаний из </a:t>
            </a:r>
            <a:r>
              <a:rPr lang="en-US" sz="2400" dirty="0" smtClean="0">
                <a:solidFill>
                  <a:srgbClr val="000099"/>
                </a:solidFill>
              </a:rPr>
              <a:t>n</a:t>
            </a:r>
            <a:r>
              <a:rPr lang="ru-RU" sz="2400" dirty="0" smtClean="0">
                <a:solidFill>
                  <a:srgbClr val="000099"/>
                </a:solidFill>
              </a:rPr>
              <a:t> элементов по 2 и обозначают 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       	(</a:t>
            </a:r>
            <a:r>
              <a:rPr lang="ru-RU" sz="2400" dirty="0" err="1" smtClean="0">
                <a:solidFill>
                  <a:srgbClr val="000099"/>
                </a:solidFill>
              </a:rPr>
              <a:t>цэ</a:t>
            </a:r>
            <a:r>
              <a:rPr lang="ru-RU" sz="2400" dirty="0" smtClean="0">
                <a:solidFill>
                  <a:srgbClr val="000099"/>
                </a:solidFill>
              </a:rPr>
              <a:t> из </a:t>
            </a:r>
            <a:r>
              <a:rPr lang="ru-RU" sz="2400" dirty="0" err="1" smtClean="0">
                <a:solidFill>
                  <a:srgbClr val="000099"/>
                </a:solidFill>
              </a:rPr>
              <a:t>эн</a:t>
            </a:r>
            <a:r>
              <a:rPr lang="ru-RU" sz="2400" dirty="0" smtClean="0">
                <a:solidFill>
                  <a:srgbClr val="000099"/>
                </a:solidFill>
              </a:rPr>
              <a:t> по два).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2879725" y="5013176"/>
          <a:ext cx="2240798" cy="1036787"/>
        </p:xfrm>
        <a:graphic>
          <a:graphicData uri="http://schemas.openxmlformats.org/presentationml/2006/ole">
            <p:oleObj spid="_x0000_s24577" name="Формула" r:id="rId5" imgW="850680" imgH="393480" progId="Equation.3">
              <p:embed/>
            </p:oleObj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900113" y="4437063"/>
          <a:ext cx="484187" cy="576262"/>
        </p:xfrm>
        <a:graphic>
          <a:graphicData uri="http://schemas.openxmlformats.org/presentationml/2006/ole">
            <p:oleObj spid="_x0000_s24578" name="Формула" r:id="rId6" imgW="203040" imgH="241200" progId="Equation.3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ru-RU" sz="2400" dirty="0" smtClean="0"/>
              <a:t>Встретились 11 футболистов и 6 хоккеистов и  каждый стал по одному разу играть с каждым в шашки, которые они «давненько не брали в руки». Сколько встреч было: </a:t>
            </a:r>
          </a:p>
          <a:p>
            <a:pPr>
              <a:buNone/>
            </a:pPr>
            <a:r>
              <a:rPr lang="ru-RU" sz="2400" dirty="0" smtClean="0"/>
              <a:t>а)между футболистами; </a:t>
            </a:r>
          </a:p>
          <a:p>
            <a:pPr>
              <a:buNone/>
            </a:pPr>
            <a:r>
              <a:rPr lang="ru-RU" sz="2400" dirty="0" smtClean="0"/>
              <a:t>б)между хоккеистами; </a:t>
            </a:r>
          </a:p>
          <a:p>
            <a:pPr>
              <a:buNone/>
            </a:pPr>
            <a:r>
              <a:rPr lang="ru-RU" sz="2400" dirty="0" smtClean="0"/>
              <a:t>в)между футболистами и хоккеистами; </a:t>
            </a:r>
          </a:p>
          <a:p>
            <a:pPr>
              <a:buNone/>
            </a:pPr>
            <a:r>
              <a:rPr lang="ru-RU" sz="2400" dirty="0" smtClean="0"/>
              <a:t>г)всего?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3" name="Управляющая кнопка: в начало 12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назад 13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далее 14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в конец 15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7" name="Picture 4" descr="http://s017.radikal.ru/i441/1203/33/f4b12d48bc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7508">
            <a:off x="98591" y="154063"/>
            <a:ext cx="2004316" cy="1374836"/>
          </a:xfrm>
          <a:prstGeom prst="snip2DiagRect">
            <a:avLst/>
          </a:prstGeom>
          <a:noFill/>
        </p:spPr>
      </p:pic>
      <p:pic>
        <p:nvPicPr>
          <p:cNvPr id="18" name="Picture 6" descr="http://900igr.net/datai/fizkultura/Vidy-sporta/0020-050-KHokk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5562">
            <a:off x="7252163" y="244645"/>
            <a:ext cx="1767036" cy="1304635"/>
          </a:xfrm>
          <a:prstGeom prst="round2DiagRect">
            <a:avLst/>
          </a:prstGeom>
          <a:noFill/>
        </p:spPr>
      </p:pic>
      <p:pic>
        <p:nvPicPr>
          <p:cNvPr id="19" name="Picture 8" descr="http://www.design-warez.ru/uploads/posts/2009-04/1240391335_1238246808_7ef2a33020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32656"/>
            <a:ext cx="943653" cy="936104"/>
          </a:xfrm>
          <a:prstGeom prst="rect">
            <a:avLst/>
          </a:prstGeom>
          <a:noFill/>
        </p:spPr>
      </p:pic>
      <p:pic>
        <p:nvPicPr>
          <p:cNvPr id="20" name="Picture 10" descr="http://im6-tub-ru.yandex.net/i?id=5364196-1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437112"/>
            <a:ext cx="2720943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а)</a:t>
            </a:r>
          </a:p>
          <a:p>
            <a:pPr>
              <a:buNone/>
            </a:pPr>
            <a:r>
              <a:rPr lang="ru-RU" sz="2400" dirty="0" smtClean="0"/>
              <a:t>б)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в) Будем действовать по правилу умножения. Одно испытание – выбор футболиста, а другое испытание – выбор хоккеиста. Испытания предполагаются независимыми, и у них соответственно 11 и 6 исходов. Значит получится 11</a:t>
            </a:r>
            <a:r>
              <a:rPr lang="ru-RU" sz="2400" dirty="0" smtClean="0">
                <a:sym typeface="Wingdings"/>
              </a:rPr>
              <a:t>6=66 игр.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г) Можно сложить все предыдущие ответы: 55+15+66=136; но можно использовать и формулу для числа сочетаний: </a:t>
            </a:r>
            <a:endParaRPr lang="ru-RU" sz="2400" dirty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29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5" name="Управляющая кнопка: в начало 14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назад 15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далее 16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Управляющая кнопка: в конец 17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7544" y="1412776"/>
            <a:ext cx="8222189" cy="4243509"/>
            <a:chOff x="467544" y="1412776"/>
            <a:chExt cx="8222189" cy="4243509"/>
          </a:xfrm>
        </p:grpSpPr>
        <p:pic>
          <p:nvPicPr>
            <p:cNvPr id="1280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8114" t="14391" r="39304" b="78661"/>
            <a:stretch>
              <a:fillRect/>
            </a:stretch>
          </p:blipFill>
          <p:spPr bwMode="auto">
            <a:xfrm>
              <a:off x="467544" y="1412776"/>
              <a:ext cx="280831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2999" t="48271" r="10305" b="46235"/>
            <a:stretch>
              <a:fillRect/>
            </a:stretch>
          </p:blipFill>
          <p:spPr bwMode="auto">
            <a:xfrm>
              <a:off x="611560" y="5157192"/>
              <a:ext cx="8078173" cy="49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6247" t="22111" r="45380" b="71419"/>
            <a:stretch>
              <a:fillRect/>
            </a:stretch>
          </p:blipFill>
          <p:spPr bwMode="auto">
            <a:xfrm>
              <a:off x="539552" y="2060848"/>
              <a:ext cx="3528392" cy="60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b="1" dirty="0" smtClean="0">
                <a:solidFill>
                  <a:srgbClr val="000099"/>
                </a:solidFill>
              </a:rPr>
              <a:t>Правило умножения, которое мы использовали в предыдущем параграфе, применимо не только к двум, но и к трём, четырём и т.д. испытаниям.</a:t>
            </a:r>
            <a:endParaRPr lang="ru-RU" dirty="0" smtClean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Теорема 3 и определение 3</a:t>
            </a:r>
            <a:endParaRPr lang="ru-RU" sz="44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ts val="2400"/>
              </a:lnSpc>
            </a:pPr>
            <a:r>
              <a:rPr lang="ru-RU" sz="2400" dirty="0" smtClean="0"/>
              <a:t>А что получится, если мы будем учитывать порядок двух выбираемых элементов? По правилу умножения получаем следующую теорему.</a:t>
            </a:r>
          </a:p>
          <a:p>
            <a:pPr marL="1588" indent="188913" algn="just">
              <a:lnSpc>
                <a:spcPts val="24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Теорема 3.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Если множество состоит из </a:t>
            </a:r>
            <a:r>
              <a:rPr lang="en-US" sz="2400" dirty="0" smtClean="0">
                <a:solidFill>
                  <a:srgbClr val="000099"/>
                </a:solidFill>
              </a:rPr>
              <a:t>n </a:t>
            </a:r>
            <a:r>
              <a:rPr lang="ru-RU" sz="2400" dirty="0" smtClean="0">
                <a:solidFill>
                  <a:srgbClr val="000099"/>
                </a:solidFill>
              </a:rPr>
              <a:t>элементов и требуется выбрать из них два элемента, учитывая их порядок, то такой выбор можно произвести </a:t>
            </a:r>
            <a:r>
              <a:rPr lang="en-US" sz="2400" dirty="0" smtClean="0">
                <a:solidFill>
                  <a:srgbClr val="000099"/>
                </a:solidFill>
              </a:rPr>
              <a:t>n(n-1) </a:t>
            </a:r>
            <a:r>
              <a:rPr lang="ru-RU" sz="2400" dirty="0" smtClean="0">
                <a:solidFill>
                  <a:srgbClr val="000099"/>
                </a:solidFill>
              </a:rPr>
              <a:t>способами.</a:t>
            </a:r>
          </a:p>
          <a:p>
            <a:pPr marL="1588" indent="188913" algn="just">
              <a:lnSpc>
                <a:spcPts val="24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Доказательство</a:t>
            </a:r>
            <a:r>
              <a:rPr lang="ru-RU" sz="2400" dirty="0" smtClean="0"/>
              <a:t>: Первый по порядку элемент можно выбрать </a:t>
            </a:r>
            <a:r>
              <a:rPr lang="en-US" sz="2400" dirty="0" smtClean="0"/>
              <a:t>n </a:t>
            </a:r>
            <a:r>
              <a:rPr lang="ru-RU" sz="2400" dirty="0" smtClean="0"/>
              <a:t>способами. Из оставшихся </a:t>
            </a:r>
            <a:r>
              <a:rPr lang="en-US" sz="2400" dirty="0" smtClean="0"/>
              <a:t>(n-1) </a:t>
            </a:r>
            <a:r>
              <a:rPr lang="ru-RU" sz="2400" dirty="0" smtClean="0"/>
              <a:t>элементов второй по порядку элемент можно выбрать </a:t>
            </a:r>
            <a:r>
              <a:rPr lang="en-US" sz="2400" dirty="0" smtClean="0"/>
              <a:t>(n-1) </a:t>
            </a:r>
            <a:r>
              <a:rPr lang="ru-RU" sz="2400" dirty="0" smtClean="0"/>
              <a:t>способом. Так как два этих испытания (выбора) независимы друг от друга, то по правилу умножения получаем </a:t>
            </a:r>
            <a:r>
              <a:rPr lang="en-US" sz="2400" dirty="0" smtClean="0"/>
              <a:t>n(n-1)</a:t>
            </a:r>
            <a:r>
              <a:rPr lang="ru-RU" sz="2400" dirty="0" smtClean="0"/>
              <a:t>.</a:t>
            </a:r>
          </a:p>
          <a:p>
            <a:pPr marL="1588" indent="188913" algn="just">
              <a:lnSpc>
                <a:spcPts val="24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Определение 3.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Число всех выборов двух элементов </a:t>
            </a:r>
            <a:r>
              <a:rPr lang="ru-RU" sz="2400" i="1" dirty="0" smtClean="0">
                <a:solidFill>
                  <a:srgbClr val="000099"/>
                </a:solidFill>
              </a:rPr>
              <a:t>с учетом их порядка из </a:t>
            </a:r>
            <a:r>
              <a:rPr lang="en-US" sz="2400" i="1" dirty="0" smtClean="0">
                <a:solidFill>
                  <a:srgbClr val="000099"/>
                </a:solidFill>
              </a:rPr>
              <a:t>n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данных называют числом размещений из </a:t>
            </a:r>
            <a:r>
              <a:rPr lang="en-US" sz="2400" dirty="0" smtClean="0">
                <a:solidFill>
                  <a:srgbClr val="000099"/>
                </a:solidFill>
              </a:rPr>
              <a:t>n </a:t>
            </a:r>
            <a:r>
              <a:rPr lang="ru-RU" sz="2400" dirty="0" smtClean="0">
                <a:solidFill>
                  <a:srgbClr val="000099"/>
                </a:solidFill>
              </a:rPr>
              <a:t>элементов по 2 и обозначают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 l="61617" t="67281" r="34867" b="28032"/>
          <a:stretch>
            <a:fillRect/>
          </a:stretch>
        </p:blipFill>
        <p:spPr bwMode="auto">
          <a:xfrm>
            <a:off x="4139952" y="558924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классе 27 учеников. К доске нужно вызвать  двоих. Сколькими способами это можно сделать, если: </a:t>
            </a:r>
          </a:p>
          <a:p>
            <a:pPr algn="just">
              <a:buNone/>
            </a:pPr>
            <a:r>
              <a:rPr lang="ru-RU" sz="2400" dirty="0" smtClean="0"/>
              <a:t>а) первый ученик должен решить задачу по алгебре, а второй — по геометрии; </a:t>
            </a:r>
          </a:p>
          <a:p>
            <a:pPr algn="just">
              <a:buNone/>
            </a:pPr>
            <a:r>
              <a:rPr lang="ru-RU" sz="2400" dirty="0" smtClean="0"/>
              <a:t>б) они должны быстро стереть с доски?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2" name="Управляющая кнопка: в начало 11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в конец 14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2" cstate="print"/>
          <a:srcRect l="21774" t="25219" r="10305" b="61000"/>
          <a:stretch>
            <a:fillRect/>
          </a:stretch>
        </p:blipFill>
        <p:spPr bwMode="auto">
          <a:xfrm>
            <a:off x="251520" y="1988840"/>
            <a:ext cx="851751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img0.liveinternet.ru/images/attach/b/4/104/208/104208932_large_1c817a8f9d8503c8427b4599a5bfa2e8_324b71498e1cff5967155e77f17246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2027842"/>
          </a:xfrm>
          <a:prstGeom prst="rect">
            <a:avLst/>
          </a:prstGeom>
          <a:noFill/>
        </p:spPr>
      </p:pic>
      <p:pic>
        <p:nvPicPr>
          <p:cNvPr id="9" name="Picture 7" descr="http://microstocker.com.ua/upload/image/fotos/big/ace56891ca3a0962a0624259ebfb6c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0"/>
            <a:ext cx="1767858" cy="1988840"/>
          </a:xfrm>
          <a:prstGeom prst="rect">
            <a:avLst/>
          </a:prstGeom>
          <a:noFill/>
        </p:spPr>
      </p:pic>
      <p:pic>
        <p:nvPicPr>
          <p:cNvPr id="10" name="Picture 2" descr="http://www.psychologos.ru/images/5/53/Odarennye_deti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2047" y="3284984"/>
            <a:ext cx="3641953" cy="292494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2" name="Управляющая кнопка: в начало 11">
              <a:hlinkClick r:id="rId6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в конец 14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Итоги выборов двух элементов</a:t>
            </a:r>
            <a:endParaRPr lang="ru-RU" sz="40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250973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 как будут выглядеть формулы, если в них верхний индекс 2 заменить на 3, 4, … и вообще на произвольное число </a:t>
            </a:r>
            <a:r>
              <a:rPr lang="en-US" sz="2400" dirty="0" smtClean="0"/>
              <a:t>k</a:t>
            </a:r>
            <a:r>
              <a:rPr lang="ru-RU" sz="2400" dirty="0" smtClean="0"/>
              <a:t>, 1≤</a:t>
            </a:r>
            <a:r>
              <a:rPr lang="en-US" sz="2400" dirty="0" smtClean="0"/>
              <a:t>k</a:t>
            </a:r>
            <a:r>
              <a:rPr lang="ru-RU" sz="2400" dirty="0" smtClean="0"/>
              <a:t> ≤</a:t>
            </a:r>
            <a:r>
              <a:rPr lang="en-US" sz="2400" dirty="0" smtClean="0"/>
              <a:t>n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Здесь мы переходим к основному вопросу параграфа – к выборам, состоящим из произвольного числа элементов.</a:t>
            </a:r>
            <a:endParaRPr lang="ru-RU" sz="2400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13407" r="9567" b="63580"/>
          <a:stretch>
            <a:fillRect/>
          </a:stretch>
        </p:blipFill>
        <p:spPr bwMode="auto">
          <a:xfrm>
            <a:off x="539552" y="1340768"/>
            <a:ext cx="790059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классы, Часть 1. Учебник, 10-е изд. (Базовый уровень), А.Г.Мордкович, М., 2009</a:t>
            </a:r>
          </a:p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классы. (Базовый уровень) Методическое пособие для учителя, А.Г.Мордкович, П.В.Семенов, М., 2010</a:t>
            </a:r>
          </a:p>
          <a:p>
            <a:pPr>
              <a:buFont typeface="Wingdings" pitchFamily="2" charset="2"/>
              <a:buChar char="ÿ"/>
            </a:pPr>
            <a:r>
              <a:rPr lang="ru-RU" sz="2400" dirty="0" smtClean="0">
                <a:solidFill>
                  <a:srgbClr val="C00000"/>
                </a:solidFill>
              </a:rPr>
              <a:t>Таблицы составлены в </a:t>
            </a:r>
            <a:r>
              <a:rPr lang="en-US" sz="2400" dirty="0" smtClean="0">
                <a:solidFill>
                  <a:srgbClr val="C00000"/>
                </a:solidFill>
              </a:rPr>
              <a:t>MS Word </a:t>
            </a:r>
            <a:r>
              <a:rPr lang="ru-RU" sz="2400" dirty="0" smtClean="0">
                <a:solidFill>
                  <a:srgbClr val="C00000"/>
                </a:solidFill>
              </a:rPr>
              <a:t>и</a:t>
            </a:r>
            <a:r>
              <a:rPr lang="en-US" sz="2400" dirty="0" smtClean="0">
                <a:solidFill>
                  <a:srgbClr val="C00000"/>
                </a:solidFill>
              </a:rPr>
              <a:t> MS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Excel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ebdings" pitchFamily="18" charset="2"/>
              <a:buChar char=""/>
            </a:pPr>
            <a:r>
              <a:rPr lang="ru-RU" sz="2400" dirty="0" smtClean="0"/>
              <a:t>Интернет-ресурсы </a:t>
            </a:r>
          </a:p>
          <a:p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62500" lnSpcReduction="20000"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3600" dirty="0" smtClean="0"/>
              <a:t> </a:t>
            </a:r>
            <a:r>
              <a:rPr lang="ru-RU" sz="3800" dirty="0" smtClean="0"/>
              <a:t>Учительница подготовила к контрольной работе 4 примера на решение линейных неравенств, 5 текстовых задач (две на движение и три на работу) и 6 примеров на решение  квадратных уравнений (в двух из них </a:t>
            </a:r>
            <a:r>
              <a:rPr lang="en-US" sz="3800" dirty="0" smtClean="0"/>
              <a:t>D&lt;0</a:t>
            </a:r>
            <a:r>
              <a:rPr lang="ru-RU" sz="3800" dirty="0" smtClean="0"/>
              <a:t>).</a:t>
            </a:r>
            <a:r>
              <a:rPr lang="en-US" sz="3800" dirty="0" smtClean="0"/>
              <a:t> </a:t>
            </a:r>
            <a:r>
              <a:rPr lang="ru-RU" sz="3800" dirty="0" smtClean="0"/>
              <a:t>В  контрольной должно быть по одному на каждую из трех тем. Найти общее число: </a:t>
            </a:r>
          </a:p>
          <a:p>
            <a:pPr marL="6350" indent="87313" algn="just">
              <a:buNone/>
            </a:pPr>
            <a:r>
              <a:rPr lang="ru-RU" sz="3800" dirty="0" smtClean="0"/>
              <a:t>а)</a:t>
            </a:r>
            <a:r>
              <a:rPr lang="ru-RU" sz="3800" b="1" dirty="0" smtClean="0"/>
              <a:t> </a:t>
            </a:r>
            <a:r>
              <a:rPr lang="ru-RU" sz="3800" dirty="0" smtClean="0"/>
              <a:t>всех возможных вариантов контрольной; </a:t>
            </a:r>
          </a:p>
          <a:p>
            <a:pPr marL="6350" indent="87313" algn="just">
              <a:buNone/>
            </a:pPr>
            <a:r>
              <a:rPr lang="ru-RU" sz="3800" dirty="0" smtClean="0"/>
              <a:t>б)тех возможных вариантов, в которых встретится задача на движение; </a:t>
            </a:r>
          </a:p>
          <a:p>
            <a:pPr marL="6350" indent="87313" algn="just">
              <a:buNone/>
              <a:tabLst>
                <a:tab pos="4665663" algn="l"/>
              </a:tabLst>
            </a:pPr>
            <a:r>
              <a:rPr lang="ru-RU" sz="3800" dirty="0" smtClean="0"/>
              <a:t>в)тех возможных вариантов, в которых у квадратного  уравнения будут корни; </a:t>
            </a:r>
          </a:p>
          <a:p>
            <a:pPr marL="6350" indent="87313" algn="just">
              <a:buNone/>
            </a:pPr>
            <a:r>
              <a:rPr lang="ru-RU" sz="3800" dirty="0" smtClean="0"/>
              <a:t>г)тех возможных вариантов, в которых не встретятся одновременно задача на работу и квадратное уравнение, не имеющее корней. </a:t>
            </a:r>
          </a:p>
          <a:p>
            <a:endParaRPr lang="ru-RU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1.а)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b="1" u="sng" dirty="0" smtClean="0">
                <a:solidFill>
                  <a:srgbClr val="000099"/>
                </a:solidFill>
              </a:rPr>
              <a:t>Подготовлены</a:t>
            </a:r>
            <a:r>
              <a:rPr lang="ru-RU" sz="2400" dirty="0" smtClean="0"/>
              <a:t> к к.р. 4 неравенств, 5 задач (2на движение и 3 на работу) и 6 квадратных уравнений (в 2 из них </a:t>
            </a:r>
            <a:r>
              <a:rPr lang="en-US" sz="2400" dirty="0" smtClean="0"/>
              <a:t>D&lt;0</a:t>
            </a:r>
            <a:r>
              <a:rPr lang="ru-RU" sz="2400" dirty="0" smtClean="0"/>
              <a:t>, а в 4 </a:t>
            </a:r>
            <a:r>
              <a:rPr lang="en-US" sz="2400" dirty="0" smtClean="0"/>
              <a:t>D</a:t>
            </a:r>
            <a:r>
              <a:rPr lang="en-US" sz="2400" b="1" dirty="0" smtClean="0">
                <a:sym typeface="Symbol"/>
              </a:rPr>
              <a:t></a:t>
            </a:r>
            <a:r>
              <a:rPr lang="en-US" sz="2400" dirty="0" smtClean="0">
                <a:sym typeface="Symbol"/>
              </a:rPr>
              <a:t>0</a:t>
            </a:r>
            <a:r>
              <a:rPr lang="ru-RU" sz="2400" dirty="0" smtClean="0"/>
              <a:t>).</a:t>
            </a:r>
            <a:r>
              <a:rPr lang="en-US" sz="2400" dirty="0" smtClean="0"/>
              <a:t> </a:t>
            </a:r>
            <a:r>
              <a:rPr lang="ru-RU" sz="2400" dirty="0" smtClean="0"/>
              <a:t>В  к.р. по одному на каждую из трех тем. </a:t>
            </a:r>
          </a:p>
          <a:p>
            <a:pPr marL="0" indent="174625" algn="just">
              <a:buBlip>
                <a:blip r:embed="rId2"/>
              </a:buBlip>
            </a:pPr>
            <a:r>
              <a:rPr lang="ru-RU" sz="2400" b="1" u="sng" dirty="0" smtClean="0">
                <a:solidFill>
                  <a:srgbClr val="000099"/>
                </a:solidFill>
              </a:rPr>
              <a:t> Найти общее число: </a:t>
            </a:r>
          </a:p>
          <a:p>
            <a:pPr marL="6350" indent="87313" algn="just"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а) всех возможных вариантов контрольной; </a:t>
            </a:r>
          </a:p>
          <a:p>
            <a:pPr marL="6350" indent="87313"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РЕШЕНИЕ</a:t>
            </a:r>
            <a:r>
              <a:rPr lang="ru-RU" sz="2400" dirty="0" smtClean="0"/>
              <a:t>: </a:t>
            </a:r>
          </a:p>
          <a:p>
            <a:pPr marL="6350" indent="87313" algn="just">
              <a:buNone/>
            </a:pPr>
            <a:r>
              <a:rPr lang="ru-RU" sz="2400" dirty="0" smtClean="0"/>
              <a:t>а)При выборе неравенства есть 4 исхода, </a:t>
            </a:r>
            <a:br>
              <a:rPr lang="ru-RU" sz="2400" dirty="0" smtClean="0"/>
            </a:br>
            <a:r>
              <a:rPr lang="ru-RU" sz="2400" dirty="0" smtClean="0"/>
              <a:t>при выборе задачи есть 5 исходов, при выборе квадратного уравнения есть 6 исходов. По правилу умножения получаем, что число всех вариантов контрольной работы равно </a:t>
            </a:r>
            <a:r>
              <a:rPr lang="ru-RU" sz="2400" b="1" dirty="0" smtClean="0">
                <a:solidFill>
                  <a:srgbClr val="000099"/>
                </a:solidFill>
              </a:rPr>
              <a:t>4 • 5 • 6 = 120. </a:t>
            </a:r>
          </a:p>
          <a:p>
            <a:pPr marL="6350" indent="87313"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r>
              <a:rPr lang="ru-RU" sz="2400" dirty="0" smtClean="0"/>
              <a:t>: </a:t>
            </a:r>
            <a:r>
              <a:rPr lang="ru-RU" sz="2400" b="1" dirty="0" smtClean="0">
                <a:solidFill>
                  <a:srgbClr val="C00000"/>
                </a:solidFill>
              </a:rPr>
              <a:t>120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marL="6350" indent="87313" algn="just">
              <a:buNone/>
            </a:pP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1.б)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b="1" u="sng" dirty="0" smtClean="0">
                <a:solidFill>
                  <a:srgbClr val="000099"/>
                </a:solidFill>
              </a:rPr>
              <a:t>Подготовлены</a:t>
            </a:r>
            <a:r>
              <a:rPr lang="ru-RU" sz="2400" dirty="0" smtClean="0"/>
              <a:t> к к.р. 4 неравенств, 5 задач (2на движение и 3 на работу) и 6 квадратных уравнений (в 2 из них </a:t>
            </a:r>
            <a:r>
              <a:rPr lang="en-US" sz="2400" dirty="0" smtClean="0"/>
              <a:t>D&lt;0</a:t>
            </a:r>
            <a:r>
              <a:rPr lang="ru-RU" sz="2400" dirty="0" smtClean="0"/>
              <a:t>, а в 4 </a:t>
            </a:r>
            <a:r>
              <a:rPr lang="en-US" sz="2400" dirty="0" smtClean="0"/>
              <a:t>D</a:t>
            </a:r>
            <a:r>
              <a:rPr lang="en-US" sz="2400" b="1" dirty="0" smtClean="0">
                <a:sym typeface="Symbol"/>
              </a:rPr>
              <a:t></a:t>
            </a:r>
            <a:r>
              <a:rPr lang="en-US" sz="2400" dirty="0" smtClean="0">
                <a:sym typeface="Symbol"/>
              </a:rPr>
              <a:t>0</a:t>
            </a:r>
            <a:r>
              <a:rPr lang="ru-RU" sz="2400" dirty="0" smtClean="0"/>
              <a:t>).</a:t>
            </a:r>
            <a:r>
              <a:rPr lang="en-US" sz="2400" dirty="0" smtClean="0"/>
              <a:t> </a:t>
            </a:r>
            <a:r>
              <a:rPr lang="ru-RU" sz="2400" dirty="0" smtClean="0"/>
              <a:t>В  к.р. по одному на каждую из трех тем. </a:t>
            </a:r>
          </a:p>
          <a:p>
            <a:pPr marL="0" indent="174625" algn="just">
              <a:buBlip>
                <a:blip r:embed="rId2"/>
              </a:buBlip>
            </a:pPr>
            <a:r>
              <a:rPr lang="ru-RU" sz="2400" b="1" u="sng" dirty="0" smtClean="0">
                <a:solidFill>
                  <a:srgbClr val="000099"/>
                </a:solidFill>
              </a:rPr>
              <a:t> Найти общее число: </a:t>
            </a:r>
          </a:p>
          <a:p>
            <a:pPr marL="6350" indent="87313" algn="just">
              <a:buNone/>
            </a:pPr>
            <a:r>
              <a:rPr lang="ru-RU" sz="2400" dirty="0" smtClean="0"/>
              <a:t>б)тех возможных вариантов, в которых встретится задача на движение; </a:t>
            </a:r>
          </a:p>
          <a:p>
            <a:pPr marL="6350" indent="87313"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РЕШЕНИЕ</a:t>
            </a:r>
            <a:r>
              <a:rPr lang="ru-RU" sz="2400" dirty="0" smtClean="0"/>
              <a:t>: </a:t>
            </a:r>
          </a:p>
          <a:p>
            <a:pPr marL="6350" indent="87313" algn="just">
              <a:buNone/>
            </a:pPr>
            <a:r>
              <a:rPr lang="ru-RU" sz="2400" dirty="0" smtClean="0"/>
              <a:t>б) В предыдущем рассуждении меняется число исходов при выборе текстовой задачи: их всего два. Значит, можно составить </a:t>
            </a:r>
            <a:r>
              <a:rPr lang="ru-RU" sz="2400" b="1" dirty="0" smtClean="0">
                <a:solidFill>
                  <a:srgbClr val="000099"/>
                </a:solidFill>
              </a:rPr>
              <a:t>4•2•6=48 </a:t>
            </a:r>
            <a:r>
              <a:rPr lang="ru-RU" sz="2400" dirty="0" smtClean="0"/>
              <a:t>вариантов такой контрольной работы. </a:t>
            </a:r>
          </a:p>
          <a:p>
            <a:pPr marL="6350" indent="87313"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ОТВЕТ: 48</a:t>
            </a:r>
            <a:endParaRPr lang="ru-RU" sz="2400" dirty="0" smtClean="0"/>
          </a:p>
          <a:p>
            <a:pPr marL="6350" indent="87313" algn="just">
              <a:buNone/>
            </a:pP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1.в)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b="1" u="sng" dirty="0" smtClean="0">
                <a:solidFill>
                  <a:srgbClr val="000099"/>
                </a:solidFill>
              </a:rPr>
              <a:t>Подготовлены</a:t>
            </a:r>
            <a:r>
              <a:rPr lang="ru-RU" sz="2400" dirty="0" smtClean="0"/>
              <a:t> к к.р. 4 неравенств, 5 задач (2на движение и 3 на работу) и 6 квадратных уравнений (в 2 из них </a:t>
            </a:r>
            <a:r>
              <a:rPr lang="en-US" sz="2400" dirty="0" smtClean="0"/>
              <a:t>D&lt;0</a:t>
            </a:r>
            <a:r>
              <a:rPr lang="ru-RU" sz="2400" dirty="0" smtClean="0"/>
              <a:t>, а в 4 </a:t>
            </a:r>
            <a:r>
              <a:rPr lang="en-US" sz="2400" dirty="0" smtClean="0"/>
              <a:t>D</a:t>
            </a:r>
            <a:r>
              <a:rPr lang="en-US" sz="2400" b="1" dirty="0" smtClean="0">
                <a:sym typeface="Symbol"/>
              </a:rPr>
              <a:t></a:t>
            </a:r>
            <a:r>
              <a:rPr lang="en-US" sz="2400" dirty="0" smtClean="0">
                <a:sym typeface="Symbol"/>
              </a:rPr>
              <a:t>0</a:t>
            </a:r>
            <a:r>
              <a:rPr lang="ru-RU" sz="2400" dirty="0" smtClean="0"/>
              <a:t>).</a:t>
            </a:r>
            <a:r>
              <a:rPr lang="en-US" sz="2400" dirty="0" smtClean="0"/>
              <a:t> </a:t>
            </a:r>
            <a:r>
              <a:rPr lang="ru-RU" sz="2400" dirty="0" smtClean="0"/>
              <a:t>В  к.р. по одному на каждую из трех тем. </a:t>
            </a:r>
          </a:p>
          <a:p>
            <a:pPr marL="0" indent="174625" algn="just">
              <a:buBlip>
                <a:blip r:embed="rId2"/>
              </a:buBlip>
            </a:pPr>
            <a:r>
              <a:rPr lang="ru-RU" sz="2400" b="1" u="sng" dirty="0" smtClean="0">
                <a:solidFill>
                  <a:srgbClr val="000099"/>
                </a:solidFill>
              </a:rPr>
              <a:t> Найти общее число: </a:t>
            </a:r>
          </a:p>
          <a:p>
            <a:pPr marL="6350" indent="87313" algn="just">
              <a:buNone/>
              <a:tabLst>
                <a:tab pos="4665663" algn="l"/>
              </a:tabLst>
            </a:pPr>
            <a:r>
              <a:rPr lang="ru-RU" sz="2400" dirty="0" smtClean="0"/>
              <a:t>в) тех возможных вариантов, в которых у квадратного  уравнения будут корни; </a:t>
            </a:r>
          </a:p>
          <a:p>
            <a:pPr marL="6350" indent="87313" algn="just">
              <a:buNone/>
              <a:tabLst>
                <a:tab pos="4665663" algn="l"/>
              </a:tabLst>
            </a:pPr>
            <a:r>
              <a:rPr lang="ru-RU" sz="2400" b="1" dirty="0" smtClean="0">
                <a:solidFill>
                  <a:srgbClr val="C00000"/>
                </a:solidFill>
              </a:rPr>
              <a:t>РЕШЕНИЕ</a:t>
            </a:r>
            <a:r>
              <a:rPr lang="ru-RU" sz="2400" dirty="0" smtClean="0"/>
              <a:t>: </a:t>
            </a:r>
          </a:p>
          <a:p>
            <a:pPr marL="6350" indent="87313" algn="just">
              <a:buNone/>
              <a:tabLst>
                <a:tab pos="4665663" algn="l"/>
              </a:tabLst>
            </a:pPr>
            <a:r>
              <a:rPr lang="ru-RU" sz="2400" dirty="0" smtClean="0"/>
              <a:t>в) По сравнению с пунктом а) меняется число исходов при выборе уравнения: только в четырех случаях корни есть. Значит, можно составить </a:t>
            </a:r>
            <a:r>
              <a:rPr lang="ru-RU" sz="2400" b="1" dirty="0" smtClean="0">
                <a:solidFill>
                  <a:srgbClr val="000099"/>
                </a:solidFill>
              </a:rPr>
              <a:t>4•5•4=80 </a:t>
            </a:r>
            <a:r>
              <a:rPr lang="ru-RU" sz="2400" dirty="0" smtClean="0"/>
              <a:t>вариантов такой контрольной работы. </a:t>
            </a:r>
          </a:p>
          <a:p>
            <a:pPr marL="6350" indent="87313" algn="just">
              <a:buNone/>
              <a:tabLst>
                <a:tab pos="4665663" algn="l"/>
              </a:tabLst>
            </a:pPr>
            <a:r>
              <a:rPr lang="ru-RU" sz="2400" b="1" dirty="0" smtClean="0">
                <a:solidFill>
                  <a:srgbClr val="C00000"/>
                </a:solidFill>
              </a:rPr>
              <a:t>ОТВЕТ: 80</a:t>
            </a:r>
            <a:endParaRPr lang="ru-RU" sz="2400" dirty="0" smtClean="0"/>
          </a:p>
          <a:p>
            <a:pPr marL="6350" indent="87313" algn="just">
              <a:buNone/>
              <a:tabLst>
                <a:tab pos="4665663" algn="l"/>
              </a:tabLst>
            </a:pP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1.г)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b="1" u="sng" dirty="0" smtClean="0">
                <a:solidFill>
                  <a:srgbClr val="000099"/>
                </a:solidFill>
              </a:rPr>
              <a:t>Подготовлены</a:t>
            </a:r>
            <a:r>
              <a:rPr lang="ru-RU" sz="2400" dirty="0" smtClean="0"/>
              <a:t> к к.р. 4 неравенств, 5 задач (2на движение и 3 на работу) и 6 квадратных уравнений (в 2 из них </a:t>
            </a:r>
            <a:r>
              <a:rPr lang="en-US" sz="2400" dirty="0" smtClean="0"/>
              <a:t>D&lt;0</a:t>
            </a:r>
            <a:r>
              <a:rPr lang="ru-RU" sz="2400" dirty="0" smtClean="0"/>
              <a:t>, а в 4 </a:t>
            </a:r>
            <a:r>
              <a:rPr lang="en-US" sz="2400" dirty="0" smtClean="0"/>
              <a:t>D</a:t>
            </a:r>
            <a:r>
              <a:rPr lang="en-US" sz="2400" b="1" dirty="0" smtClean="0">
                <a:sym typeface="Symbol"/>
              </a:rPr>
              <a:t></a:t>
            </a:r>
            <a:r>
              <a:rPr lang="en-US" sz="2400" dirty="0" smtClean="0">
                <a:sym typeface="Symbol"/>
              </a:rPr>
              <a:t>0</a:t>
            </a:r>
            <a:r>
              <a:rPr lang="ru-RU" sz="2400" dirty="0" smtClean="0"/>
              <a:t>).</a:t>
            </a:r>
            <a:r>
              <a:rPr lang="en-US" sz="2400" dirty="0" smtClean="0"/>
              <a:t> </a:t>
            </a:r>
            <a:r>
              <a:rPr lang="ru-RU" sz="2400" dirty="0" smtClean="0"/>
              <a:t>В  к.р. по одному на каждую из трех тем. </a:t>
            </a:r>
          </a:p>
          <a:p>
            <a:pPr marL="0" indent="174625" algn="just">
              <a:buBlip>
                <a:blip r:embed="rId2"/>
              </a:buBlip>
            </a:pPr>
            <a:r>
              <a:rPr lang="ru-RU" sz="2400" b="1" u="sng" dirty="0" smtClean="0">
                <a:solidFill>
                  <a:srgbClr val="000099"/>
                </a:solidFill>
              </a:rPr>
              <a:t> Найти общее число: </a:t>
            </a:r>
            <a:r>
              <a:rPr lang="ru-RU" sz="2400" dirty="0" smtClean="0"/>
              <a:t>г)тех возможных вариантов, в которых не встретятся </a:t>
            </a:r>
            <a:r>
              <a:rPr lang="ru-RU" sz="2400" u="sng" dirty="0" smtClean="0"/>
              <a:t>одновременно</a:t>
            </a:r>
            <a:r>
              <a:rPr lang="ru-RU" sz="2400" dirty="0" smtClean="0"/>
              <a:t> задача на работу и квадратное уравнение, не имеющее корней. </a:t>
            </a:r>
          </a:p>
          <a:p>
            <a:pPr marL="6350" indent="87313" algn="just">
              <a:lnSpc>
                <a:spcPts val="2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</a:t>
            </a:r>
            <a:r>
              <a:rPr lang="ru-RU" sz="2000" dirty="0" smtClean="0"/>
              <a:t>: г) Из общего числа вариантов (120) мы вычтем те варианты, в которых встретятся одновременно и задача на работу, и  квадратное уравнение, не имеющее корней. По сравнению с пунктом а) для них меняется число исходов при выборе текстовой задачи (3 варианта) и число исходов при выборе уравнения (только в 2 случаях корней нет). Значит, можно составить </a:t>
            </a:r>
            <a:r>
              <a:rPr lang="ru-RU" sz="2000" b="1" dirty="0" smtClean="0">
                <a:solidFill>
                  <a:srgbClr val="000099"/>
                </a:solidFill>
              </a:rPr>
              <a:t>4•3•2=24  </a:t>
            </a:r>
            <a:r>
              <a:rPr lang="ru-RU" sz="2000" dirty="0" smtClean="0"/>
              <a:t>варианта такой контрольной, работы, а условию задачи удовлетворяют остальные </a:t>
            </a:r>
            <a:r>
              <a:rPr lang="ru-RU" sz="2000" b="1" dirty="0" smtClean="0">
                <a:solidFill>
                  <a:srgbClr val="000099"/>
                </a:solidFill>
              </a:rPr>
              <a:t>120-24=96 </a:t>
            </a:r>
            <a:r>
              <a:rPr lang="ru-RU" sz="2000" dirty="0" smtClean="0"/>
              <a:t>вариантов. </a:t>
            </a:r>
          </a:p>
          <a:p>
            <a:pPr marL="6350" indent="87313" algn="just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Ответ: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а) 120; б) 48; в) 80; г) 96. </a:t>
            </a:r>
          </a:p>
          <a:p>
            <a:pPr marL="6350" indent="87313" algn="just">
              <a:buNone/>
            </a:pPr>
            <a:endParaRPr lang="ru-RU" sz="2400" dirty="0" smtClean="0"/>
          </a:p>
          <a:p>
            <a:pPr marL="6350" indent="87313" algn="just">
              <a:buNone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1.г)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marL="0" indent="174625"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b="1" u="sng" dirty="0" smtClean="0">
                <a:solidFill>
                  <a:srgbClr val="000099"/>
                </a:solidFill>
              </a:rPr>
              <a:t>Подготовлены</a:t>
            </a:r>
            <a:r>
              <a:rPr lang="ru-RU" sz="2400" dirty="0" smtClean="0"/>
              <a:t> к к.р. 4 неравенств, 5 задач (2на движение и 3 на работу) и 6 квадратных уравнений (в 2 из них </a:t>
            </a:r>
            <a:r>
              <a:rPr lang="en-US" sz="2400" dirty="0" smtClean="0"/>
              <a:t>D&lt;0</a:t>
            </a:r>
            <a:r>
              <a:rPr lang="ru-RU" sz="2400" dirty="0" smtClean="0"/>
              <a:t>, а в 4 </a:t>
            </a:r>
            <a:r>
              <a:rPr lang="en-US" sz="2400" dirty="0" smtClean="0"/>
              <a:t>D</a:t>
            </a:r>
            <a:r>
              <a:rPr lang="en-US" sz="2400" b="1" dirty="0" smtClean="0">
                <a:sym typeface="Symbol"/>
              </a:rPr>
              <a:t></a:t>
            </a:r>
            <a:r>
              <a:rPr lang="en-US" sz="2400" dirty="0" smtClean="0">
                <a:sym typeface="Symbol"/>
              </a:rPr>
              <a:t>0</a:t>
            </a:r>
            <a:r>
              <a:rPr lang="ru-RU" sz="2400" dirty="0" smtClean="0"/>
              <a:t>).</a:t>
            </a:r>
            <a:r>
              <a:rPr lang="en-US" sz="2400" dirty="0" smtClean="0"/>
              <a:t> </a:t>
            </a:r>
            <a:r>
              <a:rPr lang="ru-RU" sz="2400" dirty="0" smtClean="0"/>
              <a:t>В  к.р. по одному на каждую из трех тем. </a:t>
            </a:r>
          </a:p>
          <a:p>
            <a:pPr marL="0" indent="174625" algn="just">
              <a:buBlip>
                <a:blip r:embed="rId2"/>
              </a:buBlip>
            </a:pPr>
            <a:r>
              <a:rPr lang="ru-RU" sz="2400" b="1" u="sng" dirty="0" smtClean="0">
                <a:solidFill>
                  <a:srgbClr val="000099"/>
                </a:solidFill>
              </a:rPr>
              <a:t> Найти общее число: </a:t>
            </a:r>
            <a:r>
              <a:rPr lang="ru-RU" sz="2400" dirty="0" smtClean="0"/>
              <a:t>г)тех возможных вариантов, в которых не встретятся </a:t>
            </a:r>
            <a:r>
              <a:rPr lang="ru-RU" sz="2400" u="sng" dirty="0" smtClean="0"/>
              <a:t>одновременно</a:t>
            </a:r>
            <a:r>
              <a:rPr lang="ru-RU" sz="2400" dirty="0" smtClean="0"/>
              <a:t> задача на работу и квадратное уравнение, не имеющее корней. </a:t>
            </a:r>
          </a:p>
          <a:p>
            <a:pPr marL="6350" indent="87313" algn="just">
              <a:lnSpc>
                <a:spcPts val="2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</a:t>
            </a:r>
            <a:r>
              <a:rPr lang="ru-RU" sz="2000" dirty="0" smtClean="0"/>
              <a:t>: г) Из общего числа вариантов (120) мы вычтем те варианты, в которых встретятся одновременно и задача на работу, и  квадратное уравнение, не имеющее корней. По сравнению с пунктом а) для них меняется число исходов при выборе текстовой задачи (3 варианта) и число исходов при выборе уравнения (только в 2 случаях корней нет). Значит, можно составить </a:t>
            </a:r>
            <a:r>
              <a:rPr lang="ru-RU" sz="2000" b="1" dirty="0" smtClean="0">
                <a:solidFill>
                  <a:srgbClr val="000099"/>
                </a:solidFill>
              </a:rPr>
              <a:t>4•3•2=24  </a:t>
            </a:r>
            <a:r>
              <a:rPr lang="ru-RU" sz="2000" dirty="0" smtClean="0"/>
              <a:t>варианта такой контрольной, работы, а условию задачи удовлетворяют остальные </a:t>
            </a:r>
            <a:r>
              <a:rPr lang="ru-RU" sz="2000" b="1" dirty="0" smtClean="0">
                <a:solidFill>
                  <a:srgbClr val="000099"/>
                </a:solidFill>
              </a:rPr>
              <a:t>120-24=96 </a:t>
            </a:r>
            <a:r>
              <a:rPr lang="ru-RU" sz="2000" dirty="0" smtClean="0"/>
              <a:t>вариантов. </a:t>
            </a:r>
          </a:p>
          <a:p>
            <a:pPr marL="6350" indent="87313" algn="just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Ответ: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а) 120; б) 48; в) 80; г) 96. </a:t>
            </a:r>
          </a:p>
          <a:p>
            <a:pPr marL="6350" indent="87313" algn="just">
              <a:buNone/>
            </a:pPr>
            <a:endParaRPr lang="ru-RU" sz="2400" dirty="0" smtClean="0"/>
          </a:p>
          <a:p>
            <a:pPr marL="6350" indent="87313" algn="just">
              <a:buNone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3187</Words>
  <Application>Microsoft Office PowerPoint</Application>
  <PresentationFormat>Экран (4:3)</PresentationFormat>
  <Paragraphs>370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Формула</vt:lpstr>
      <vt:lpstr>Глава 9. Элементы математической статистики, комбинаторики и теории вероятностей</vt:lpstr>
      <vt:lpstr>Содержание</vt:lpstr>
      <vt:lpstr>Введение</vt:lpstr>
      <vt:lpstr>Пример 1</vt:lpstr>
      <vt:lpstr>Пример 1.а)</vt:lpstr>
      <vt:lpstr>Пример 1.б)</vt:lpstr>
      <vt:lpstr>Пример 1.в)</vt:lpstr>
      <vt:lpstr>Пример 1.г)</vt:lpstr>
      <vt:lpstr>Пример 1.г)</vt:lpstr>
      <vt:lpstr>Пример 2</vt:lpstr>
      <vt:lpstr>Пример 2.а)</vt:lpstr>
      <vt:lpstr>Пример 2.б)</vt:lpstr>
      <vt:lpstr>Пример 2.в)</vt:lpstr>
      <vt:lpstr>Пример 2.г)</vt:lpstr>
      <vt:lpstr>Актуализация опорных знаний</vt:lpstr>
      <vt:lpstr>Актуализация опорных знаний</vt:lpstr>
      <vt:lpstr>Пример 3</vt:lpstr>
      <vt:lpstr>Пример 3.а)</vt:lpstr>
      <vt:lpstr>Пример 3.б)</vt:lpstr>
      <vt:lpstr>Пример 3.в)</vt:lpstr>
      <vt:lpstr>Пример 3.г)</vt:lpstr>
      <vt:lpstr>Пример 4.</vt:lpstr>
      <vt:lpstr>РЕШЕНИЕ: I способ </vt:lpstr>
      <vt:lpstr>РЕШЕНИЕ: II способ </vt:lpstr>
      <vt:lpstr>РЕШЕНИЕ: III способ </vt:lpstr>
      <vt:lpstr>Анализ примера 4</vt:lpstr>
      <vt:lpstr>Определение 2</vt:lpstr>
      <vt:lpstr>Пример 5.</vt:lpstr>
      <vt:lpstr>РЕШЕНИЕ:</vt:lpstr>
      <vt:lpstr>Теорема 3 и определение 3</vt:lpstr>
      <vt:lpstr>Пример 6</vt:lpstr>
      <vt:lpstr>Слайд 32</vt:lpstr>
      <vt:lpstr>Итоги выборов двух элементов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9. ЭЛЕМЕНТЫ МАТЕМАТИЧЕСКОЙ СТАТИСТИКИ, КОМБИНАТОРИКИ И ТЕОРИИ ВЕРОЯТНОСТЕЙ</dc:title>
  <dc:creator>Тамара Цыбикова</dc:creator>
  <cp:lastModifiedBy>Тамара Цыбикова</cp:lastModifiedBy>
  <cp:revision>192</cp:revision>
  <dcterms:created xsi:type="dcterms:W3CDTF">2014-02-08T07:47:32Z</dcterms:created>
  <dcterms:modified xsi:type="dcterms:W3CDTF">2014-02-12T20:38:04Z</dcterms:modified>
</cp:coreProperties>
</file>