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92" r:id="rId3"/>
    <p:sldId id="354" r:id="rId4"/>
    <p:sldId id="397" r:id="rId5"/>
    <p:sldId id="385" r:id="rId6"/>
    <p:sldId id="386" r:id="rId7"/>
    <p:sldId id="387" r:id="rId8"/>
    <p:sldId id="398" r:id="rId9"/>
    <p:sldId id="388" r:id="rId10"/>
    <p:sldId id="390" r:id="rId11"/>
    <p:sldId id="389" r:id="rId12"/>
    <p:sldId id="367" r:id="rId13"/>
    <p:sldId id="381" r:id="rId14"/>
    <p:sldId id="368" r:id="rId15"/>
    <p:sldId id="382" r:id="rId16"/>
    <p:sldId id="391" r:id="rId17"/>
    <p:sldId id="369" r:id="rId18"/>
    <p:sldId id="370" r:id="rId19"/>
    <p:sldId id="371" r:id="rId20"/>
    <p:sldId id="339" r:id="rId21"/>
    <p:sldId id="340" r:id="rId22"/>
    <p:sldId id="341" r:id="rId23"/>
    <p:sldId id="3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67" autoAdjust="0"/>
  </p:normalViewPr>
  <p:slideViewPr>
    <p:cSldViewPr>
      <p:cViewPr>
        <p:scale>
          <a:sx n="70" d="100"/>
          <a:sy n="70" d="100"/>
        </p:scale>
        <p:origin x="-43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Буква С хорошо согласуется «и с французским,</a:t>
            </a:r>
            <a:r>
              <a:rPr lang="ru-RU" baseline="0" dirty="0" smtClean="0"/>
              <a:t> и с нижегородским»:</a:t>
            </a:r>
          </a:p>
          <a:p>
            <a:r>
              <a:rPr lang="ru-RU" baseline="0" dirty="0" smtClean="0"/>
              <a:t>с одной стороны, С – это первая буква слова </a:t>
            </a:r>
            <a:r>
              <a:rPr lang="en-US" baseline="0" dirty="0" smtClean="0"/>
              <a:t>combinations</a:t>
            </a:r>
            <a:r>
              <a:rPr lang="ru-RU" baseline="0" dirty="0" smtClean="0"/>
              <a:t>, </a:t>
            </a:r>
          </a:p>
          <a:p>
            <a:r>
              <a:rPr lang="ru-RU" baseline="0" dirty="0" smtClean="0"/>
              <a:t>с другой стороны, С – это первая буква слова </a:t>
            </a:r>
            <a:r>
              <a:rPr lang="ru-RU" baseline="0" dirty="0" err="1" smtClean="0"/>
              <a:t>сочеатание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Квартет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Проказница-Мартышка,</a:t>
            </a:r>
            <a:br>
              <a:rPr lang="ru-RU" dirty="0" smtClean="0"/>
            </a:br>
            <a:r>
              <a:rPr lang="ru-RU" dirty="0" err="1" smtClean="0"/>
              <a:t>Осёл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Козёл</a:t>
            </a:r>
            <a:br>
              <a:rPr lang="ru-RU" dirty="0" smtClean="0"/>
            </a:br>
            <a:r>
              <a:rPr lang="ru-RU" dirty="0" smtClean="0"/>
              <a:t>Да косолапый Мишка</a:t>
            </a:r>
            <a:br>
              <a:rPr lang="ru-RU" dirty="0" smtClean="0"/>
            </a:br>
            <a:r>
              <a:rPr lang="ru-RU" dirty="0" smtClean="0"/>
              <a:t>Затеяли сыграть Квартет.</a:t>
            </a:r>
            <a:br>
              <a:rPr lang="ru-RU" dirty="0" smtClean="0"/>
            </a:br>
            <a:r>
              <a:rPr lang="ru-RU" dirty="0" smtClean="0"/>
              <a:t>Достали нот, баса, альта, две скрипки</a:t>
            </a:r>
            <a:br>
              <a:rPr lang="ru-RU" dirty="0" smtClean="0"/>
            </a:br>
            <a:r>
              <a:rPr lang="ru-RU" dirty="0" smtClean="0"/>
              <a:t>И сели на лужок под липки, —</a:t>
            </a:r>
            <a:br>
              <a:rPr lang="ru-RU" dirty="0" smtClean="0"/>
            </a:br>
            <a:r>
              <a:rPr lang="ru-RU" dirty="0" smtClean="0"/>
              <a:t>Пленять своим искусством свет.</a:t>
            </a:r>
            <a:br>
              <a:rPr lang="ru-RU" dirty="0" smtClean="0"/>
            </a:br>
            <a:r>
              <a:rPr lang="ru-RU" dirty="0" smtClean="0"/>
              <a:t>Ударили в смычки, дерут, а толку нет.</a:t>
            </a:r>
            <a:br>
              <a:rPr lang="ru-RU" dirty="0" smtClean="0"/>
            </a:br>
            <a:r>
              <a:rPr lang="ru-RU" dirty="0" smtClean="0"/>
              <a:t>«Стой, братцы, стой! — кричит Мартышка. —Погодите!</a:t>
            </a:r>
            <a:br>
              <a:rPr lang="ru-RU" dirty="0" smtClean="0"/>
            </a:br>
            <a:r>
              <a:rPr lang="ru-RU" dirty="0" smtClean="0"/>
              <a:t>Как музыке идти? Ведь вы не так сидите.</a:t>
            </a:r>
            <a:br>
              <a:rPr lang="ru-RU" dirty="0" smtClean="0"/>
            </a:br>
            <a:r>
              <a:rPr lang="ru-RU" dirty="0" smtClean="0"/>
              <a:t>Ты с басом, </a:t>
            </a:r>
            <a:r>
              <a:rPr lang="ru-RU" dirty="0" err="1" smtClean="0"/>
              <a:t>Мишенька</a:t>
            </a:r>
            <a:r>
              <a:rPr lang="ru-RU" dirty="0" smtClean="0"/>
              <a:t>, садись против альта,</a:t>
            </a:r>
            <a:br>
              <a:rPr lang="ru-RU" dirty="0" smtClean="0"/>
            </a:br>
            <a:r>
              <a:rPr lang="ru-RU" dirty="0" smtClean="0"/>
              <a:t>Я, прима, сяду против вторы;</a:t>
            </a:r>
            <a:br>
              <a:rPr lang="ru-RU" dirty="0" smtClean="0"/>
            </a:br>
            <a:r>
              <a:rPr lang="ru-RU" dirty="0" smtClean="0"/>
              <a:t>Тогда пойдет уж музыка не та:</a:t>
            </a:r>
            <a:br>
              <a:rPr lang="ru-RU" dirty="0" smtClean="0"/>
            </a:br>
            <a:r>
              <a:rPr lang="ru-RU" dirty="0" smtClean="0"/>
              <a:t>У нас запляшут лес и горы!»</a:t>
            </a:r>
            <a:br>
              <a:rPr lang="ru-RU" dirty="0" smtClean="0"/>
            </a:br>
            <a:r>
              <a:rPr lang="ru-RU" dirty="0" smtClean="0"/>
              <a:t>Расселись, начали Квартет;</a:t>
            </a:r>
            <a:br>
              <a:rPr lang="ru-RU" dirty="0" smtClean="0"/>
            </a:br>
            <a:r>
              <a:rPr lang="ru-RU" dirty="0" smtClean="0"/>
              <a:t>Он все-таки на лад нейдёт.</a:t>
            </a:r>
            <a:br>
              <a:rPr lang="ru-RU" dirty="0" smtClean="0"/>
            </a:br>
            <a:r>
              <a:rPr lang="ru-RU" dirty="0" smtClean="0"/>
              <a:t>«Постойте ж, я сыскал секрет? —</a:t>
            </a:r>
            <a:br>
              <a:rPr lang="ru-RU" dirty="0" smtClean="0"/>
            </a:br>
            <a:r>
              <a:rPr lang="ru-RU" dirty="0" smtClean="0"/>
              <a:t>Кричит </a:t>
            </a:r>
            <a:r>
              <a:rPr lang="ru-RU" dirty="0" err="1" smtClean="0"/>
              <a:t>Осёл</a:t>
            </a:r>
            <a:r>
              <a:rPr lang="ru-RU" dirty="0" smtClean="0"/>
              <a:t>, — мы, верно, уж поладим,</a:t>
            </a:r>
            <a:br>
              <a:rPr lang="ru-RU" dirty="0" smtClean="0"/>
            </a:br>
            <a:r>
              <a:rPr lang="ru-RU" dirty="0" smtClean="0"/>
              <a:t>Коль рядом сядем».</a:t>
            </a:r>
          </a:p>
          <a:p>
            <a:r>
              <a:rPr lang="ru-RU" dirty="0" smtClean="0"/>
              <a:t>Послушались </a:t>
            </a:r>
            <a:r>
              <a:rPr lang="ru-RU" dirty="0" err="1" smtClean="0"/>
              <a:t>Осла</a:t>
            </a:r>
            <a:r>
              <a:rPr lang="ru-RU" dirty="0" smtClean="0"/>
              <a:t>: уселись чинно в ряд;</a:t>
            </a:r>
            <a:br>
              <a:rPr lang="ru-RU" dirty="0" smtClean="0"/>
            </a:br>
            <a:r>
              <a:rPr lang="ru-RU" dirty="0" smtClean="0"/>
              <a:t>А все-таки Квартет нейдёт на лад.</a:t>
            </a:r>
            <a:br>
              <a:rPr lang="ru-RU" dirty="0" smtClean="0"/>
            </a:br>
            <a:r>
              <a:rPr lang="ru-RU" dirty="0" smtClean="0"/>
              <a:t>Вот пуще прежнего пошли у них разборы</a:t>
            </a:r>
            <a:br>
              <a:rPr lang="ru-RU" dirty="0" smtClean="0"/>
            </a:br>
            <a:r>
              <a:rPr lang="ru-RU" dirty="0" smtClean="0"/>
              <a:t>И споры,</a:t>
            </a:r>
            <a:br>
              <a:rPr lang="ru-RU" dirty="0" smtClean="0"/>
            </a:br>
            <a:r>
              <a:rPr lang="ru-RU" dirty="0" smtClean="0"/>
              <a:t>Кому и как сидеть.</a:t>
            </a:r>
            <a:br>
              <a:rPr lang="ru-RU" dirty="0" smtClean="0"/>
            </a:br>
            <a:r>
              <a:rPr lang="ru-RU" dirty="0" smtClean="0"/>
              <a:t>Случилось Соловью на шум их прилететь.</a:t>
            </a:r>
            <a:br>
              <a:rPr lang="ru-RU" dirty="0" smtClean="0"/>
            </a:br>
            <a:r>
              <a:rPr lang="ru-RU" dirty="0" smtClean="0"/>
              <a:t>Тут с просьбой все к нему, чтоб их решить сомненье.</a:t>
            </a:r>
            <a:br>
              <a:rPr lang="ru-RU" dirty="0" smtClean="0"/>
            </a:br>
            <a:r>
              <a:rPr lang="ru-RU" dirty="0" smtClean="0"/>
              <a:t>«Пожалуй, — говорят, — возьми на час терпенье,</a:t>
            </a:r>
            <a:br>
              <a:rPr lang="ru-RU" dirty="0" smtClean="0"/>
            </a:br>
            <a:r>
              <a:rPr lang="ru-RU" dirty="0" smtClean="0"/>
              <a:t>Чтобы Квартет в порядок наш </a:t>
            </a:r>
            <a:r>
              <a:rPr lang="ru-RU" dirty="0" err="1" smtClean="0"/>
              <a:t>привесть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И ноты есть у нас, и инструменты есть,</a:t>
            </a:r>
            <a:br>
              <a:rPr lang="ru-RU" dirty="0" smtClean="0"/>
            </a:br>
            <a:r>
              <a:rPr lang="ru-RU" dirty="0" smtClean="0"/>
              <a:t>Скажи лишь, как нам сесть!» —</a:t>
            </a:r>
            <a:br>
              <a:rPr lang="ru-RU" dirty="0" smtClean="0"/>
            </a:br>
            <a:r>
              <a:rPr lang="ru-RU" dirty="0" smtClean="0"/>
              <a:t>«Чтоб музыкантом быть, так надобно уменье</a:t>
            </a:r>
            <a:br>
              <a:rPr lang="ru-RU" dirty="0" smtClean="0"/>
            </a:br>
            <a:r>
              <a:rPr lang="ru-RU" dirty="0" smtClean="0"/>
              <a:t>И уши ваших понежней, —</a:t>
            </a:r>
            <a:br>
              <a:rPr lang="ru-RU" dirty="0" smtClean="0"/>
            </a:br>
            <a:r>
              <a:rPr lang="ru-RU" dirty="0" smtClean="0"/>
              <a:t>Им отвечает Соловей, —</a:t>
            </a:r>
            <a:br>
              <a:rPr lang="ru-RU" dirty="0" smtClean="0"/>
            </a:br>
            <a:r>
              <a:rPr lang="ru-RU" dirty="0" smtClean="0"/>
              <a:t>А вы, друзья, как ни садитесь;</a:t>
            </a:r>
            <a:br>
              <a:rPr lang="ru-RU" dirty="0" smtClean="0"/>
            </a:br>
            <a:r>
              <a:rPr lang="ru-RU" dirty="0" smtClean="0"/>
              <a:t>Всё в музыканты не годитесь».</a:t>
            </a:r>
          </a:p>
          <a:p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7E4B2-CC4E-4121-9DFD-35A585B5D0F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1.jpe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4.xml"/><Relationship Id="rId18" Type="http://schemas.openxmlformats.org/officeDocument/2006/relationships/slide" Target="slide2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23.xml"/><Relationship Id="rId2" Type="http://schemas.openxmlformats.org/officeDocument/2006/relationships/image" Target="../media/image2.jpeg"/><Relationship Id="rId16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8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§52. Сочетания и </a:t>
            </a:r>
            <a:r>
              <a:rPr lang="ru-RU" b="1" dirty="0" smtClean="0">
                <a:solidFill>
                  <a:schemeClr val="tx1"/>
                </a:solidFill>
              </a:rPr>
              <a:t>размещения.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Часть </a:t>
            </a:r>
            <a:r>
              <a:rPr lang="en-US" b="1" dirty="0" smtClean="0">
                <a:solidFill>
                  <a:schemeClr val="tx1"/>
                </a:solidFill>
              </a:rPr>
              <a:t>II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Теорема 4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6360" r="8829" b="49529"/>
          <a:stretch>
            <a:fillRect/>
          </a:stretch>
        </p:blipFill>
        <p:spPr bwMode="auto">
          <a:xfrm>
            <a:off x="395536" y="1196752"/>
            <a:ext cx="8413491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23529" y="548680"/>
            <a:ext cx="8602266" cy="5184576"/>
            <a:chOff x="539551" y="548680"/>
            <a:chExt cx="8386243" cy="4928965"/>
          </a:xfrm>
        </p:grpSpPr>
        <p:pic>
          <p:nvPicPr>
            <p:cNvPr id="137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036" t="49588" r="8829" b="6250"/>
            <a:stretch>
              <a:fillRect/>
            </a:stretch>
          </p:blipFill>
          <p:spPr bwMode="auto">
            <a:xfrm>
              <a:off x="539551" y="548680"/>
              <a:ext cx="8386243" cy="3960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21207" t="18500" r="10872" b="70672"/>
            <a:stretch>
              <a:fillRect/>
            </a:stretch>
          </p:blipFill>
          <p:spPr bwMode="auto">
            <a:xfrm>
              <a:off x="611560" y="4509120"/>
              <a:ext cx="8100392" cy="96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классе 27 учеников, из них нужно выбрать троих. Сколькими способами это можно сделать, если:</a:t>
            </a:r>
          </a:p>
          <a:p>
            <a:pPr algn="just">
              <a:buNone/>
            </a:pPr>
            <a:r>
              <a:rPr lang="ru-RU" sz="2400" dirty="0" smtClean="0"/>
              <a:t>а) первый ученик  должен решить задачу, второй — сходить за мелом, третий — пойти дежурить в столовую; </a:t>
            </a:r>
          </a:p>
          <a:p>
            <a:pPr algn="just">
              <a:buNone/>
            </a:pPr>
            <a:r>
              <a:rPr lang="ru-RU" sz="2400" dirty="0" smtClean="0"/>
              <a:t>б) им следует спеть хором?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4" name="Управляющая кнопка: в начало 13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назад 14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далее 15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в конец 16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32097" name="Picture 1"/>
          <p:cNvPicPr>
            <a:picLocks noChangeAspect="1" noChangeArrowheads="1"/>
          </p:cNvPicPr>
          <p:nvPr/>
        </p:nvPicPr>
        <p:blipFill>
          <a:blip r:embed="rId2" cstate="print"/>
          <a:srcRect l="21774" t="42938" r="10305" b="36391"/>
          <a:stretch>
            <a:fillRect/>
          </a:stretch>
        </p:blipFill>
        <p:spPr bwMode="auto">
          <a:xfrm>
            <a:off x="467544" y="2348880"/>
            <a:ext cx="820205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werkrealschule-frankenhardt.de/images/EKM/3701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-1"/>
            <a:ext cx="1512168" cy="2056389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067944" y="260648"/>
            <a:ext cx="1440160" cy="1800200"/>
            <a:chOff x="7236296" y="3861048"/>
            <a:chExt cx="1512168" cy="2304256"/>
          </a:xfrm>
        </p:grpSpPr>
        <p:pic>
          <p:nvPicPr>
            <p:cNvPr id="11" name="Picture 8" descr="http://img2.board.com.ua/a/2000313591/wm/2-podgotovka-detej-k-shkole.jpg"/>
            <p:cNvPicPr>
              <a:picLocks noChangeAspect="1" noChangeArrowheads="1"/>
            </p:cNvPicPr>
            <p:nvPr/>
          </p:nvPicPr>
          <p:blipFill>
            <a:blip r:embed="rId4" cstate="print"/>
            <a:srcRect l="24794" r="32381"/>
            <a:stretch>
              <a:fillRect/>
            </a:stretch>
          </p:blipFill>
          <p:spPr bwMode="auto">
            <a:xfrm>
              <a:off x="7236296" y="3861048"/>
              <a:ext cx="1368152" cy="2055270"/>
            </a:xfrm>
            <a:prstGeom prst="rect">
              <a:avLst/>
            </a:prstGeom>
            <a:noFill/>
          </p:spPr>
        </p:pic>
        <p:pic>
          <p:nvPicPr>
            <p:cNvPr id="12" name="Picture 6" descr="http://im2-tub-ru.yandex.net/i?id=136226306-59-72&amp;n=21"/>
            <p:cNvPicPr>
              <a:picLocks noChangeAspect="1" noChangeArrowheads="1"/>
            </p:cNvPicPr>
            <p:nvPr/>
          </p:nvPicPr>
          <p:blipFill>
            <a:blip r:embed="rId5" cstate="print"/>
            <a:srcRect l="10080" t="10080" r="14321" b="14321"/>
            <a:stretch>
              <a:fillRect/>
            </a:stretch>
          </p:blipFill>
          <p:spPr bwMode="auto">
            <a:xfrm>
              <a:off x="7668344" y="5085184"/>
              <a:ext cx="1080120" cy="1080120"/>
            </a:xfrm>
            <a:prstGeom prst="rect">
              <a:avLst/>
            </a:prstGeom>
            <a:noFill/>
          </p:spPr>
        </p:pic>
      </p:grpSp>
      <p:pic>
        <p:nvPicPr>
          <p:cNvPr id="13" name="Picture 4" descr="http://www.onlineigri.ru/components/images/dutie_cafe.jpg"/>
          <p:cNvPicPr>
            <a:picLocks noChangeAspect="1" noChangeArrowheads="1"/>
          </p:cNvPicPr>
          <p:nvPr/>
        </p:nvPicPr>
        <p:blipFill>
          <a:blip r:embed="rId6" cstate="print"/>
          <a:srcRect r="38801"/>
          <a:stretch>
            <a:fillRect/>
          </a:stretch>
        </p:blipFill>
        <p:spPr bwMode="auto">
          <a:xfrm>
            <a:off x="6948264" y="260648"/>
            <a:ext cx="1380323" cy="1718447"/>
          </a:xfrm>
          <a:prstGeom prst="rect">
            <a:avLst/>
          </a:prstGeom>
          <a:noFill/>
        </p:spPr>
      </p:pic>
      <p:pic>
        <p:nvPicPr>
          <p:cNvPr id="14" name="Picture 10" descr="http://www.stihi.ru/pics/2012/02/11/3920.gif"/>
          <p:cNvPicPr>
            <a:picLocks noChangeAspect="1" noChangeArrowheads="1"/>
          </p:cNvPicPr>
          <p:nvPr/>
        </p:nvPicPr>
        <p:blipFill>
          <a:blip r:embed="rId7" cstate="print"/>
          <a:srcRect b="59020"/>
          <a:stretch>
            <a:fillRect/>
          </a:stretch>
        </p:blipFill>
        <p:spPr bwMode="auto">
          <a:xfrm>
            <a:off x="2339752" y="4365104"/>
            <a:ext cx="4097995" cy="1651104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6" name="Управляющая кнопка: в начало 15">
              <a:hlinkClick r:id="rId8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Управляющая кнопка: назад 16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Управляющая кнопка: далее 17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в конец 18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«Проказница Мартышка, </a:t>
            </a:r>
            <a:r>
              <a:rPr lang="ru-RU" sz="2400" dirty="0" err="1" smtClean="0"/>
              <a:t>Осёл</a:t>
            </a:r>
            <a:r>
              <a:rPr lang="ru-RU" sz="2400" dirty="0" smtClean="0"/>
              <a:t>, Козел и Косолапый Мишка затеяли сыграть квартет». Мишке поручили выбрать 4  любых инструмента из имеющихся 11. </a:t>
            </a:r>
          </a:p>
          <a:p>
            <a:pPr algn="just">
              <a:buNone/>
            </a:pPr>
            <a:r>
              <a:rPr lang="ru-RU" sz="2400" dirty="0" smtClean="0"/>
              <a:t>а) Найти число всевозможных выборов инструментов. </a:t>
            </a:r>
          </a:p>
          <a:p>
            <a:pPr algn="just">
              <a:buNone/>
            </a:pPr>
            <a:r>
              <a:rPr lang="ru-RU" sz="2400" dirty="0" smtClean="0"/>
              <a:t>б) Найти число всевозможных рассаживаний участников  квартета с выбранными четырьмя инструментами (инструменты, как в басне Крылова, занимают четко отведенные позиции). </a:t>
            </a:r>
          </a:p>
          <a:p>
            <a:pPr algn="just">
              <a:buNone/>
            </a:pPr>
            <a:r>
              <a:rPr lang="ru-RU" sz="2400" dirty="0" smtClean="0"/>
              <a:t>в) Сколько всего различных инструментальных составов  квартета может получиться?</a:t>
            </a:r>
            <a:endParaRPr lang="ru-RU" sz="24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15714" name="Picture 2" descr="http://www.liberali.ge/images/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7" y="0"/>
            <a:ext cx="2267743" cy="1561503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899592" y="260648"/>
            <a:ext cx="7272808" cy="6058526"/>
            <a:chOff x="971600" y="260648"/>
            <a:chExt cx="7272808" cy="6058526"/>
          </a:xfrm>
        </p:grpSpPr>
        <p:pic>
          <p:nvPicPr>
            <p:cNvPr id="1310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22512" t="18329" r="10305" b="19657"/>
            <a:stretch>
              <a:fillRect/>
            </a:stretch>
          </p:blipFill>
          <p:spPr bwMode="auto">
            <a:xfrm>
              <a:off x="1043608" y="260648"/>
              <a:ext cx="6984776" cy="4835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107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1207" t="18500" r="8657" b="63781"/>
            <a:stretch>
              <a:fillRect/>
            </a:stretch>
          </p:blipFill>
          <p:spPr bwMode="auto">
            <a:xfrm>
              <a:off x="971600" y="4941168"/>
              <a:ext cx="7272808" cy="137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5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13407" r="6250" b="15719"/>
          <a:stretch>
            <a:fillRect/>
          </a:stretch>
        </p:blipFill>
        <p:spPr bwMode="auto">
          <a:xfrm>
            <a:off x="539552" y="260648"/>
            <a:ext cx="8172400" cy="591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Следствия из теоремы 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22881" name="Picture 1"/>
          <p:cNvPicPr>
            <a:picLocks noChangeAspect="1" noChangeArrowheads="1"/>
          </p:cNvPicPr>
          <p:nvPr/>
        </p:nvPicPr>
        <p:blipFill>
          <a:blip r:embed="rId2" cstate="print"/>
          <a:srcRect l="21036" t="32110" r="8829" b="20641"/>
          <a:stretch>
            <a:fillRect/>
          </a:stretch>
        </p:blipFill>
        <p:spPr bwMode="auto">
          <a:xfrm>
            <a:off x="1115616" y="1484784"/>
            <a:ext cx="6840760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Группа 10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2" name="Управляющая кнопка: в начало 11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назад 12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далее 13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в конец 14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Треугольник Паскаля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21857" name="Picture 1"/>
          <p:cNvPicPr>
            <a:picLocks noChangeAspect="1" noChangeArrowheads="1"/>
          </p:cNvPicPr>
          <p:nvPr/>
        </p:nvPicPr>
        <p:blipFill>
          <a:blip r:embed="rId2" cstate="print"/>
          <a:srcRect l="19559" t="17344" r="10305" b="22610"/>
          <a:stretch>
            <a:fillRect/>
          </a:stretch>
        </p:blipFill>
        <p:spPr bwMode="auto">
          <a:xfrm>
            <a:off x="755576" y="1453706"/>
            <a:ext cx="7704856" cy="494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Например,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120833" name="Picture 1"/>
          <p:cNvPicPr>
            <a:picLocks noChangeAspect="1" noChangeArrowheads="1"/>
          </p:cNvPicPr>
          <p:nvPr/>
        </p:nvPicPr>
        <p:blipFill>
          <a:blip r:embed="rId2" cstate="print"/>
          <a:srcRect l="22512" t="45891" r="8090" b="18672"/>
          <a:stretch>
            <a:fillRect/>
          </a:stretch>
        </p:blipFill>
        <p:spPr bwMode="auto">
          <a:xfrm>
            <a:off x="395536" y="1556792"/>
            <a:ext cx="84609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Актуализация опорных </a:t>
            </a:r>
            <a:r>
              <a:rPr lang="ru-RU" dirty="0" smtClean="0"/>
              <a:t>знаний: </a:t>
            </a:r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3" action="ppaction://hlinksldjump"/>
              </a:rPr>
              <a:t>определение 1;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4" action="ppaction://hlinksldjump"/>
              </a:rPr>
              <a:t>теорема 1;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5" action="ppaction://hlinksldjump"/>
              </a:rPr>
              <a:t>определение 2 и  теорема 2;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6" action="ppaction://hlinksldjump"/>
              </a:rPr>
              <a:t>теорема 3 и определение 3;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7" action="ppaction://hlinksldjump"/>
              </a:rPr>
              <a:t>Итоги выборов двух </a:t>
            </a:r>
            <a:r>
              <a:rPr lang="ru-RU" dirty="0" smtClean="0">
                <a:hlinkClick r:id="rId7" action="ppaction://hlinksldjump"/>
              </a:rPr>
              <a:t>элементов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8" action="ppaction://hlinksldjump"/>
              </a:rPr>
              <a:t>Введение</a:t>
            </a:r>
            <a:endParaRPr lang="en-US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9" action="ppaction://hlinksldjump"/>
              </a:rPr>
              <a:t>Определение </a:t>
            </a:r>
            <a:r>
              <a:rPr lang="ru-RU" dirty="0" smtClean="0">
                <a:hlinkClick r:id="rId9" action="ppaction://hlinksldjump"/>
              </a:rPr>
              <a:t>4</a:t>
            </a:r>
            <a:r>
              <a:rPr lang="ru-RU" dirty="0" smtClean="0"/>
              <a:t>. Число сочетаний и число размещений  из </a:t>
            </a:r>
            <a:r>
              <a:rPr lang="en-US" dirty="0" smtClean="0"/>
              <a:t>n </a:t>
            </a:r>
            <a:r>
              <a:rPr lang="ru-RU" dirty="0" smtClean="0"/>
              <a:t>элементов по </a:t>
            </a:r>
            <a:r>
              <a:rPr lang="en-US" dirty="0" smtClean="0"/>
              <a:t>k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0" action="ppaction://hlinksldjump"/>
              </a:rPr>
              <a:t>Теорема 4</a:t>
            </a:r>
            <a:r>
              <a:rPr lang="ru-RU" dirty="0" smtClean="0"/>
              <a:t>. Формулы числа размещений и числа сочетаний. </a:t>
            </a:r>
            <a:r>
              <a:rPr lang="ru-RU" dirty="0" smtClean="0">
                <a:hlinkClick r:id="rId11" action="ppaction://hlinksldjump"/>
              </a:rPr>
              <a:t>Доказательство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Содержимое 1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Blip>
                <a:blip r:embed="rId2"/>
              </a:buBlip>
            </a:pPr>
            <a:r>
              <a:rPr lang="ru-RU" dirty="0" smtClean="0">
                <a:hlinkClick r:id="rId12" action="ppaction://hlinksldjump"/>
              </a:rPr>
              <a:t>Пример 7. В классе 27 учеников, из них нужно выбрать троих.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3" action="ppaction://hlinksldjump"/>
              </a:rPr>
              <a:t>Пример 8. «Проказница Мартышка, </a:t>
            </a:r>
            <a:r>
              <a:rPr lang="ru-RU" dirty="0" err="1" smtClean="0">
                <a:hlinkClick r:id="rId13" action="ppaction://hlinksldjump"/>
              </a:rPr>
              <a:t>Осел</a:t>
            </a:r>
            <a:r>
              <a:rPr lang="ru-RU" dirty="0" smtClean="0">
                <a:hlinkClick r:id="rId13" action="ppaction://hlinksldjump"/>
              </a:rPr>
              <a:t>, Козел и Косолапый Мишка затеяли сыграть квартет». 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4" action="ppaction://hlinksldjump"/>
              </a:rPr>
              <a:t>Следствия из теоремы 4. Формулы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5" action="ppaction://hlinksldjump"/>
              </a:rPr>
              <a:t>Треугольник Паскаля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6" action="ppaction://hlinksldjump"/>
              </a:rPr>
              <a:t>Для учителя математики</a:t>
            </a:r>
            <a:endParaRPr lang="ru-RU" dirty="0" smtClean="0"/>
          </a:p>
          <a:p>
            <a:pPr>
              <a:buBlip>
                <a:blip r:embed="rId2"/>
              </a:buBlip>
            </a:pPr>
            <a:r>
              <a:rPr lang="ru-RU" dirty="0" smtClean="0">
                <a:hlinkClick r:id="rId17" action="ppaction://hlinksldjump"/>
              </a:rPr>
              <a:t>Источники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18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 математики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34956" r="11043" b="19657"/>
          <a:stretch>
            <a:fillRect/>
          </a:stretch>
        </p:blipFill>
        <p:spPr bwMode="auto">
          <a:xfrm>
            <a:off x="539552" y="1628800"/>
            <a:ext cx="7992888" cy="400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16242" r="10305" b="9813"/>
          <a:stretch>
            <a:fillRect/>
          </a:stretch>
        </p:blipFill>
        <p:spPr bwMode="auto">
          <a:xfrm>
            <a:off x="827584" y="260648"/>
            <a:ext cx="7522941" cy="61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7344" r="10305" b="14571"/>
          <a:stretch>
            <a:fillRect/>
          </a:stretch>
        </p:blipFill>
        <p:spPr bwMode="auto">
          <a:xfrm>
            <a:off x="640363" y="260648"/>
            <a:ext cx="803609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Повторение</a:t>
            </a:r>
            <a:endParaRPr lang="ru-RU" sz="4000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3456384"/>
          </a:xfrm>
        </p:spPr>
        <p:txBody>
          <a:bodyPr>
            <a:normAutofit/>
          </a:bodyPr>
          <a:lstStyle/>
          <a:p>
            <a:pPr marL="1588" indent="176213" algn="just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Определение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1.</a:t>
            </a:r>
            <a:r>
              <a:rPr lang="ru-RU" sz="2400" b="1" i="1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Произведение подряд идущих первых </a:t>
            </a:r>
            <a:r>
              <a:rPr lang="en-US" sz="2400" dirty="0" smtClean="0">
                <a:solidFill>
                  <a:srgbClr val="000099"/>
                </a:solidFill>
              </a:rPr>
              <a:t>n</a:t>
            </a:r>
            <a:r>
              <a:rPr lang="ru-RU" sz="2400" dirty="0" smtClean="0">
                <a:solidFill>
                  <a:srgbClr val="000099"/>
                </a:solidFill>
              </a:rPr>
              <a:t> натуральных чисел </a:t>
            </a:r>
            <a:r>
              <a:rPr lang="en-US" sz="2400" dirty="0" smtClean="0">
                <a:solidFill>
                  <a:srgbClr val="000099"/>
                </a:solidFill>
              </a:rPr>
              <a:t>n!</a:t>
            </a:r>
            <a:r>
              <a:rPr lang="ru-RU" sz="2400" dirty="0" smtClean="0">
                <a:solidFill>
                  <a:srgbClr val="000099"/>
                </a:solidFill>
              </a:rPr>
              <a:t> и называют «</a:t>
            </a:r>
            <a:r>
              <a:rPr lang="ru-RU" sz="2400" dirty="0" err="1" smtClean="0">
                <a:solidFill>
                  <a:srgbClr val="000099"/>
                </a:solidFill>
              </a:rPr>
              <a:t>эн</a:t>
            </a:r>
            <a:r>
              <a:rPr lang="ru-RU" sz="2400" dirty="0" smtClean="0">
                <a:solidFill>
                  <a:srgbClr val="000099"/>
                </a:solidFill>
              </a:rPr>
              <a:t> факториал»: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000099"/>
                </a:solidFill>
              </a:rPr>
              <a:t> </a:t>
            </a:r>
            <a:r>
              <a:rPr lang="en-US" sz="2400" b="1" i="1" dirty="0" smtClean="0">
                <a:solidFill>
                  <a:srgbClr val="000099"/>
                </a:solidFill>
              </a:rPr>
              <a:t>n!</a:t>
            </a:r>
            <a:r>
              <a:rPr lang="ru-RU" sz="2400" b="1" i="1" dirty="0" smtClean="0">
                <a:solidFill>
                  <a:srgbClr val="000099"/>
                </a:solidFill>
              </a:rPr>
              <a:t>=1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23…(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n-2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)(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n-1</a:t>
            </a:r>
            <a:r>
              <a:rPr lang="ru-RU" sz="2400" b="1" i="1" dirty="0" smtClean="0">
                <a:solidFill>
                  <a:srgbClr val="000099"/>
                </a:solidFill>
                <a:sym typeface="Wingdings"/>
              </a:rPr>
              <a:t>)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</a:t>
            </a: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43608" y="4437112"/>
          <a:ext cx="7128792" cy="609600"/>
        </p:xfrm>
        <a:graphic>
          <a:graphicData uri="http://schemas.openxmlformats.org/drawingml/2006/table">
            <a:tbl>
              <a:tblPr/>
              <a:tblGrid>
                <a:gridCol w="428365"/>
                <a:gridCol w="419400"/>
                <a:gridCol w="866692"/>
                <a:gridCol w="866692"/>
                <a:gridCol w="1040031"/>
                <a:gridCol w="1180494"/>
                <a:gridCol w="1103788"/>
                <a:gridCol w="1223330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n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n!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2=2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2!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3=6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3!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4=24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4!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5=120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5!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>
                          <a:latin typeface="Times New Roman"/>
                          <a:ea typeface="Calibri"/>
                          <a:cs typeface="Times New Roman"/>
                        </a:rPr>
                        <a:t>6=720</a:t>
                      </a:r>
                      <a:endParaRPr lang="ru-RU" sz="2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6!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  <a:sym typeface="Wingdings"/>
                        </a:rPr>
                        <a:t>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7=5040</a:t>
                      </a:r>
                      <a:endParaRPr lang="ru-RU" sz="2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i="1" dirty="0" smtClean="0">
                <a:solidFill>
                  <a:srgbClr val="C00000"/>
                </a:solidFill>
                <a:sym typeface="Wingdings"/>
              </a:rPr>
              <a:t>Теорема 1.</a:t>
            </a:r>
            <a:r>
              <a:rPr lang="ru-RU" sz="2400" b="1" i="1" dirty="0" smtClean="0">
                <a:sym typeface="Wingdings"/>
              </a:rPr>
              <a:t>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 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различных элементов можно расставить по одному на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 различных место ровно 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n! </a:t>
            </a:r>
            <a:r>
              <a:rPr lang="ru-RU" sz="2400" b="1" dirty="0" smtClean="0">
                <a:solidFill>
                  <a:srgbClr val="000099"/>
                </a:solidFill>
                <a:sym typeface="Wingdings"/>
              </a:rPr>
              <a:t>способами.</a:t>
            </a:r>
          </a:p>
          <a:p>
            <a:pPr algn="just"/>
            <a:r>
              <a:rPr lang="ru-RU" sz="2400" dirty="0" smtClean="0">
                <a:sym typeface="Wingdings"/>
              </a:rPr>
              <a:t>Как правило, эту теорему записывают в виде краткой формулы: </a:t>
            </a:r>
            <a:r>
              <a:rPr lang="en-US" sz="2400" b="1" dirty="0" err="1" smtClean="0">
                <a:solidFill>
                  <a:srgbClr val="000099"/>
                </a:solidFill>
                <a:sym typeface="Wingdings"/>
              </a:rPr>
              <a:t>P</a:t>
            </a:r>
            <a:r>
              <a:rPr lang="en-US" sz="2400" b="1" baseline="-25000" dirty="0" err="1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en-US" sz="2400" b="1" dirty="0" smtClean="0">
                <a:solidFill>
                  <a:srgbClr val="000099"/>
                </a:solidFill>
                <a:sym typeface="Wingdings"/>
              </a:rPr>
              <a:t>=n!</a:t>
            </a:r>
          </a:p>
          <a:p>
            <a:pPr algn="just"/>
            <a:r>
              <a:rPr lang="en-US" sz="2400" b="1" dirty="0" err="1" smtClean="0">
                <a:solidFill>
                  <a:srgbClr val="000099"/>
                </a:solidFill>
                <a:sym typeface="Wingdings"/>
              </a:rPr>
              <a:t>P</a:t>
            </a:r>
            <a:r>
              <a:rPr lang="en-US" sz="2400" b="1" baseline="-25000" dirty="0" err="1" smtClean="0">
                <a:solidFill>
                  <a:srgbClr val="000099"/>
                </a:solidFill>
                <a:sym typeface="Wingdings"/>
              </a:rPr>
              <a:t>n</a:t>
            </a:r>
            <a:r>
              <a:rPr lang="ru-RU" sz="2400" dirty="0" smtClean="0">
                <a:sym typeface="Wingdings"/>
              </a:rPr>
              <a:t>-это число перестановок из </a:t>
            </a:r>
            <a:r>
              <a:rPr lang="en-US" sz="2400" dirty="0" smtClean="0">
                <a:sym typeface="Wingdings"/>
              </a:rPr>
              <a:t>n </a:t>
            </a:r>
            <a:r>
              <a:rPr lang="ru-RU" sz="2400" dirty="0" smtClean="0">
                <a:sym typeface="Wingdings"/>
              </a:rPr>
              <a:t>различных из </a:t>
            </a:r>
            <a:r>
              <a:rPr lang="en-US" sz="2400" dirty="0" smtClean="0">
                <a:sym typeface="Wingdings"/>
              </a:rPr>
              <a:t>n </a:t>
            </a:r>
            <a:r>
              <a:rPr lang="ru-RU" sz="2400" dirty="0" smtClean="0">
                <a:sym typeface="Wingdings"/>
              </a:rPr>
              <a:t>различных элементов, оно равно </a:t>
            </a:r>
            <a:r>
              <a:rPr lang="en-US" sz="2400" b="1" i="1" dirty="0" smtClean="0">
                <a:solidFill>
                  <a:srgbClr val="000099"/>
                </a:solidFill>
                <a:sym typeface="Wingdings"/>
              </a:rPr>
              <a:t>n!</a:t>
            </a:r>
            <a:r>
              <a:rPr lang="ru-RU" sz="2400" dirty="0" smtClean="0">
                <a:solidFill>
                  <a:srgbClr val="000099"/>
                </a:solidFill>
                <a:sym typeface="Wingdings"/>
              </a:rPr>
              <a:t>.</a:t>
            </a:r>
            <a:endParaRPr lang="ru-RU" sz="2400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Повторение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Определение </a:t>
            </a:r>
            <a:r>
              <a:rPr lang="ru-RU" sz="2400" b="1" dirty="0" smtClean="0">
                <a:solidFill>
                  <a:srgbClr val="C00000"/>
                </a:solidFill>
              </a:rPr>
              <a:t>2.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число всех выборов двух элементов </a:t>
            </a:r>
            <a:r>
              <a:rPr lang="ru-RU" sz="2400" i="1" dirty="0" smtClean="0">
                <a:solidFill>
                  <a:srgbClr val="000099"/>
                </a:solidFill>
              </a:rPr>
              <a:t>без учета их порядка </a:t>
            </a:r>
            <a:r>
              <a:rPr lang="ru-RU" sz="2400" dirty="0" smtClean="0">
                <a:solidFill>
                  <a:srgbClr val="000099"/>
                </a:solidFill>
              </a:rPr>
              <a:t>из </a:t>
            </a:r>
            <a:r>
              <a:rPr lang="en-US" sz="2400" i="1" dirty="0" smtClean="0">
                <a:solidFill>
                  <a:srgbClr val="000099"/>
                </a:solidFill>
              </a:rPr>
              <a:t>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данных элементов называют числом сочетаний из </a:t>
            </a:r>
            <a:r>
              <a:rPr lang="en-US" sz="2400" dirty="0" smtClean="0">
                <a:solidFill>
                  <a:srgbClr val="000099"/>
                </a:solidFill>
              </a:rPr>
              <a:t>n</a:t>
            </a:r>
            <a:r>
              <a:rPr lang="ru-RU" sz="2400" dirty="0" smtClean="0">
                <a:solidFill>
                  <a:srgbClr val="000099"/>
                </a:solidFill>
              </a:rPr>
              <a:t> элементов по 2 и обозначают 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       	(</a:t>
            </a:r>
            <a:r>
              <a:rPr lang="ru-RU" sz="2400" dirty="0" err="1" smtClean="0">
                <a:solidFill>
                  <a:srgbClr val="000099"/>
                </a:solidFill>
              </a:rPr>
              <a:t>цэ</a:t>
            </a:r>
            <a:r>
              <a:rPr lang="ru-RU" sz="2400" dirty="0" smtClean="0">
                <a:solidFill>
                  <a:srgbClr val="000099"/>
                </a:solidFill>
              </a:rPr>
              <a:t> из </a:t>
            </a:r>
            <a:r>
              <a:rPr lang="ru-RU" sz="2400" dirty="0" err="1" smtClean="0">
                <a:solidFill>
                  <a:srgbClr val="000099"/>
                </a:solidFill>
              </a:rPr>
              <a:t>эн</a:t>
            </a:r>
            <a:r>
              <a:rPr lang="ru-RU" sz="2400" dirty="0" smtClean="0">
                <a:solidFill>
                  <a:srgbClr val="000099"/>
                </a:solidFill>
              </a:rPr>
              <a:t> по два</a:t>
            </a:r>
            <a:r>
              <a:rPr lang="ru-RU" sz="2400" dirty="0" smtClean="0">
                <a:solidFill>
                  <a:srgbClr val="000099"/>
                </a:solidFill>
              </a:rPr>
              <a:t>).</a:t>
            </a: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Теорема 2</a:t>
            </a:r>
            <a:r>
              <a:rPr lang="ru-RU" sz="2400" b="1" i="1" dirty="0" smtClean="0"/>
              <a:t> </a:t>
            </a:r>
            <a:r>
              <a:rPr lang="ru-RU" sz="2400" dirty="0" smtClean="0"/>
              <a:t>(</a:t>
            </a:r>
            <a:r>
              <a:rPr lang="ru-RU" sz="2400" i="1" dirty="0" smtClean="0"/>
              <a:t>о выборе двух элементов</a:t>
            </a:r>
            <a:r>
              <a:rPr lang="ru-RU" sz="2400" dirty="0" smtClean="0"/>
              <a:t>). </a:t>
            </a:r>
            <a:r>
              <a:rPr lang="ru-RU" sz="2400" dirty="0" smtClean="0">
                <a:solidFill>
                  <a:srgbClr val="000099"/>
                </a:solidFill>
              </a:rPr>
              <a:t>Если множество состоит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 требуется выбрать два элемента без учета их порядка, то такой выбор можно произвести </a:t>
            </a:r>
            <a:r>
              <a:rPr lang="en-US" sz="2400" b="1" i="1" dirty="0" smtClean="0">
                <a:solidFill>
                  <a:srgbClr val="000099"/>
                </a:solidFill>
              </a:rPr>
              <a:t>n(n-1)/2 </a:t>
            </a:r>
            <a:r>
              <a:rPr lang="ru-RU" sz="2400" dirty="0" smtClean="0">
                <a:solidFill>
                  <a:srgbClr val="000099"/>
                </a:solidFill>
              </a:rPr>
              <a:t>способами.</a:t>
            </a:r>
          </a:p>
          <a:p>
            <a:pPr algn="just"/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4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3275856" y="4797152"/>
          <a:ext cx="2160240" cy="919931"/>
        </p:xfrm>
        <a:graphic>
          <a:graphicData uri="http://schemas.openxmlformats.org/presentationml/2006/ole">
            <p:oleObj spid="_x0000_s24577" name="Формула" r:id="rId5" imgW="850680" imgH="393480" progId="Equation.3">
              <p:embed/>
            </p:oleObj>
          </a:graphicData>
        </a:graphic>
      </p:graphicFrame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899592" y="2564904"/>
          <a:ext cx="484187" cy="576262"/>
        </p:xfrm>
        <a:graphic>
          <a:graphicData uri="http://schemas.openxmlformats.org/presentationml/2006/ole">
            <p:oleObj spid="_x0000_s24578" name="Формула" r:id="rId6" imgW="203040" imgH="241200" progId="Equation.3">
              <p:embed/>
            </p:oleObj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Повторение</a:t>
            </a:r>
            <a:endParaRPr lang="ru-RU" sz="44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Теорема </a:t>
            </a:r>
            <a:r>
              <a:rPr lang="ru-RU" sz="2400" b="1" dirty="0" smtClean="0">
                <a:solidFill>
                  <a:srgbClr val="C00000"/>
                </a:solidFill>
              </a:rPr>
              <a:t>3.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Если множество состоит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 требуется выбрать из них два элемента, учитывая их порядок, то такой выбор можно произвести </a:t>
            </a:r>
            <a:r>
              <a:rPr lang="en-US" sz="2400" dirty="0" smtClean="0">
                <a:solidFill>
                  <a:srgbClr val="000099"/>
                </a:solidFill>
              </a:rPr>
              <a:t>n(n-1) </a:t>
            </a:r>
            <a:r>
              <a:rPr lang="ru-RU" sz="2400" dirty="0" smtClean="0">
                <a:solidFill>
                  <a:srgbClr val="000099"/>
                </a:solidFill>
              </a:rPr>
              <a:t>способами.</a:t>
            </a:r>
          </a:p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Доказательство</a:t>
            </a:r>
            <a:r>
              <a:rPr lang="ru-RU" sz="2400" dirty="0" smtClean="0"/>
              <a:t>: Первый по порядку элемент можно выбрать </a:t>
            </a:r>
            <a:r>
              <a:rPr lang="en-US" sz="2400" dirty="0" smtClean="0"/>
              <a:t>n </a:t>
            </a:r>
            <a:r>
              <a:rPr lang="ru-RU" sz="2400" dirty="0" smtClean="0"/>
              <a:t>способами. Из оставшихся </a:t>
            </a:r>
            <a:r>
              <a:rPr lang="en-US" sz="2400" dirty="0" smtClean="0"/>
              <a:t>(n-1) </a:t>
            </a:r>
            <a:r>
              <a:rPr lang="ru-RU" sz="2400" dirty="0" smtClean="0"/>
              <a:t>элементов второй по порядку элемент можно выбрать </a:t>
            </a:r>
            <a:r>
              <a:rPr lang="en-US" sz="2400" dirty="0" smtClean="0"/>
              <a:t>(n-1) </a:t>
            </a:r>
            <a:r>
              <a:rPr lang="ru-RU" sz="2400" dirty="0" smtClean="0"/>
              <a:t>способом. Так как два этих испытания (выбора) независимы друг от друга, то по правилу умножения получаем </a:t>
            </a:r>
            <a:r>
              <a:rPr lang="en-US" sz="2400" dirty="0" smtClean="0"/>
              <a:t>n(n-1)</a:t>
            </a:r>
            <a:r>
              <a:rPr lang="ru-RU" sz="2400" dirty="0" smtClean="0"/>
              <a:t>.</a:t>
            </a:r>
          </a:p>
          <a:p>
            <a:pPr marL="1588" indent="188913" algn="just">
              <a:lnSpc>
                <a:spcPts val="2400"/>
              </a:lnSpc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Определение </a:t>
            </a:r>
            <a:r>
              <a:rPr lang="ru-RU" sz="2400" b="1" dirty="0" smtClean="0">
                <a:solidFill>
                  <a:srgbClr val="C00000"/>
                </a:solidFill>
              </a:rPr>
              <a:t>3.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Число всех выборов двух элементов </a:t>
            </a:r>
            <a:r>
              <a:rPr lang="ru-RU" sz="2400" i="1" dirty="0" smtClean="0">
                <a:solidFill>
                  <a:srgbClr val="000099"/>
                </a:solidFill>
              </a:rPr>
              <a:t>с учетом их порядка из </a:t>
            </a:r>
            <a:r>
              <a:rPr lang="en-US" sz="2400" i="1" dirty="0" smtClean="0">
                <a:solidFill>
                  <a:srgbClr val="000099"/>
                </a:solidFill>
              </a:rPr>
              <a:t>n</a:t>
            </a:r>
            <a:r>
              <a:rPr lang="en-US" sz="2400" dirty="0" smtClean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данных называют числом размещений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по 2 и обозначают 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 l="61617" t="67281" r="34867" b="28032"/>
          <a:stretch>
            <a:fillRect/>
          </a:stretch>
        </p:blipFill>
        <p:spPr bwMode="auto">
          <a:xfrm>
            <a:off x="6804248" y="501317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Итоги выборов двух элементов</a:t>
            </a:r>
            <a:endParaRPr lang="ru-RU" sz="4000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30137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А как будут выглядеть формулы, если в них верхний индекс 2 заменить на 3, 4, … и вообще на произвольное число </a:t>
            </a:r>
            <a:r>
              <a:rPr lang="en-US" sz="2400" dirty="0" smtClean="0"/>
              <a:t>k</a:t>
            </a:r>
            <a:r>
              <a:rPr lang="ru-RU" sz="2400" dirty="0" smtClean="0"/>
              <a:t>, 1≤</a:t>
            </a:r>
            <a:r>
              <a:rPr lang="en-US" sz="2400" dirty="0" smtClean="0"/>
              <a:t>k</a:t>
            </a:r>
            <a:r>
              <a:rPr lang="ru-RU" sz="2400" dirty="0" smtClean="0"/>
              <a:t> ≤</a:t>
            </a:r>
            <a:r>
              <a:rPr lang="en-US" sz="2400" dirty="0" smtClean="0"/>
              <a:t>n</a:t>
            </a:r>
            <a:r>
              <a:rPr lang="ru-RU" sz="2400" dirty="0" smtClean="0"/>
              <a:t>?</a:t>
            </a:r>
          </a:p>
          <a:p>
            <a:pPr algn="just"/>
            <a:endParaRPr lang="ru-RU" sz="2400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 l="20297" t="21078" r="9567" b="63580"/>
          <a:stretch>
            <a:fillRect/>
          </a:stretch>
        </p:blipFill>
        <p:spPr bwMode="auto">
          <a:xfrm>
            <a:off x="539552" y="1340768"/>
            <a:ext cx="790059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Здесь </a:t>
            </a:r>
            <a:r>
              <a:rPr lang="ru-RU" sz="2400" dirty="0" smtClean="0"/>
              <a:t>мы переходим к основному вопросу параграфа – к выборам, состоящим из произвольного числа элементов. </a:t>
            </a:r>
          </a:p>
          <a:p>
            <a:pPr algn="just"/>
            <a:r>
              <a:rPr lang="ru-RU" sz="2400" dirty="0" smtClean="0"/>
              <a:t>Вот типичные вопросы: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Сколькими способами можно выбрать 5 учеников из 30 для дежурства в столовой;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Актив класса (староста, культорг, редактор стенгазеты, организатор спортивных мероприятий) – 4 человека из 30; 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7 монет из 10 данных монет; 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10 карт из колоды в 32 карты и т.п. </a:t>
            </a:r>
          </a:p>
          <a:p>
            <a:pPr algn="just"/>
            <a:r>
              <a:rPr lang="ru-RU" sz="2400" dirty="0" smtClean="0"/>
              <a:t>Удобно, как и ранее, ввести специальные термины и специальные обозначения.</a:t>
            </a:r>
            <a:endParaRPr lang="ru-RU" sz="2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7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4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solidFill>
                  <a:srgbClr val="000099"/>
                </a:solidFill>
              </a:rPr>
              <a:t>Число всех выборов </a:t>
            </a:r>
            <a:r>
              <a:rPr lang="en-US" sz="2400" dirty="0" smtClean="0">
                <a:solidFill>
                  <a:srgbClr val="000099"/>
                </a:solidFill>
              </a:rPr>
              <a:t>k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данных без учета порядка называют числом сочетаний ,из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по </a:t>
            </a:r>
            <a:r>
              <a:rPr lang="en-US" sz="2400" dirty="0" smtClean="0">
                <a:solidFill>
                  <a:srgbClr val="000099"/>
                </a:solidFill>
              </a:rPr>
              <a:t>k </a:t>
            </a:r>
            <a:r>
              <a:rPr lang="ru-RU" sz="2400" dirty="0" smtClean="0">
                <a:solidFill>
                  <a:srgbClr val="000099"/>
                </a:solidFill>
              </a:rPr>
              <a:t> и обозначают 	    Число всех выборов </a:t>
            </a:r>
            <a:r>
              <a:rPr lang="en-US" sz="2400" dirty="0" smtClean="0">
                <a:solidFill>
                  <a:srgbClr val="000099"/>
                </a:solidFill>
              </a:rPr>
              <a:t>k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данных с учётом их порядка называют числом размещений из </a:t>
            </a:r>
            <a:r>
              <a:rPr lang="en-US" sz="2400" dirty="0" smtClean="0">
                <a:solidFill>
                  <a:srgbClr val="000099"/>
                </a:solidFill>
              </a:rPr>
              <a:t>n </a:t>
            </a:r>
            <a:r>
              <a:rPr lang="ru-RU" sz="2400" dirty="0" smtClean="0">
                <a:solidFill>
                  <a:srgbClr val="000099"/>
                </a:solidFill>
              </a:rPr>
              <a:t>элементов по </a:t>
            </a:r>
            <a:r>
              <a:rPr lang="en-US" sz="2400" dirty="0" smtClean="0">
                <a:solidFill>
                  <a:srgbClr val="000099"/>
                </a:solidFill>
              </a:rPr>
              <a:t>k </a:t>
            </a:r>
            <a:r>
              <a:rPr lang="ru-RU" sz="2400" dirty="0" smtClean="0">
                <a:solidFill>
                  <a:srgbClr val="000099"/>
                </a:solidFill>
              </a:rPr>
              <a:t> и обозначают 	</a:t>
            </a:r>
          </a:p>
          <a:p>
            <a:r>
              <a:rPr lang="ru-RU" sz="2400" dirty="0" smtClean="0"/>
              <a:t>Используя эти обозначения, нетрудно записать ответы на поставленные выше вопросы: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Сколькими </a:t>
            </a:r>
            <a:r>
              <a:rPr lang="ru-RU" sz="2000" dirty="0" smtClean="0">
                <a:solidFill>
                  <a:srgbClr val="000099"/>
                </a:solidFill>
              </a:rPr>
              <a:t>способами можно выбрать 5 учеников из 30 для дежурства в столовой;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Актив класса (староста, культорг, редактор стенгазеты, организатор спортивных мероприятий) – 4 человека из 30; 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7 монет из 10 данных монет; </a:t>
            </a:r>
          </a:p>
          <a:p>
            <a:pPr marL="742950" lvl="2" indent="-34290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0099"/>
                </a:solidFill>
              </a:rPr>
              <a:t>10 карт из колоды в 32 карты и т.п. </a:t>
            </a:r>
          </a:p>
          <a:p>
            <a:endParaRPr lang="ru-RU" sz="2400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1" name="Управляющая кнопка: в начало 10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назад 11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далее 12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Управляющая кнопка: в конец 13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52773" t="76460" r="43988" b="19583"/>
          <a:stretch>
            <a:fillRect/>
          </a:stretch>
        </p:blipFill>
        <p:spPr bwMode="auto">
          <a:xfrm>
            <a:off x="2843808" y="2132856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/>
          <a:srcRect l="66096" t="82991" r="30989" b="12853"/>
          <a:stretch>
            <a:fillRect/>
          </a:stretch>
        </p:blipFill>
        <p:spPr bwMode="auto">
          <a:xfrm>
            <a:off x="7236296" y="27809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4" cstate="print"/>
          <a:srcRect l="45063" t="44746" r="50931" b="50446"/>
          <a:stretch>
            <a:fillRect/>
          </a:stretch>
        </p:blipFill>
        <p:spPr bwMode="auto">
          <a:xfrm>
            <a:off x="4139952" y="414908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4" cstate="print"/>
          <a:srcRect l="38603" t="48662" r="57129" b="46849"/>
          <a:stretch>
            <a:fillRect/>
          </a:stretch>
        </p:blipFill>
        <p:spPr bwMode="auto">
          <a:xfrm>
            <a:off x="4644008" y="5085184"/>
            <a:ext cx="5760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4" cstate="print"/>
          <a:srcRect l="34973" t="52125" r="59800" b="43813"/>
          <a:stretch>
            <a:fillRect/>
          </a:stretch>
        </p:blipFill>
        <p:spPr bwMode="auto">
          <a:xfrm>
            <a:off x="5220072" y="5445224"/>
            <a:ext cx="6480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4" cstate="print"/>
          <a:srcRect l="41870" t="69055" r="53063" b="27225"/>
          <a:stretch>
            <a:fillRect/>
          </a:stretch>
        </p:blipFill>
        <p:spPr bwMode="auto">
          <a:xfrm>
            <a:off x="6372200" y="4869160"/>
            <a:ext cx="79208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934</Words>
  <Application>Microsoft Office PowerPoint</Application>
  <PresentationFormat>Экран (4:3)</PresentationFormat>
  <Paragraphs>163</Paragraphs>
  <Slides>23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Формула</vt:lpstr>
      <vt:lpstr>Глава 9. Элементы математической статистики, комбинаторики и теории вероятностей</vt:lpstr>
      <vt:lpstr>Содержание</vt:lpstr>
      <vt:lpstr>Повторение</vt:lpstr>
      <vt:lpstr>Повторение</vt:lpstr>
      <vt:lpstr>Повторение</vt:lpstr>
      <vt:lpstr>Повторение</vt:lpstr>
      <vt:lpstr>Итоги выборов двух элементов</vt:lpstr>
      <vt:lpstr>Введение</vt:lpstr>
      <vt:lpstr>Определение 4</vt:lpstr>
      <vt:lpstr>Теорема 4</vt:lpstr>
      <vt:lpstr>Слайд 11</vt:lpstr>
      <vt:lpstr>Пример 7</vt:lpstr>
      <vt:lpstr>Слайд 13</vt:lpstr>
      <vt:lpstr>Пример 8</vt:lpstr>
      <vt:lpstr>Слайд 15</vt:lpstr>
      <vt:lpstr>Слайд 16</vt:lpstr>
      <vt:lpstr>Следствия из теоремы 4</vt:lpstr>
      <vt:lpstr>Треугольник Паскаля</vt:lpstr>
      <vt:lpstr>Например, </vt:lpstr>
      <vt:lpstr>Для учителя математики</vt:lpstr>
      <vt:lpstr>Слайд 21</vt:lpstr>
      <vt:lpstr>Слайд 22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Тамара Цыбикова</cp:lastModifiedBy>
  <cp:revision>198</cp:revision>
  <dcterms:created xsi:type="dcterms:W3CDTF">2014-02-08T07:47:32Z</dcterms:created>
  <dcterms:modified xsi:type="dcterms:W3CDTF">2014-02-12T20:55:16Z</dcterms:modified>
</cp:coreProperties>
</file>