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92" r:id="rId3"/>
    <p:sldId id="257" r:id="rId4"/>
    <p:sldId id="346" r:id="rId5"/>
    <p:sldId id="349" r:id="rId6"/>
    <p:sldId id="392" r:id="rId7"/>
    <p:sldId id="393" r:id="rId8"/>
    <p:sldId id="394" r:id="rId9"/>
    <p:sldId id="395" r:id="rId10"/>
    <p:sldId id="396" r:id="rId11"/>
    <p:sldId id="342" r:id="rId12"/>
    <p:sldId id="343" r:id="rId13"/>
    <p:sldId id="39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21" autoAdjust="0"/>
  </p:normalViewPr>
  <p:slideViewPr>
    <p:cSldViewPr>
      <p:cViewPr>
        <p:scale>
          <a:sx n="55" d="100"/>
          <a:sy n="55" d="100"/>
        </p:scale>
        <p:origin x="-85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D9C-D886-4419-9CCC-E31E1FFE7B06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7E4B2-CC4E-4121-9DFD-35A585B5D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</a:t>
            </a:r>
            <a:r>
              <a:rPr lang="ru-RU" smtClean="0"/>
              <a:t>, </a:t>
            </a:r>
            <a:r>
              <a:rPr lang="ru-RU" smtClean="0"/>
              <a:t>учитель </a:t>
            </a:r>
            <a:r>
              <a:rPr lang="ru-RU" dirty="0" smtClean="0"/>
              <a:t>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</a:t>
            </a:r>
            <a:r>
              <a:rPr lang="ru-RU" smtClean="0"/>
              <a:t>, </a:t>
            </a:r>
            <a:r>
              <a:rPr lang="ru-RU" smtClean="0"/>
              <a:t>учитель </a:t>
            </a:r>
            <a:r>
              <a:rPr lang="ru-RU" dirty="0" smtClean="0"/>
              <a:t>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</a:t>
            </a:r>
            <a:r>
              <a:rPr lang="ru-RU" smtClean="0"/>
              <a:t>, </a:t>
            </a:r>
            <a:r>
              <a:rPr lang="ru-RU" smtClean="0"/>
              <a:t>учитель </a:t>
            </a:r>
            <a:r>
              <a:rPr lang="ru-RU" dirty="0" smtClean="0"/>
              <a:t>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</a:t>
            </a:r>
            <a:r>
              <a:rPr lang="ru-RU" smtClean="0"/>
              <a:t>, </a:t>
            </a:r>
            <a:r>
              <a:rPr lang="ru-RU" smtClean="0"/>
              <a:t>учитель </a:t>
            </a:r>
            <a:r>
              <a:rPr lang="ru-RU" dirty="0" smtClean="0"/>
              <a:t>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</a:t>
            </a:r>
            <a:r>
              <a:rPr lang="ru-RU" smtClean="0"/>
              <a:t>, </a:t>
            </a:r>
            <a:r>
              <a:rPr lang="ru-RU" smtClean="0"/>
              <a:t>учитель </a:t>
            </a:r>
            <a:r>
              <a:rPr lang="ru-RU" dirty="0" smtClean="0"/>
              <a:t>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</a:t>
            </a:r>
            <a:r>
              <a:rPr lang="ru-RU" smtClean="0"/>
              <a:t>, </a:t>
            </a:r>
            <a:r>
              <a:rPr lang="ru-RU" smtClean="0"/>
              <a:t>учитель </a:t>
            </a:r>
            <a:r>
              <a:rPr lang="ru-RU" dirty="0" smtClean="0"/>
              <a:t>математики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</a:t>
            </a:r>
            <a:r>
              <a:rPr lang="ru-RU" smtClean="0"/>
              <a:t>, </a:t>
            </a:r>
            <a:r>
              <a:rPr lang="ru-RU" smtClean="0"/>
              <a:t>учитель </a:t>
            </a:r>
            <a:r>
              <a:rPr lang="ru-RU" dirty="0" smtClean="0"/>
              <a:t>математики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</a:t>
            </a:r>
            <a:r>
              <a:rPr lang="ru-RU" smtClean="0"/>
              <a:t>, </a:t>
            </a:r>
            <a:r>
              <a:rPr lang="ru-RU" smtClean="0"/>
              <a:t>учитель </a:t>
            </a:r>
            <a:r>
              <a:rPr lang="ru-RU" dirty="0" smtClean="0"/>
              <a:t>математики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</a:t>
            </a:r>
            <a:r>
              <a:rPr lang="ru-RU" smtClean="0"/>
              <a:t>, </a:t>
            </a:r>
            <a:r>
              <a:rPr lang="ru-RU" smtClean="0"/>
              <a:t>учитель </a:t>
            </a:r>
            <a:r>
              <a:rPr lang="ru-RU" dirty="0" smtClean="0"/>
              <a:t>математики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264197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</a:t>
            </a:r>
            <a:r>
              <a:rPr lang="ru-RU" smtClean="0"/>
              <a:t>, </a:t>
            </a:r>
            <a:r>
              <a:rPr lang="ru-RU" smtClean="0"/>
              <a:t>учитель </a:t>
            </a:r>
            <a:r>
              <a:rPr lang="ru-RU" dirty="0" smtClean="0"/>
              <a:t>математики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</a:t>
            </a:r>
            <a:r>
              <a:rPr lang="ru-RU" smtClean="0"/>
              <a:t>, </a:t>
            </a:r>
            <a:r>
              <a:rPr lang="ru-RU" smtClean="0"/>
              <a:t>учитель </a:t>
            </a:r>
            <a:r>
              <a:rPr lang="ru-RU" dirty="0" smtClean="0"/>
              <a:t>математики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r>
              <a:rPr lang="ru-RU" smtClean="0"/>
              <a:t>08.02.2014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0099"/>
                </a:solidFill>
              </a:defRPr>
            </a:lvl1pPr>
          </a:lstStyle>
          <a:p>
            <a:r>
              <a:rPr lang="ru-RU" dirty="0" smtClean="0"/>
              <a:t>Цыбикова Тамара Раднажаповна</a:t>
            </a:r>
            <a:r>
              <a:rPr lang="ru-RU" smtClean="0"/>
              <a:t>, </a:t>
            </a:r>
            <a:r>
              <a:rPr lang="ru-RU" smtClean="0"/>
              <a:t>учитель </a:t>
            </a:r>
            <a:r>
              <a:rPr lang="ru-RU" dirty="0" smtClean="0"/>
              <a:t>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99"/>
                </a:solidFill>
              </a:defRPr>
            </a:lvl1pPr>
          </a:lstStyle>
          <a:p>
            <a:fld id="{8CAF2FE9-46CF-4C01-91FA-C4FB1EA098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u"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C00000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5" Type="http://schemas.openxmlformats.org/officeDocument/2006/relationships/slide" Target="slide5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Глава 9. Элементы математической статистики, комбинаторики и теории вероятностей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§53. Формула </a:t>
            </a:r>
            <a:r>
              <a:rPr lang="ru-RU" b="1" smtClean="0">
                <a:solidFill>
                  <a:schemeClr val="tx1"/>
                </a:solidFill>
              </a:rPr>
              <a:t>бинома </a:t>
            </a:r>
            <a:r>
              <a:rPr lang="ru-RU" b="1" smtClean="0">
                <a:solidFill>
                  <a:schemeClr val="tx1"/>
                </a:solidFill>
              </a:rPr>
              <a:t>Ньютона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Свойство биномиальных коэффициентов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5"/>
            <a:ext cx="8229600" cy="244827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В заключение получим одно любопытное свойство биномиальных коэффициентов. Составим формулу бинома Ньютона для выражения (</a:t>
            </a:r>
            <a:r>
              <a:rPr lang="ru-RU" sz="2400" dirty="0" err="1" smtClean="0"/>
              <a:t>х</a:t>
            </a:r>
            <a:r>
              <a:rPr lang="ru-RU" sz="2400" dirty="0" smtClean="0"/>
              <a:t> + </a:t>
            </a:r>
            <a:r>
              <a:rPr lang="ru-RU" sz="2400" dirty="0" smtClean="0"/>
              <a:t>1)</a:t>
            </a:r>
            <a:r>
              <a:rPr lang="en-US" sz="2400" baseline="30000" dirty="0" smtClean="0"/>
              <a:t>n</a:t>
            </a:r>
            <a:r>
              <a:rPr lang="ru-RU" sz="2400" dirty="0" smtClean="0"/>
              <a:t> (подобно тому, как в рассмотренном примере мы применили формулу бинома Ньютона к </a:t>
            </a:r>
            <a:r>
              <a:rPr lang="ru-RU" sz="2400" dirty="0" smtClean="0"/>
              <a:t>выражению</a:t>
            </a:r>
            <a:r>
              <a:rPr lang="en-US" sz="2400" dirty="0" smtClean="0"/>
              <a:t> </a:t>
            </a:r>
            <a:r>
              <a:rPr lang="ru-RU" sz="2400" dirty="0" smtClean="0"/>
              <a:t>(</a:t>
            </a:r>
            <a:r>
              <a:rPr lang="ru-RU" sz="2400" dirty="0" err="1" smtClean="0"/>
              <a:t>х</a:t>
            </a:r>
            <a:r>
              <a:rPr lang="ru-RU" sz="2400" dirty="0" smtClean="0"/>
              <a:t> </a:t>
            </a:r>
            <a:r>
              <a:rPr lang="ru-RU" sz="2400" dirty="0" smtClean="0"/>
              <a:t>+ I)</a:t>
            </a:r>
            <a:r>
              <a:rPr lang="ru-RU" sz="2400" baseline="30000" dirty="0" smtClean="0"/>
              <a:t>6</a:t>
            </a:r>
            <a:r>
              <a:rPr lang="ru-RU" sz="2400" dirty="0" smtClean="0"/>
              <a:t>). </a:t>
            </a:r>
            <a:r>
              <a:rPr lang="en-US" sz="2400" dirty="0" smtClean="0"/>
              <a:t> </a:t>
            </a:r>
            <a:r>
              <a:rPr lang="ru-RU" sz="2400" dirty="0" smtClean="0"/>
              <a:t>Получим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25149" t="35572" r="22277" b="45372"/>
          <a:stretch>
            <a:fillRect/>
          </a:stretch>
        </p:blipFill>
        <p:spPr bwMode="auto">
          <a:xfrm>
            <a:off x="683568" y="3573016"/>
            <a:ext cx="7848872" cy="258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9" name="Управляющая кнопка: в начало 8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учителя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</a:t>
            </a:r>
            <a:r>
              <a:rPr lang="ru-RU" smtClean="0"/>
              <a:t>, </a:t>
            </a:r>
            <a:r>
              <a:rPr lang="ru-RU" smtClean="0"/>
              <a:t>учитель </a:t>
            </a:r>
            <a:r>
              <a:rPr lang="ru-RU" dirty="0" smtClean="0"/>
              <a:t>математики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21036" t="18329" r="9567" b="32584"/>
          <a:stretch>
            <a:fillRect/>
          </a:stretch>
        </p:blipFill>
        <p:spPr bwMode="auto">
          <a:xfrm>
            <a:off x="755576" y="1556792"/>
            <a:ext cx="8014186" cy="425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</a:t>
            </a:r>
            <a:r>
              <a:rPr lang="ru-RU" smtClean="0"/>
              <a:t>, </a:t>
            </a:r>
            <a:r>
              <a:rPr lang="ru-RU" smtClean="0"/>
              <a:t>учитель </a:t>
            </a:r>
            <a:r>
              <a:rPr lang="ru-RU" dirty="0" smtClean="0"/>
              <a:t>математики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21036" t="17344" r="9567" b="71949"/>
          <a:stretch>
            <a:fillRect/>
          </a:stretch>
        </p:blipFill>
        <p:spPr bwMode="auto">
          <a:xfrm>
            <a:off x="683568" y="3140968"/>
            <a:ext cx="808948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1036" t="68247" r="9567" b="11782"/>
          <a:stretch>
            <a:fillRect/>
          </a:stretch>
        </p:blipFill>
        <p:spPr bwMode="auto">
          <a:xfrm>
            <a:off x="539552" y="1124744"/>
            <a:ext cx="8014186" cy="172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4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"/>
            </a:pPr>
            <a:r>
              <a:rPr lang="ru-RU" sz="2400" dirty="0" smtClean="0">
                <a:solidFill>
                  <a:srgbClr val="000099"/>
                </a:solidFill>
              </a:rPr>
              <a:t>Алгебра и начала анализа, 10-11 классы, Часть 1. Учебник, 10-е изд. (Базовый уровень), А.Г.Мордкович, М., 2009</a:t>
            </a:r>
          </a:p>
          <a:p>
            <a:pPr>
              <a:buFont typeface="Wingdings" pitchFamily="2" charset="2"/>
              <a:buChar char=""/>
            </a:pPr>
            <a:r>
              <a:rPr lang="ru-RU" sz="2400" dirty="0" smtClean="0">
                <a:solidFill>
                  <a:srgbClr val="000099"/>
                </a:solidFill>
              </a:rPr>
              <a:t>Алгебра и начала анализа, 10-11 классы. (Базовый уровень) Методическое пособие для учителя, А.Г.Мордкович, П.В.Семенов, М., 2010</a:t>
            </a:r>
          </a:p>
          <a:p>
            <a:pPr>
              <a:buFont typeface="Wingdings" pitchFamily="2" charset="2"/>
              <a:buChar char="ÿ"/>
            </a:pPr>
            <a:r>
              <a:rPr lang="ru-RU" sz="2400" dirty="0" smtClean="0">
                <a:solidFill>
                  <a:srgbClr val="C00000"/>
                </a:solidFill>
              </a:rPr>
              <a:t>Таблицы составлены в </a:t>
            </a:r>
            <a:r>
              <a:rPr lang="en-US" sz="2400" dirty="0" smtClean="0">
                <a:solidFill>
                  <a:srgbClr val="C00000"/>
                </a:solidFill>
              </a:rPr>
              <a:t>MS Word </a:t>
            </a:r>
            <a:r>
              <a:rPr lang="ru-RU" sz="2400" dirty="0" smtClean="0">
                <a:solidFill>
                  <a:srgbClr val="C00000"/>
                </a:solidFill>
              </a:rPr>
              <a:t>и</a:t>
            </a:r>
            <a:r>
              <a:rPr lang="en-US" sz="2400" dirty="0" smtClean="0">
                <a:solidFill>
                  <a:srgbClr val="C00000"/>
                </a:solidFill>
              </a:rPr>
              <a:t> MS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Excel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Webdings" pitchFamily="18" charset="2"/>
              <a:buChar char=""/>
            </a:pPr>
            <a:r>
              <a:rPr lang="ru-RU" sz="2400" dirty="0" smtClean="0"/>
              <a:t>Интернет-ресурсы </a:t>
            </a:r>
          </a:p>
          <a:p>
            <a:endParaRPr lang="ru-RU" sz="2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grpSp>
        <p:nvGrpSpPr>
          <p:cNvPr id="2" name="Группа 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9" name="Управляющая кнопка: в начало 8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dirty="0" smtClean="0">
                <a:hlinkClick r:id="rId3" action="ppaction://hlinksldjump"/>
              </a:rPr>
              <a:t>Введение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>
                <a:hlinkClick r:id="rId4" action="ppaction://hlinksldjump"/>
              </a:rPr>
              <a:t>Проанализируем полученные </a:t>
            </a:r>
            <a:r>
              <a:rPr lang="ru-RU" dirty="0" smtClean="0">
                <a:hlinkClick r:id="rId4" action="ppaction://hlinksldjump"/>
              </a:rPr>
              <a:t>формулы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>
                <a:hlinkClick r:id="rId5" action="ppaction://hlinksldjump"/>
              </a:rPr>
              <a:t>Предположение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>
                <a:hlinkClick r:id="rId6" action="ppaction://hlinksldjump"/>
              </a:rPr>
              <a:t>Доказательство формулы</a:t>
            </a:r>
            <a:endParaRPr lang="ru-RU" dirty="0" smtClean="0"/>
          </a:p>
          <a:p>
            <a:r>
              <a:rPr lang="ru-RU" dirty="0" smtClean="0">
                <a:hlinkClick r:id="rId7" action="ppaction://hlinksldjump"/>
              </a:rPr>
              <a:t>Биномиальные коэффициенты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dirty="0" smtClean="0">
                <a:hlinkClick r:id="rId8" action="ppaction://hlinksldjump"/>
              </a:rPr>
              <a:t>Пример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>
                <a:hlinkClick r:id="rId9" action="ppaction://hlinksldjump"/>
              </a:rPr>
              <a:t>Свойство биномиальных </a:t>
            </a:r>
            <a:r>
              <a:rPr lang="ru-RU" dirty="0" smtClean="0">
                <a:hlinkClick r:id="rId9" action="ppaction://hlinksldjump"/>
              </a:rPr>
              <a:t>коэффициентов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>
                <a:hlinkClick r:id="rId10" action="ppaction://hlinksldjump"/>
              </a:rPr>
              <a:t>Для </a:t>
            </a:r>
            <a:r>
              <a:rPr lang="ru-RU" dirty="0" smtClean="0">
                <a:hlinkClick r:id="rId10" action="ppaction://hlinksldjump"/>
              </a:rPr>
              <a:t>учителя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>
                <a:hlinkClick r:id="rId11" action="ppaction://hlinksldjump"/>
              </a:rPr>
              <a:t>Источники 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</a:t>
            </a:r>
            <a:r>
              <a:rPr lang="ru-RU" smtClean="0"/>
              <a:t>, </a:t>
            </a:r>
            <a:r>
              <a:rPr lang="ru-RU" smtClean="0"/>
              <a:t>учитель </a:t>
            </a:r>
            <a:r>
              <a:rPr lang="ru-RU" dirty="0" smtClean="0"/>
              <a:t>математики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9" name="Управляющая кнопка: в начало 8">
              <a:hlinkClick r:id="rId1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Известно, что (а + </a:t>
            </a:r>
            <a:r>
              <a:rPr lang="en-US" dirty="0" smtClean="0"/>
              <a:t>b</a:t>
            </a:r>
            <a:r>
              <a:rPr lang="ru-RU" dirty="0" smtClean="0"/>
              <a:t>)</a:t>
            </a:r>
            <a:r>
              <a:rPr lang="ru-RU" baseline="30000" dirty="0" smtClean="0"/>
              <a:t>2</a:t>
            </a:r>
            <a:r>
              <a:rPr lang="ru-RU" dirty="0" smtClean="0"/>
              <a:t> = а</a:t>
            </a:r>
            <a:r>
              <a:rPr lang="ru-RU" baseline="30000" dirty="0" smtClean="0"/>
              <a:t>2</a:t>
            </a:r>
            <a:r>
              <a:rPr lang="ru-RU" dirty="0" smtClean="0"/>
              <a:t> + </a:t>
            </a:r>
            <a:r>
              <a:rPr lang="ru-RU" dirty="0" smtClean="0"/>
              <a:t>2а</a:t>
            </a:r>
            <a:r>
              <a:rPr lang="en-US" dirty="0" smtClean="0"/>
              <a:t>b</a:t>
            </a:r>
            <a:r>
              <a:rPr lang="ru-RU" dirty="0" smtClean="0"/>
              <a:t> </a:t>
            </a:r>
            <a:r>
              <a:rPr lang="ru-RU" dirty="0" smtClean="0"/>
              <a:t>+ </a:t>
            </a:r>
            <a:r>
              <a:rPr lang="en-US" dirty="0" smtClean="0"/>
              <a:t>b</a:t>
            </a:r>
            <a:r>
              <a:rPr lang="ru-RU" baseline="30000" dirty="0" smtClean="0"/>
              <a:t>2</a:t>
            </a:r>
            <a:r>
              <a:rPr lang="ru-RU" dirty="0" smtClean="0"/>
              <a:t>. </a:t>
            </a:r>
            <a:endParaRPr lang="en-US" dirty="0" smtClean="0"/>
          </a:p>
          <a:p>
            <a:r>
              <a:rPr lang="ru-RU" dirty="0" smtClean="0"/>
              <a:t>Умножив </a:t>
            </a:r>
            <a:r>
              <a:rPr lang="ru-RU" dirty="0" smtClean="0"/>
              <a:t>обе части этого тождества на (а + </a:t>
            </a:r>
            <a:r>
              <a:rPr lang="en-US" dirty="0" smtClean="0"/>
              <a:t>b</a:t>
            </a:r>
            <a:r>
              <a:rPr lang="ru-RU" dirty="0" smtClean="0"/>
              <a:t>), </a:t>
            </a:r>
            <a:r>
              <a:rPr lang="ru-RU" dirty="0" smtClean="0"/>
              <a:t>получим: (а + </a:t>
            </a:r>
            <a:r>
              <a:rPr lang="en-US" dirty="0" smtClean="0"/>
              <a:t>b</a:t>
            </a:r>
            <a:r>
              <a:rPr lang="ru-RU" dirty="0" smtClean="0"/>
              <a:t>)</a:t>
            </a:r>
            <a:r>
              <a:rPr lang="ru-RU" baseline="30000" dirty="0" smtClean="0"/>
              <a:t>3</a:t>
            </a:r>
            <a:r>
              <a:rPr lang="ru-RU" dirty="0" smtClean="0"/>
              <a:t>= (а</a:t>
            </a:r>
            <a:r>
              <a:rPr lang="ru-RU" baseline="30000" dirty="0" smtClean="0"/>
              <a:t>2</a:t>
            </a:r>
            <a:r>
              <a:rPr lang="ru-RU" dirty="0" smtClean="0"/>
              <a:t> + </a:t>
            </a:r>
            <a:r>
              <a:rPr lang="ru-RU" dirty="0" smtClean="0"/>
              <a:t>2а</a:t>
            </a:r>
            <a:r>
              <a:rPr lang="en-US" dirty="0" smtClean="0"/>
              <a:t>b</a:t>
            </a:r>
            <a:r>
              <a:rPr lang="ru-RU" dirty="0" smtClean="0"/>
              <a:t> </a:t>
            </a:r>
            <a:r>
              <a:rPr lang="ru-RU" dirty="0" smtClean="0"/>
              <a:t>+ </a:t>
            </a:r>
            <a:r>
              <a:rPr lang="en-US" dirty="0" smtClean="0"/>
              <a:t>b</a:t>
            </a:r>
            <a:r>
              <a:rPr lang="ru-RU" baseline="30000" dirty="0" smtClean="0"/>
              <a:t>2</a:t>
            </a:r>
            <a:r>
              <a:rPr lang="ru-RU" dirty="0" smtClean="0"/>
              <a:t>)(а + </a:t>
            </a:r>
            <a:r>
              <a:rPr lang="en-US" dirty="0" smtClean="0"/>
              <a:t>b</a:t>
            </a:r>
            <a:r>
              <a:rPr lang="ru-RU" dirty="0" smtClean="0"/>
              <a:t>) </a:t>
            </a:r>
            <a:r>
              <a:rPr lang="ru-RU" dirty="0" smtClean="0"/>
              <a:t>= = а</a:t>
            </a:r>
            <a:r>
              <a:rPr lang="ru-RU" baseline="30000" dirty="0" smtClean="0"/>
              <a:t>3</a:t>
            </a:r>
            <a:r>
              <a:rPr lang="ru-RU" dirty="0" smtClean="0"/>
              <a:t> </a:t>
            </a:r>
            <a:r>
              <a:rPr lang="en-US" dirty="0" smtClean="0"/>
              <a:t>+</a:t>
            </a:r>
            <a:r>
              <a:rPr lang="ru-RU" dirty="0" smtClean="0"/>
              <a:t> За</a:t>
            </a:r>
            <a:r>
              <a:rPr lang="ru-RU" baseline="30000" dirty="0" smtClean="0"/>
              <a:t>2</a:t>
            </a:r>
            <a:r>
              <a:rPr lang="en-US" dirty="0" smtClean="0"/>
              <a:t>b</a:t>
            </a:r>
            <a:r>
              <a:rPr lang="ru-RU" dirty="0" smtClean="0"/>
              <a:t> </a:t>
            </a:r>
            <a:r>
              <a:rPr lang="ru-RU" dirty="0" smtClean="0"/>
              <a:t>+ </a:t>
            </a:r>
            <a:r>
              <a:rPr lang="ru-RU" dirty="0" smtClean="0"/>
              <a:t>За</a:t>
            </a:r>
            <a:r>
              <a:rPr lang="en-US" dirty="0" smtClean="0"/>
              <a:t>b</a:t>
            </a:r>
            <a:r>
              <a:rPr lang="ru-RU" baseline="30000" dirty="0" smtClean="0"/>
              <a:t>2</a:t>
            </a:r>
            <a:r>
              <a:rPr lang="ru-RU" dirty="0" smtClean="0"/>
              <a:t> + </a:t>
            </a:r>
            <a:r>
              <a:rPr lang="en-US" dirty="0" smtClean="0"/>
              <a:t>b</a:t>
            </a:r>
            <a:r>
              <a:rPr lang="ru-RU" baseline="30000" dirty="0" smtClean="0"/>
              <a:t>3</a:t>
            </a:r>
            <a:r>
              <a:rPr lang="ru-RU" dirty="0" smtClean="0"/>
              <a:t>. Аналогично умножив обе части </a:t>
            </a:r>
            <a:r>
              <a:rPr lang="ru-RU" dirty="0" smtClean="0"/>
              <a:t>тождества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(</a:t>
            </a:r>
            <a:r>
              <a:rPr lang="ru-RU" dirty="0" smtClean="0"/>
              <a:t>а + </a:t>
            </a:r>
            <a:r>
              <a:rPr lang="en-US" dirty="0" smtClean="0"/>
              <a:t>b</a:t>
            </a:r>
            <a:r>
              <a:rPr lang="ru-RU" dirty="0" smtClean="0"/>
              <a:t>)</a:t>
            </a:r>
            <a:r>
              <a:rPr lang="ru-RU" baseline="30000" dirty="0" smtClean="0"/>
              <a:t>3</a:t>
            </a:r>
            <a:r>
              <a:rPr lang="ru-RU" dirty="0" smtClean="0"/>
              <a:t> = а</a:t>
            </a:r>
            <a:r>
              <a:rPr lang="ru-RU" baseline="30000" dirty="0" smtClean="0"/>
              <a:t>3</a:t>
            </a:r>
            <a:r>
              <a:rPr lang="ru-RU" dirty="0" smtClean="0"/>
              <a:t>+ </a:t>
            </a:r>
            <a:r>
              <a:rPr lang="ru-RU" dirty="0" smtClean="0"/>
              <a:t>За</a:t>
            </a:r>
            <a:r>
              <a:rPr lang="ru-RU" baseline="30000" dirty="0" smtClean="0"/>
              <a:t>2</a:t>
            </a:r>
            <a:r>
              <a:rPr lang="en-US" dirty="0" smtClean="0"/>
              <a:t>b</a:t>
            </a:r>
            <a:r>
              <a:rPr lang="ru-RU" dirty="0" smtClean="0"/>
              <a:t> </a:t>
            </a:r>
            <a:r>
              <a:rPr lang="ru-RU" dirty="0" smtClean="0"/>
              <a:t>+ </a:t>
            </a:r>
            <a:r>
              <a:rPr lang="ru-RU" dirty="0" smtClean="0"/>
              <a:t>За</a:t>
            </a:r>
            <a:r>
              <a:rPr lang="en-US" dirty="0" smtClean="0"/>
              <a:t>b</a:t>
            </a:r>
            <a:r>
              <a:rPr lang="ru-RU" baseline="30000" dirty="0" smtClean="0"/>
              <a:t>2</a:t>
            </a:r>
            <a:r>
              <a:rPr lang="ru-RU" dirty="0" smtClean="0"/>
              <a:t> + </a:t>
            </a:r>
            <a:r>
              <a:rPr lang="en-US" dirty="0" smtClean="0"/>
              <a:t>b</a:t>
            </a:r>
            <a:r>
              <a:rPr lang="ru-RU" baseline="30000" dirty="0" smtClean="0"/>
              <a:t>3</a:t>
            </a:r>
            <a:r>
              <a:rPr lang="ru-RU" dirty="0" smtClean="0"/>
              <a:t> на (а + </a:t>
            </a:r>
            <a:r>
              <a:rPr lang="en-US" dirty="0" smtClean="0"/>
              <a:t>b</a:t>
            </a:r>
            <a:r>
              <a:rPr lang="ru-RU" dirty="0" smtClean="0"/>
              <a:t>), </a:t>
            </a:r>
            <a:r>
              <a:rPr lang="ru-RU" dirty="0" smtClean="0"/>
              <a:t>получим: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(</a:t>
            </a:r>
            <a:r>
              <a:rPr lang="ru-RU" dirty="0" smtClean="0"/>
              <a:t>а + </a:t>
            </a:r>
            <a:r>
              <a:rPr lang="en-US" dirty="0" smtClean="0"/>
              <a:t>b</a:t>
            </a:r>
            <a:r>
              <a:rPr lang="ru-RU" dirty="0" smtClean="0"/>
              <a:t>)</a:t>
            </a:r>
            <a:r>
              <a:rPr lang="ru-RU" baseline="30000" dirty="0" smtClean="0"/>
              <a:t>4</a:t>
            </a:r>
            <a:r>
              <a:rPr lang="ru-RU" dirty="0" smtClean="0"/>
              <a:t> = (а</a:t>
            </a:r>
            <a:r>
              <a:rPr lang="ru-RU" baseline="30000" dirty="0" smtClean="0"/>
              <a:t>3</a:t>
            </a:r>
            <a:r>
              <a:rPr lang="ru-RU" dirty="0" smtClean="0"/>
              <a:t> </a:t>
            </a:r>
            <a:r>
              <a:rPr lang="ru-RU" dirty="0" smtClean="0"/>
              <a:t>+ За</a:t>
            </a:r>
            <a:r>
              <a:rPr lang="ru-RU" baseline="30000" dirty="0" smtClean="0"/>
              <a:t>2</a:t>
            </a:r>
            <a:r>
              <a:rPr lang="en-US" dirty="0" smtClean="0"/>
              <a:t>b</a:t>
            </a:r>
            <a:r>
              <a:rPr lang="ru-RU" dirty="0" smtClean="0"/>
              <a:t> </a:t>
            </a:r>
            <a:r>
              <a:rPr lang="ru-RU" dirty="0" smtClean="0"/>
              <a:t>+ 3 </a:t>
            </a:r>
            <a:r>
              <a:rPr lang="ru-RU" dirty="0" smtClean="0"/>
              <a:t>а</a:t>
            </a:r>
            <a:r>
              <a:rPr lang="en-US" dirty="0" smtClean="0"/>
              <a:t>b</a:t>
            </a:r>
            <a:r>
              <a:rPr lang="ru-RU" baseline="30000" dirty="0" smtClean="0"/>
              <a:t>2</a:t>
            </a:r>
            <a:r>
              <a:rPr lang="ru-RU" dirty="0" smtClean="0"/>
              <a:t> + </a:t>
            </a:r>
            <a:r>
              <a:rPr lang="en-US" dirty="0" smtClean="0"/>
              <a:t>b</a:t>
            </a:r>
            <a:r>
              <a:rPr lang="ru-RU" baseline="30000" dirty="0" smtClean="0"/>
              <a:t>3</a:t>
            </a:r>
            <a:r>
              <a:rPr lang="ru-RU" dirty="0" smtClean="0"/>
              <a:t>)(а + </a:t>
            </a:r>
            <a:r>
              <a:rPr lang="en-US" dirty="0" smtClean="0"/>
              <a:t>b</a:t>
            </a:r>
            <a:r>
              <a:rPr lang="ru-RU" dirty="0" smtClean="0"/>
              <a:t>) =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</a:t>
            </a:r>
            <a:r>
              <a:rPr lang="ru-RU" dirty="0" smtClean="0"/>
              <a:t>а</a:t>
            </a:r>
            <a:r>
              <a:rPr lang="ru-RU" baseline="30000" dirty="0" smtClean="0"/>
              <a:t>4</a:t>
            </a:r>
            <a:r>
              <a:rPr lang="ru-RU" dirty="0" smtClean="0"/>
              <a:t> + </a:t>
            </a:r>
            <a:r>
              <a:rPr lang="ru-RU" dirty="0" smtClean="0"/>
              <a:t>4а</a:t>
            </a:r>
            <a:r>
              <a:rPr lang="ru-RU" baseline="30000" dirty="0" smtClean="0"/>
              <a:t>3</a:t>
            </a:r>
            <a:r>
              <a:rPr lang="en-US" dirty="0" smtClean="0"/>
              <a:t>b</a:t>
            </a:r>
            <a:r>
              <a:rPr lang="ru-RU" dirty="0" smtClean="0"/>
              <a:t> </a:t>
            </a:r>
            <a:r>
              <a:rPr lang="ru-RU" dirty="0" smtClean="0"/>
              <a:t>+ </a:t>
            </a:r>
            <a:r>
              <a:rPr lang="ru-RU" dirty="0" smtClean="0"/>
              <a:t>6а</a:t>
            </a:r>
            <a:r>
              <a:rPr lang="ru-RU" baseline="30000" dirty="0" smtClean="0"/>
              <a:t>2</a:t>
            </a:r>
            <a:r>
              <a:rPr lang="en-US" dirty="0" smtClean="0"/>
              <a:t>b</a:t>
            </a:r>
            <a:r>
              <a:rPr lang="ru-RU" baseline="30000" dirty="0" smtClean="0"/>
              <a:t>2</a:t>
            </a:r>
            <a:r>
              <a:rPr lang="ru-RU" dirty="0" smtClean="0"/>
              <a:t> + </a:t>
            </a:r>
            <a:r>
              <a:rPr lang="ru-RU" dirty="0" smtClean="0"/>
              <a:t>4а</a:t>
            </a:r>
            <a:r>
              <a:rPr lang="en-US" dirty="0" smtClean="0"/>
              <a:t>b</a:t>
            </a:r>
            <a:r>
              <a:rPr lang="ru-RU" baseline="30000" dirty="0" smtClean="0"/>
              <a:t>3</a:t>
            </a:r>
            <a:r>
              <a:rPr lang="ru-RU" dirty="0" smtClean="0"/>
              <a:t> + </a:t>
            </a:r>
            <a:r>
              <a:rPr lang="en-US" dirty="0" smtClean="0"/>
              <a:t>b</a:t>
            </a:r>
            <a:r>
              <a:rPr lang="ru-RU" baseline="30000" dirty="0" smtClean="0"/>
              <a:t>4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Итак,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(</a:t>
            </a:r>
            <a:r>
              <a:rPr lang="ru-RU" dirty="0" smtClean="0"/>
              <a:t>а + </a:t>
            </a:r>
            <a:r>
              <a:rPr lang="en-US" dirty="0" smtClean="0"/>
              <a:t>b</a:t>
            </a:r>
            <a:r>
              <a:rPr lang="ru-RU" dirty="0" smtClean="0"/>
              <a:t>)</a:t>
            </a:r>
            <a:r>
              <a:rPr lang="ru-RU" baseline="30000" dirty="0" smtClean="0"/>
              <a:t>1</a:t>
            </a:r>
            <a:r>
              <a:rPr lang="ru-RU" dirty="0" smtClean="0"/>
              <a:t> = а + </a:t>
            </a:r>
            <a:r>
              <a:rPr lang="en-US" dirty="0" smtClean="0"/>
              <a:t>b</a:t>
            </a:r>
            <a:r>
              <a:rPr lang="ru-RU" dirty="0" smtClean="0"/>
              <a:t>;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(</a:t>
            </a:r>
            <a:r>
              <a:rPr lang="ru-RU" dirty="0" smtClean="0"/>
              <a:t>а + </a:t>
            </a:r>
            <a:r>
              <a:rPr lang="en-US" dirty="0" smtClean="0"/>
              <a:t>b</a:t>
            </a:r>
            <a:r>
              <a:rPr lang="ru-RU" dirty="0" smtClean="0"/>
              <a:t>)</a:t>
            </a:r>
            <a:r>
              <a:rPr lang="ru-RU" baseline="30000" dirty="0" smtClean="0"/>
              <a:t>2</a:t>
            </a:r>
            <a:r>
              <a:rPr lang="ru-RU" dirty="0" smtClean="0"/>
              <a:t> = а</a:t>
            </a:r>
            <a:r>
              <a:rPr lang="ru-RU" baseline="30000" dirty="0" smtClean="0"/>
              <a:t>2</a:t>
            </a:r>
            <a:r>
              <a:rPr lang="ru-RU" dirty="0" smtClean="0"/>
              <a:t> + </a:t>
            </a:r>
            <a:r>
              <a:rPr lang="ru-RU" dirty="0" smtClean="0"/>
              <a:t>2а</a:t>
            </a:r>
            <a:r>
              <a:rPr lang="en-US" dirty="0" smtClean="0"/>
              <a:t>b</a:t>
            </a:r>
            <a:r>
              <a:rPr lang="ru-RU" dirty="0" smtClean="0"/>
              <a:t> </a:t>
            </a:r>
            <a:r>
              <a:rPr lang="ru-RU" dirty="0" smtClean="0"/>
              <a:t>+ b</a:t>
            </a:r>
            <a:r>
              <a:rPr lang="ru-RU" baseline="30000" dirty="0" smtClean="0"/>
              <a:t>2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(</a:t>
            </a:r>
            <a:r>
              <a:rPr lang="ru-RU" dirty="0" smtClean="0"/>
              <a:t>а + </a:t>
            </a:r>
            <a:r>
              <a:rPr lang="en-US" dirty="0" smtClean="0"/>
              <a:t>b</a:t>
            </a:r>
            <a:r>
              <a:rPr lang="ru-RU" dirty="0" smtClean="0"/>
              <a:t>)</a:t>
            </a:r>
            <a:r>
              <a:rPr lang="ru-RU" baseline="30000" dirty="0" smtClean="0"/>
              <a:t>3</a:t>
            </a:r>
            <a:r>
              <a:rPr lang="ru-RU" dirty="0" smtClean="0"/>
              <a:t> = а</a:t>
            </a:r>
            <a:r>
              <a:rPr lang="ru-RU" baseline="30000" dirty="0" smtClean="0"/>
              <a:t>3</a:t>
            </a:r>
            <a:r>
              <a:rPr lang="ru-RU" dirty="0" smtClean="0"/>
              <a:t> + </a:t>
            </a:r>
            <a:r>
              <a:rPr lang="ru-RU" dirty="0" smtClean="0"/>
              <a:t>За</a:t>
            </a:r>
            <a:r>
              <a:rPr lang="ru-RU" baseline="30000" dirty="0" smtClean="0"/>
              <a:t>2</a:t>
            </a:r>
            <a:r>
              <a:rPr lang="en-US" dirty="0" smtClean="0"/>
              <a:t>b</a:t>
            </a:r>
            <a:r>
              <a:rPr lang="ru-RU" dirty="0" smtClean="0"/>
              <a:t> </a:t>
            </a:r>
            <a:r>
              <a:rPr lang="ru-RU" dirty="0" smtClean="0"/>
              <a:t>+ </a:t>
            </a:r>
            <a:r>
              <a:rPr lang="ru-RU" dirty="0" smtClean="0"/>
              <a:t>3а</a:t>
            </a:r>
            <a:r>
              <a:rPr lang="en-US" dirty="0" smtClean="0"/>
              <a:t>b</a:t>
            </a:r>
            <a:r>
              <a:rPr lang="ru-RU" baseline="30000" dirty="0" smtClean="0"/>
              <a:t>2</a:t>
            </a:r>
            <a:r>
              <a:rPr lang="ru-RU" dirty="0" smtClean="0"/>
              <a:t> + </a:t>
            </a:r>
            <a:r>
              <a:rPr lang="en-US" dirty="0" smtClean="0"/>
              <a:t>b</a:t>
            </a:r>
            <a:r>
              <a:rPr lang="ru-RU" baseline="30000" dirty="0" smtClean="0"/>
              <a:t>3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(</a:t>
            </a:r>
            <a:r>
              <a:rPr lang="ru-RU" dirty="0" smtClean="0"/>
              <a:t>а + </a:t>
            </a:r>
            <a:r>
              <a:rPr lang="en-US" dirty="0" smtClean="0"/>
              <a:t>b</a:t>
            </a:r>
            <a:r>
              <a:rPr lang="ru-RU" dirty="0" smtClean="0"/>
              <a:t>)</a:t>
            </a:r>
            <a:r>
              <a:rPr lang="ru-RU" baseline="30000" dirty="0" smtClean="0"/>
              <a:t>4</a:t>
            </a:r>
            <a:r>
              <a:rPr lang="ru-RU" dirty="0" smtClean="0"/>
              <a:t> = а</a:t>
            </a:r>
            <a:r>
              <a:rPr lang="ru-RU" baseline="30000" dirty="0" smtClean="0"/>
              <a:t>4</a:t>
            </a:r>
            <a:r>
              <a:rPr lang="ru-RU" dirty="0" smtClean="0"/>
              <a:t> + </a:t>
            </a:r>
            <a:r>
              <a:rPr lang="ru-RU" dirty="0" smtClean="0"/>
              <a:t>4а</a:t>
            </a:r>
            <a:r>
              <a:rPr lang="ru-RU" baseline="30000" dirty="0" smtClean="0"/>
              <a:t>3</a:t>
            </a:r>
            <a:r>
              <a:rPr lang="en-US" dirty="0" smtClean="0"/>
              <a:t>b</a:t>
            </a:r>
            <a:r>
              <a:rPr lang="ru-RU" dirty="0" smtClean="0"/>
              <a:t> </a:t>
            </a:r>
            <a:r>
              <a:rPr lang="ru-RU" dirty="0" smtClean="0"/>
              <a:t>+ </a:t>
            </a:r>
            <a:r>
              <a:rPr lang="ru-RU" dirty="0" smtClean="0"/>
              <a:t>6а</a:t>
            </a:r>
            <a:r>
              <a:rPr lang="ru-RU" baseline="30000" dirty="0" smtClean="0"/>
              <a:t>2</a:t>
            </a:r>
            <a:r>
              <a:rPr lang="en-US" dirty="0" smtClean="0"/>
              <a:t>b</a:t>
            </a:r>
            <a:r>
              <a:rPr lang="ru-RU" baseline="30000" dirty="0" smtClean="0"/>
              <a:t>2</a:t>
            </a:r>
            <a:r>
              <a:rPr lang="ru-RU" dirty="0" smtClean="0"/>
              <a:t> + </a:t>
            </a:r>
            <a:r>
              <a:rPr lang="ru-RU" dirty="0" smtClean="0"/>
              <a:t>4а</a:t>
            </a:r>
            <a:r>
              <a:rPr lang="en-US" dirty="0" smtClean="0"/>
              <a:t>b</a:t>
            </a:r>
            <a:r>
              <a:rPr lang="ru-RU" baseline="30000" dirty="0" smtClean="0"/>
              <a:t>3</a:t>
            </a:r>
            <a:r>
              <a:rPr lang="ru-RU" dirty="0" smtClean="0"/>
              <a:t> + </a:t>
            </a:r>
            <a:r>
              <a:rPr lang="en-US" dirty="0" smtClean="0"/>
              <a:t>b</a:t>
            </a:r>
            <a:r>
              <a:rPr lang="ru-RU" baseline="30000" dirty="0" smtClean="0"/>
              <a:t>4</a:t>
            </a:r>
            <a:r>
              <a:rPr lang="ru-RU" dirty="0" smtClean="0"/>
              <a:t>.</a:t>
            </a:r>
          </a:p>
          <a:p>
            <a:pPr algn="ctr">
              <a:buBlip>
                <a:blip r:embed="rId2"/>
              </a:buBlip>
            </a:pPr>
            <a:endParaRPr lang="ru-RU" dirty="0" smtClean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</a:t>
            </a:r>
            <a:r>
              <a:rPr lang="ru-RU" dirty="0" smtClean="0"/>
              <a:t>учитель </a:t>
            </a:r>
            <a:r>
              <a:rPr lang="ru-RU" dirty="0" smtClean="0"/>
              <a:t>математики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0" name="Управляющая кнопка: в начало 9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назад 10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далее 11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в конец 12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Проанализируем полученные формулы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600" dirty="0" smtClean="0"/>
              <a:t> </a:t>
            </a:r>
            <a:endParaRPr lang="en-US" dirty="0" smtClean="0"/>
          </a:p>
          <a:p>
            <a:pPr algn="just"/>
            <a:r>
              <a:rPr lang="ru-RU" dirty="0" smtClean="0"/>
              <a:t>Замечаем</a:t>
            </a:r>
            <a:r>
              <a:rPr lang="ru-RU" dirty="0" smtClean="0"/>
              <a:t>, во-первых, что в правой части любой из формул сумма показателей при переменных в каждом одночлене равна показателю двучлена в левой части. </a:t>
            </a:r>
            <a:r>
              <a:rPr lang="ru-RU" i="1" dirty="0" smtClean="0"/>
              <a:t>Например</a:t>
            </a:r>
            <a:r>
              <a:rPr lang="ru-RU" dirty="0" smtClean="0"/>
              <a:t>, в последней формуле двучлен возводится в четвертую степень и сумма показателей при а и b в каждом слагаемом в правой части равна 4. Впрочем, это понятно, ведь (а + </a:t>
            </a:r>
            <a:r>
              <a:rPr lang="en-US" dirty="0" smtClean="0"/>
              <a:t>b</a:t>
            </a:r>
            <a:r>
              <a:rPr lang="ru-RU" dirty="0" smtClean="0"/>
              <a:t>)</a:t>
            </a:r>
            <a:r>
              <a:rPr lang="ru-RU" baseline="30000" dirty="0" smtClean="0"/>
              <a:t>4</a:t>
            </a:r>
            <a:r>
              <a:rPr lang="ru-RU" dirty="0" smtClean="0"/>
              <a:t> — это (а + </a:t>
            </a:r>
            <a:r>
              <a:rPr lang="en-US" dirty="0" smtClean="0"/>
              <a:t>b</a:t>
            </a:r>
            <a:r>
              <a:rPr lang="ru-RU" dirty="0" smtClean="0"/>
              <a:t>)(</a:t>
            </a:r>
            <a:r>
              <a:rPr lang="ru-RU" dirty="0" smtClean="0"/>
              <a:t>а + </a:t>
            </a:r>
            <a:r>
              <a:rPr lang="en-US" dirty="0" smtClean="0"/>
              <a:t>b</a:t>
            </a:r>
            <a:r>
              <a:rPr lang="ru-RU" dirty="0" smtClean="0"/>
              <a:t>)(</a:t>
            </a:r>
            <a:r>
              <a:rPr lang="ru-RU" dirty="0" smtClean="0"/>
              <a:t>а + </a:t>
            </a:r>
            <a:r>
              <a:rPr lang="en-US" dirty="0" smtClean="0"/>
              <a:t>b</a:t>
            </a:r>
            <a:r>
              <a:rPr lang="ru-RU" dirty="0" smtClean="0"/>
              <a:t>)(</a:t>
            </a:r>
            <a:r>
              <a:rPr lang="ru-RU" dirty="0" smtClean="0"/>
              <a:t>а + </a:t>
            </a:r>
            <a:r>
              <a:rPr lang="en-US" dirty="0" smtClean="0"/>
              <a:t>b</a:t>
            </a:r>
            <a:r>
              <a:rPr lang="ru-RU" dirty="0" smtClean="0"/>
              <a:t>) </a:t>
            </a:r>
            <a:r>
              <a:rPr lang="ru-RU" dirty="0" smtClean="0"/>
              <a:t>и после раскрытия скобок получится многочлен, состоящий из одночленов а</a:t>
            </a:r>
            <a:r>
              <a:rPr lang="ru-RU" baseline="30000" dirty="0" smtClean="0"/>
              <a:t>4</a:t>
            </a:r>
            <a:r>
              <a:rPr lang="ru-RU" dirty="0" smtClean="0"/>
              <a:t>, </a:t>
            </a:r>
            <a:r>
              <a:rPr lang="ru-RU" dirty="0" smtClean="0"/>
              <a:t>а</a:t>
            </a:r>
            <a:r>
              <a:rPr lang="ru-RU" baseline="30000" dirty="0" smtClean="0"/>
              <a:t>3</a:t>
            </a:r>
            <a:r>
              <a:rPr lang="en-US" dirty="0" smtClean="0"/>
              <a:t>b</a:t>
            </a:r>
            <a:r>
              <a:rPr lang="ru-RU" dirty="0" smtClean="0"/>
              <a:t>, а</a:t>
            </a:r>
            <a:r>
              <a:rPr lang="ru-RU" baseline="30000" dirty="0" smtClean="0"/>
              <a:t>2</a:t>
            </a:r>
            <a:r>
              <a:rPr lang="en-US" dirty="0" smtClean="0"/>
              <a:t>b</a:t>
            </a:r>
            <a:r>
              <a:rPr lang="ru-RU" baseline="30000" dirty="0" smtClean="0"/>
              <a:t>2</a:t>
            </a:r>
            <a:r>
              <a:rPr lang="ru-RU" dirty="0" smtClean="0"/>
              <a:t>, </a:t>
            </a:r>
            <a:r>
              <a:rPr lang="ru-RU" dirty="0" smtClean="0"/>
              <a:t>а</a:t>
            </a:r>
            <a:r>
              <a:rPr lang="en-US" dirty="0" smtClean="0"/>
              <a:t>b</a:t>
            </a:r>
            <a:r>
              <a:rPr lang="ru-RU" baseline="30000" dirty="0" smtClean="0"/>
              <a:t>3</a:t>
            </a:r>
            <a:r>
              <a:rPr lang="ru-RU" dirty="0" smtClean="0"/>
              <a:t>, </a:t>
            </a:r>
            <a:r>
              <a:rPr lang="en-US" dirty="0" smtClean="0"/>
              <a:t>b</a:t>
            </a:r>
            <a:r>
              <a:rPr lang="ru-RU" baseline="30000" dirty="0" smtClean="0"/>
              <a:t>4</a:t>
            </a:r>
            <a:r>
              <a:rPr lang="ru-RU" dirty="0" smtClean="0"/>
              <a:t> с некоторыми коэффициентами.</a:t>
            </a:r>
          </a:p>
          <a:p>
            <a:pPr algn="just"/>
            <a:r>
              <a:rPr lang="ru-RU" dirty="0" smtClean="0"/>
              <a:t>Замечаем, во-вторых, что коэффициенты при одночленах в правых частях формул ассоциируются с треугольником Паскаля, о котором мы говорили в § 52. Сравните числа, имеющиеся в первых четырех строках треугольника, с соответствующими коэффициентами при одночленах в каждой из четырех формул. Полное совпадение.</a:t>
            </a:r>
          </a:p>
          <a:p>
            <a:pPr marL="0" indent="174625" algn="just">
              <a:buBlip>
                <a:blip r:embed="rId2"/>
              </a:buBlip>
            </a:pP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</a:t>
            </a:r>
            <a:r>
              <a:rPr lang="ru-RU" smtClean="0"/>
              <a:t>, </a:t>
            </a:r>
            <a:r>
              <a:rPr lang="ru-RU" smtClean="0"/>
              <a:t>учитель </a:t>
            </a:r>
            <a:r>
              <a:rPr lang="ru-RU" dirty="0" smtClean="0"/>
              <a:t>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4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Предположение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5"/>
            <a:ext cx="8229600" cy="165618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000099"/>
                </a:solidFill>
              </a:rPr>
              <a:t> </a:t>
            </a:r>
            <a:r>
              <a:rPr lang="ru-RU" sz="2400" dirty="0" smtClean="0"/>
              <a:t>Естественно предположить, что подмеченная закономерность сохранится и в общем случае, т. е. для любого натурального значения </a:t>
            </a:r>
            <a:r>
              <a:rPr lang="en-US" sz="2400" dirty="0" smtClean="0"/>
              <a:t>n</a:t>
            </a:r>
            <a:r>
              <a:rPr lang="ru-RU" sz="2400" dirty="0" smtClean="0"/>
              <a:t> </a:t>
            </a:r>
            <a:r>
              <a:rPr lang="ru-RU" sz="2400" dirty="0" smtClean="0"/>
              <a:t>верна следующая формула:</a:t>
            </a:r>
          </a:p>
          <a:p>
            <a:endParaRPr lang="ru-RU" sz="240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</a:t>
            </a:r>
            <a:r>
              <a:rPr lang="ru-RU" smtClean="0"/>
              <a:t>, </a:t>
            </a:r>
            <a:r>
              <a:rPr lang="ru-RU" smtClean="0"/>
              <a:t>учитель </a:t>
            </a:r>
            <a:r>
              <a:rPr lang="ru-RU" dirty="0" smtClean="0"/>
              <a:t>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28134" t="44309" r="16426" b="47338"/>
          <a:stretch>
            <a:fillRect/>
          </a:stretch>
        </p:blipFill>
        <p:spPr bwMode="auto">
          <a:xfrm>
            <a:off x="323528" y="3242883"/>
            <a:ext cx="8496944" cy="141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9" name="Управляющая кнопка: в начало 8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Доказательство формулы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Рассмотрим </a:t>
            </a:r>
            <a:r>
              <a:rPr lang="ru-RU" dirty="0" smtClean="0"/>
              <a:t>произведение </a:t>
            </a:r>
            <a:r>
              <a:rPr lang="en-US" b="1" i="1" dirty="0" smtClean="0"/>
              <a:t>n</a:t>
            </a:r>
            <a:r>
              <a:rPr lang="ru-RU" dirty="0" smtClean="0"/>
              <a:t> </a:t>
            </a:r>
            <a:r>
              <a:rPr lang="ru-RU" dirty="0" smtClean="0"/>
              <a:t>двучленов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b="1" i="1" dirty="0" smtClean="0"/>
              <a:t>(</a:t>
            </a:r>
            <a:r>
              <a:rPr lang="ru-RU" b="1" i="1" dirty="0" smtClean="0"/>
              <a:t>а + </a:t>
            </a:r>
            <a:r>
              <a:rPr lang="en-US" b="1" i="1" dirty="0" smtClean="0"/>
              <a:t>b</a:t>
            </a:r>
            <a:r>
              <a:rPr lang="ru-RU" b="1" i="1" dirty="0" smtClean="0"/>
              <a:t>)(</a:t>
            </a:r>
            <a:r>
              <a:rPr lang="ru-RU" b="1" i="1" dirty="0" smtClean="0"/>
              <a:t>а </a:t>
            </a:r>
            <a:r>
              <a:rPr lang="ru-RU" b="1" i="1" dirty="0" smtClean="0"/>
              <a:t>+</a:t>
            </a:r>
            <a:r>
              <a:rPr lang="en-US" b="1" i="1" dirty="0" smtClean="0"/>
              <a:t> b</a:t>
            </a:r>
            <a:r>
              <a:rPr lang="ru-RU" b="1" i="1" dirty="0" smtClean="0"/>
              <a:t>)(</a:t>
            </a:r>
            <a:r>
              <a:rPr lang="ru-RU" b="1" i="1" dirty="0" smtClean="0"/>
              <a:t>а + </a:t>
            </a:r>
            <a:r>
              <a:rPr lang="en-US" b="1" i="1" dirty="0" smtClean="0"/>
              <a:t>b</a:t>
            </a:r>
            <a:r>
              <a:rPr lang="ru-RU" b="1" i="1" dirty="0" smtClean="0"/>
              <a:t>)•...• </a:t>
            </a:r>
            <a:r>
              <a:rPr lang="ru-RU" b="1" i="1" dirty="0" smtClean="0"/>
              <a:t>(а + </a:t>
            </a:r>
            <a:r>
              <a:rPr lang="en-US" b="1" i="1" dirty="0" smtClean="0"/>
              <a:t>b</a:t>
            </a:r>
            <a:r>
              <a:rPr lang="ru-RU" b="1" i="1" dirty="0" smtClean="0"/>
              <a:t>) </a:t>
            </a:r>
            <a:r>
              <a:rPr lang="ru-RU" dirty="0" smtClean="0"/>
              <a:t>и докажем, что коэффициент при одночлене </a:t>
            </a:r>
            <a:r>
              <a:rPr lang="ru-RU" b="1" i="1" dirty="0" err="1" smtClean="0"/>
              <a:t>a</a:t>
            </a:r>
            <a:r>
              <a:rPr lang="ru-RU" b="1" i="1" baseline="30000" dirty="0" err="1" smtClean="0"/>
              <a:t>n</a:t>
            </a:r>
            <a:r>
              <a:rPr lang="en-US" b="1" i="1" baseline="30000" dirty="0" smtClean="0"/>
              <a:t>-</a:t>
            </a:r>
            <a:r>
              <a:rPr lang="ru-RU" b="1" i="1" baseline="30000" dirty="0" err="1" smtClean="0"/>
              <a:t>k</a:t>
            </a:r>
            <a:r>
              <a:rPr lang="ru-RU" b="1" i="1" dirty="0" err="1" smtClean="0"/>
              <a:t>b</a:t>
            </a:r>
            <a:r>
              <a:rPr lang="ru-RU" b="1" i="1" baseline="30000" dirty="0" err="1" smtClean="0"/>
              <a:t>k</a:t>
            </a:r>
            <a:r>
              <a:rPr lang="ru-RU" dirty="0" smtClean="0"/>
              <a:t> </a:t>
            </a:r>
            <a:r>
              <a:rPr lang="ru-RU" dirty="0" smtClean="0"/>
              <a:t>равен</a:t>
            </a:r>
            <a:r>
              <a:rPr lang="en-US" dirty="0" smtClean="0"/>
              <a:t> </a:t>
            </a:r>
            <a:r>
              <a:rPr lang="ru-RU" dirty="0" smtClean="0"/>
              <a:t>.</a:t>
            </a:r>
            <a:endParaRPr lang="ru-RU" dirty="0" smtClean="0"/>
          </a:p>
          <a:p>
            <a:pPr algn="just"/>
            <a:r>
              <a:rPr lang="ru-RU" dirty="0" smtClean="0"/>
              <a:t>В самом деле, чтобы, раскрыв скобки, получить одночлен вида </a:t>
            </a:r>
            <a:r>
              <a:rPr lang="ru-RU" b="1" i="1" dirty="0" err="1" smtClean="0"/>
              <a:t>a</a:t>
            </a:r>
            <a:r>
              <a:rPr lang="ru-RU" b="1" i="1" baseline="30000" dirty="0" err="1" smtClean="0"/>
              <a:t>n</a:t>
            </a:r>
            <a:r>
              <a:rPr lang="en-US" b="1" i="1" baseline="30000" dirty="0" smtClean="0"/>
              <a:t>-</a:t>
            </a:r>
            <a:r>
              <a:rPr lang="ru-RU" b="1" i="1" baseline="30000" dirty="0" err="1" smtClean="0"/>
              <a:t>k</a:t>
            </a:r>
            <a:r>
              <a:rPr lang="ru-RU" b="1" i="1" dirty="0" err="1" smtClean="0"/>
              <a:t>b</a:t>
            </a:r>
            <a:r>
              <a:rPr lang="ru-RU" b="1" i="1" baseline="30000" dirty="0" err="1" smtClean="0"/>
              <a:t>k</a:t>
            </a:r>
            <a:r>
              <a:rPr lang="ru-RU" dirty="0" smtClean="0"/>
              <a:t>, </a:t>
            </a:r>
            <a:r>
              <a:rPr lang="ru-RU" dirty="0" smtClean="0"/>
              <a:t>нужно из </a:t>
            </a:r>
            <a:r>
              <a:rPr lang="en-US" b="1" i="1" dirty="0" smtClean="0"/>
              <a:t>n</a:t>
            </a:r>
            <a:r>
              <a:rPr lang="ru-RU" dirty="0" smtClean="0"/>
              <a:t> </a:t>
            </a:r>
            <a:r>
              <a:rPr lang="ru-RU" dirty="0" smtClean="0"/>
              <a:t>множителей вида </a:t>
            </a:r>
            <a:r>
              <a:rPr lang="ru-RU" b="1" i="1" dirty="0" smtClean="0"/>
              <a:t>(а + </a:t>
            </a:r>
            <a:r>
              <a:rPr lang="en-US" b="1" i="1" dirty="0" smtClean="0"/>
              <a:t>b</a:t>
            </a:r>
            <a:r>
              <a:rPr lang="ru-RU" b="1" i="1" dirty="0" smtClean="0"/>
              <a:t>) </a:t>
            </a:r>
            <a:r>
              <a:rPr lang="ru-RU" dirty="0" smtClean="0"/>
              <a:t>выбрать </a:t>
            </a:r>
            <a:r>
              <a:rPr lang="ru-RU" b="1" i="1" dirty="0" smtClean="0"/>
              <a:t>k</a:t>
            </a:r>
            <a:r>
              <a:rPr lang="ru-RU" dirty="0" smtClean="0"/>
              <a:t> множителей (порядок не важен), откуда берется переменная </a:t>
            </a:r>
            <a:r>
              <a:rPr lang="en-US" b="1" i="1" dirty="0" smtClean="0"/>
              <a:t>b</a:t>
            </a:r>
            <a:r>
              <a:rPr lang="ru-RU" dirty="0" smtClean="0"/>
              <a:t>; </a:t>
            </a:r>
            <a:r>
              <a:rPr lang="ru-RU" dirty="0" smtClean="0"/>
              <a:t>тогда автоматически из оставшихся </a:t>
            </a:r>
            <a:r>
              <a:rPr lang="en-US" b="1" i="1" dirty="0" smtClean="0"/>
              <a:t>n</a:t>
            </a:r>
            <a:r>
              <a:rPr lang="ru-RU" b="1" i="1" dirty="0" smtClean="0"/>
              <a:t>-k </a:t>
            </a:r>
            <a:r>
              <a:rPr lang="ru-RU" dirty="0" smtClean="0"/>
              <a:t>множителей будет взята переменная </a:t>
            </a:r>
            <a:r>
              <a:rPr lang="ru-RU" b="1" i="1" dirty="0" smtClean="0"/>
              <a:t>а</a:t>
            </a:r>
            <a:r>
              <a:rPr lang="ru-RU" dirty="0" smtClean="0"/>
              <a:t>. Но выбрать </a:t>
            </a:r>
            <a:r>
              <a:rPr lang="ru-RU" b="1" i="1" dirty="0" smtClean="0"/>
              <a:t>k</a:t>
            </a:r>
            <a:r>
              <a:rPr lang="ru-RU" dirty="0" smtClean="0"/>
              <a:t> множителей из </a:t>
            </a:r>
            <a:r>
              <a:rPr lang="en-US" b="1" i="1" dirty="0" smtClean="0"/>
              <a:t>n</a:t>
            </a:r>
            <a:r>
              <a:rPr lang="ru-RU" dirty="0" smtClean="0"/>
              <a:t> </a:t>
            </a:r>
            <a:r>
              <a:rPr lang="ru-RU" dirty="0" smtClean="0"/>
              <a:t>имеющихся без учета порядка можно </a:t>
            </a:r>
            <a:r>
              <a:rPr lang="en-US" dirty="0" smtClean="0"/>
              <a:t>  </a:t>
            </a:r>
            <a:r>
              <a:rPr lang="ru-RU" dirty="0" smtClean="0"/>
              <a:t> способами, что и требовалось доказать.    •</a:t>
            </a:r>
          </a:p>
          <a:p>
            <a:pPr algn="just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2773" t="76460" r="43988" b="19583"/>
          <a:stretch>
            <a:fillRect/>
          </a:stretch>
        </p:blipFill>
        <p:spPr bwMode="auto">
          <a:xfrm>
            <a:off x="6948264" y="2204864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52773" t="76460" r="44450" b="18924"/>
          <a:stretch>
            <a:fillRect/>
          </a:stretch>
        </p:blipFill>
        <p:spPr bwMode="auto">
          <a:xfrm>
            <a:off x="6516216" y="4869160"/>
            <a:ext cx="4320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0" name="Управляющая кнопка: в начало 9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назад 10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далее 11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в конец 12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Биномиальные коэффициенты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Формулу (1) обычно называют </a:t>
            </a:r>
            <a:r>
              <a:rPr lang="ru-RU" sz="2400" b="1" dirty="0" smtClean="0"/>
              <a:t>формулой</a:t>
            </a:r>
            <a:r>
              <a:rPr lang="ru-RU" sz="2400" dirty="0" smtClean="0"/>
              <a:t> </a:t>
            </a:r>
            <a:r>
              <a:rPr lang="ru-RU" sz="2400" b="1" dirty="0" smtClean="0"/>
              <a:t>бинома Ньютона </a:t>
            </a:r>
            <a:r>
              <a:rPr lang="ru-RU" sz="2400" dirty="0" smtClean="0"/>
              <a:t>(бином — двучлен), а </a:t>
            </a:r>
            <a:r>
              <a:rPr lang="ru-RU" sz="2400" dirty="0" smtClean="0"/>
              <a:t>коэффициенты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/>
              <a:t>    </a:t>
            </a:r>
            <a:br>
              <a:rPr lang="en-US" sz="2400" dirty="0" smtClean="0"/>
            </a:br>
            <a:r>
              <a:rPr lang="ru-RU" sz="24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b="1" i="1" dirty="0" smtClean="0"/>
              <a:t>биномиальными </a:t>
            </a:r>
            <a:r>
              <a:rPr lang="ru-RU" sz="2400" b="1" i="1" dirty="0" smtClean="0"/>
              <a:t>коэффициентами.</a:t>
            </a:r>
          </a:p>
          <a:p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58411" t="44853" r="15473" b="51270"/>
          <a:stretch>
            <a:fillRect/>
          </a:stretch>
        </p:blipFill>
        <p:spPr bwMode="auto">
          <a:xfrm>
            <a:off x="1043608" y="2420888"/>
            <a:ext cx="446449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2" cstate="print"/>
          <a:srcRect l="23045" t="48485" r="65697" b="46906"/>
          <a:stretch>
            <a:fillRect/>
          </a:stretch>
        </p:blipFill>
        <p:spPr bwMode="auto">
          <a:xfrm>
            <a:off x="5292080" y="2348880"/>
            <a:ext cx="208823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0" name="Управляющая кнопка: в начало 9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назад 10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далее 11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в конец 12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5"/>
            <a:ext cx="8229600" cy="3384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Раскрыть </a:t>
            </a:r>
            <a:r>
              <a:rPr lang="ru-RU" sz="2400" dirty="0" smtClean="0">
                <a:solidFill>
                  <a:srgbClr val="000099"/>
                </a:solidFill>
              </a:rPr>
              <a:t>скобки в выражении: </a:t>
            </a:r>
            <a:endParaRPr lang="en-US" sz="2400" dirty="0" smtClean="0">
              <a:solidFill>
                <a:srgbClr val="000099"/>
              </a:solidFill>
            </a:endParaRPr>
          </a:p>
          <a:p>
            <a:pPr>
              <a:buNone/>
            </a:pPr>
            <a:r>
              <a:rPr lang="ru-RU" sz="2400" dirty="0" smtClean="0"/>
              <a:t>а) (</a:t>
            </a:r>
            <a:r>
              <a:rPr lang="en-US" sz="2400" dirty="0" smtClean="0"/>
              <a:t>x</a:t>
            </a:r>
            <a:r>
              <a:rPr lang="ru-RU" sz="2400" dirty="0" smtClean="0"/>
              <a:t> + </a:t>
            </a:r>
            <a:r>
              <a:rPr lang="en-US" sz="2400" dirty="0" smtClean="0"/>
              <a:t>1</a:t>
            </a:r>
            <a:r>
              <a:rPr lang="ru-RU" sz="2400" dirty="0" smtClean="0"/>
              <a:t>)</a:t>
            </a:r>
            <a:r>
              <a:rPr lang="ru-RU" sz="2400" baseline="30000" dirty="0" smtClean="0"/>
              <a:t>6</a:t>
            </a:r>
            <a:r>
              <a:rPr lang="ru-RU" sz="2400" dirty="0" smtClean="0"/>
              <a:t>; </a:t>
            </a:r>
            <a:endParaRPr lang="en-US" sz="2400" dirty="0" smtClean="0"/>
          </a:p>
          <a:p>
            <a:pPr>
              <a:buNone/>
            </a:pPr>
            <a:r>
              <a:rPr lang="ru-RU" sz="2400" dirty="0" smtClean="0"/>
              <a:t>б) (а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 - 2</a:t>
            </a:r>
            <a:r>
              <a:rPr lang="en-US" sz="2400" dirty="0" smtClean="0"/>
              <a:t>b</a:t>
            </a:r>
            <a:r>
              <a:rPr lang="ru-RU" sz="2400" dirty="0" smtClean="0"/>
              <a:t>)</a:t>
            </a:r>
            <a:r>
              <a:rPr lang="en-US" sz="2400" baseline="30000" dirty="0" smtClean="0"/>
              <a:t>5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Решение</a:t>
            </a:r>
            <a:r>
              <a:rPr lang="en-US" sz="2400" dirty="0" smtClean="0"/>
              <a:t>: </a:t>
            </a:r>
          </a:p>
          <a:p>
            <a:pPr>
              <a:buNone/>
            </a:pPr>
            <a:r>
              <a:rPr lang="ru-RU" sz="2400" dirty="0" smtClean="0"/>
              <a:t>а</a:t>
            </a:r>
            <a:r>
              <a:rPr lang="ru-RU" sz="2400" dirty="0" smtClean="0"/>
              <a:t>) Применим формулу (1), считая, </a:t>
            </a:r>
            <a:r>
              <a:rPr lang="ru-RU" sz="2400" dirty="0" smtClean="0"/>
              <a:t>что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b="1" i="1" dirty="0" smtClean="0"/>
              <a:t>а </a:t>
            </a:r>
            <a:r>
              <a:rPr lang="ru-RU" sz="2400" b="1" i="1" dirty="0" smtClean="0"/>
              <a:t>= </a:t>
            </a:r>
            <a:r>
              <a:rPr lang="en-US" sz="2400" b="1" i="1" dirty="0" smtClean="0"/>
              <a:t>x</a:t>
            </a:r>
            <a:r>
              <a:rPr lang="ru-RU" sz="2400" b="1" i="1" dirty="0" smtClean="0"/>
              <a:t>, </a:t>
            </a:r>
            <a:r>
              <a:rPr lang="en-US" sz="2400" b="1" i="1" dirty="0" smtClean="0"/>
              <a:t>b</a:t>
            </a:r>
            <a:r>
              <a:rPr lang="ru-RU" sz="2400" b="1" i="1" dirty="0" smtClean="0"/>
              <a:t>= </a:t>
            </a:r>
            <a:r>
              <a:rPr lang="ru-RU" sz="2400" b="1" i="1" dirty="0" smtClean="0"/>
              <a:t>1, </a:t>
            </a:r>
            <a:r>
              <a:rPr lang="en-US" sz="2400" b="1" i="1" dirty="0" smtClean="0"/>
              <a:t>n</a:t>
            </a:r>
            <a:r>
              <a:rPr lang="ru-RU" sz="2400" b="1" i="1" dirty="0" smtClean="0"/>
              <a:t> </a:t>
            </a:r>
            <a:r>
              <a:rPr lang="ru-RU" sz="2400" b="1" i="1" dirty="0" smtClean="0"/>
              <a:t>= 6</a:t>
            </a:r>
            <a:r>
              <a:rPr lang="ru-RU" sz="2400" dirty="0" smtClean="0"/>
              <a:t>. Получим:</a:t>
            </a:r>
          </a:p>
          <a:p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28416" t="64091" r="20375" b="24652"/>
          <a:stretch>
            <a:fillRect/>
          </a:stretch>
        </p:blipFill>
        <p:spPr bwMode="auto">
          <a:xfrm>
            <a:off x="467544" y="4149080"/>
            <a:ext cx="78488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9" name="Управляющая кнопка: в начало 8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7" name="Содержимое 6"/>
          <p:cNvPicPr>
            <a:picLocks noGrp="1"/>
          </p:cNvPicPr>
          <p:nvPr>
            <p:ph idx="4294967295"/>
          </p:nvPr>
        </p:nvPicPr>
        <p:blipFill>
          <a:blip r:embed="rId2" cstate="print"/>
          <a:srcRect l="22007" t="8716" r="16426" b="39716"/>
          <a:stretch>
            <a:fillRect/>
          </a:stretch>
        </p:blipFill>
        <p:spPr bwMode="auto">
          <a:xfrm>
            <a:off x="611560" y="836712"/>
            <a:ext cx="828092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9" name="Управляющая кнопка: в начало 8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</TotalTime>
  <Words>360</Words>
  <Application>Microsoft Office PowerPoint</Application>
  <PresentationFormat>Экран (4:3)</PresentationFormat>
  <Paragraphs>89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Глава 9. Элементы математической статистики, комбинаторики и теории вероятностей</vt:lpstr>
      <vt:lpstr>Содержание</vt:lpstr>
      <vt:lpstr>Введение</vt:lpstr>
      <vt:lpstr>Проанализируем полученные формулы</vt:lpstr>
      <vt:lpstr>Предположение </vt:lpstr>
      <vt:lpstr>Доказательство формулы</vt:lpstr>
      <vt:lpstr>Биномиальные коэффициенты</vt:lpstr>
      <vt:lpstr>Пример</vt:lpstr>
      <vt:lpstr>Слайд 9</vt:lpstr>
      <vt:lpstr>Свойство биномиальных коэффициентов</vt:lpstr>
      <vt:lpstr>Для учителя</vt:lpstr>
      <vt:lpstr>Слайд 12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9. ЭЛЕМЕНТЫ МАТЕМАТИЧЕСКОЙ СТАТИСТИКИ, КОМБИНАТОРИКИ И ТЕОРИИ ВЕРОЯТНОСТЕЙ</dc:title>
  <dc:creator>Тамара Цыбикова</dc:creator>
  <cp:lastModifiedBy>Тамара Цыбикова</cp:lastModifiedBy>
  <cp:revision>156</cp:revision>
  <dcterms:created xsi:type="dcterms:W3CDTF">2014-02-08T07:47:32Z</dcterms:created>
  <dcterms:modified xsi:type="dcterms:W3CDTF">2014-02-12T22:10:38Z</dcterms:modified>
</cp:coreProperties>
</file>