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E8FA7A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6456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57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E90FC9-EA14-40F3-AFF8-A89BA0D1A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16C44-9FD3-492C-80EA-80048F1E0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7EA82-B38E-4595-B7B6-A0028B50F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97CD0-0A4C-465F-88FE-2CDEB8AB3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173C-F106-4F2B-9CE5-D8594D1C7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5D338-A811-4499-90FB-6229E1185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88B5C-54D4-4FD2-9B37-C10844198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F10D6-EF7B-4B78-A2FC-FE35EF2A6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6E5C8-7D46-4ECB-80A2-B2C5FDE23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778D3-0C4E-49B7-8212-804329E68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DC2E-8FF0-4B4C-BF5B-07287C645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6349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349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6349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349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6350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01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02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03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0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0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6353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3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3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3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3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3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4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4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4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354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4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54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54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54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2D4DEE6-2F09-4EBB-825C-E67BD3C44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 spd="med" advClick="0" advTm="3000"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6.wmf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6.wmf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6.wm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7" Type="http://schemas.openxmlformats.org/officeDocument/2006/relationships/image" Target="../media/image40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10" Type="http://schemas.openxmlformats.org/officeDocument/2006/relationships/image" Target="../media/image6.wmf"/><Relationship Id="rId4" Type="http://schemas.openxmlformats.org/officeDocument/2006/relationships/image" Target="../media/image43.jpeg"/><Relationship Id="rId9" Type="http://schemas.openxmlformats.org/officeDocument/2006/relationships/image" Target="../media/image4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908050"/>
            <a:ext cx="7488237" cy="13668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ГБУ  КЦСОН</a:t>
            </a:r>
            <a:r>
              <a:rPr lang="ru-RU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«ОТДЕЛЕНИЕ  ПОМОЩИ  ДЕТЯМ, ОСТАВШИМСЯ БЕЗ ПОПЕЧЕНИЯ РОДИТЕЛЕЙ»   </a:t>
            </a:r>
            <a:br>
              <a:rPr lang="ru-RU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АЛЬШЕЕВСКОГО  РАЙОНА  РБ</a:t>
            </a:r>
            <a:r>
              <a:rPr lang="ru-RU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Инструктор по труду </a:t>
            </a:r>
            <a:br>
              <a:rPr lang="ru-RU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Хисматуллина  </a:t>
            </a:r>
            <a:r>
              <a:rPr lang="ru-RU" sz="24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Гульзия</a:t>
            </a:r>
            <a:r>
              <a:rPr lang="ru-RU" sz="24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Минигалимовна</a:t>
            </a:r>
            <a:r>
              <a:rPr lang="ru-RU" sz="24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i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3174" y="4214818"/>
            <a:ext cx="4143404" cy="1857388"/>
          </a:xfrm>
        </p:spPr>
        <p:txBody>
          <a:bodyPr/>
          <a:lstStyle/>
          <a:p>
            <a:pPr eaLnBrk="1" hangingPunct="1"/>
            <a:r>
              <a:rPr lang="ru-RU" sz="1800" b="1" i="1" dirty="0" smtClean="0">
                <a:latin typeface="Times New Roman" pitchFamily="18" charset="0"/>
              </a:rPr>
              <a:t>Глаза облюбовали, руки сделали.</a:t>
            </a:r>
            <a:r>
              <a:rPr lang="ru-RU" sz="1800" i="1" dirty="0" smtClean="0">
                <a:latin typeface="Snap ITC" pitchFamily="82" charset="0"/>
              </a:rPr>
              <a:t> </a:t>
            </a:r>
          </a:p>
          <a:p>
            <a:pPr eaLnBrk="1" hangingPunct="1"/>
            <a:endParaRPr lang="ru-RU" sz="1800" i="1" dirty="0" smtClean="0">
              <a:latin typeface="Snap ITC" pitchFamily="82" charset="0"/>
            </a:endParaRPr>
          </a:p>
          <a:p>
            <a:pPr eaLnBrk="1" hangingPunct="1"/>
            <a:r>
              <a:rPr lang="ru-RU" sz="1800" b="1" i="1" dirty="0" smtClean="0">
                <a:latin typeface="Times New Roman" pitchFamily="18" charset="0"/>
              </a:rPr>
              <a:t>     ... маленький человек, когда он    хочет работать, - непобедимая сила!</a:t>
            </a:r>
            <a:r>
              <a:rPr lang="ru-RU" sz="1800" dirty="0" smtClean="0">
                <a:latin typeface="Times New Roman" pitchFamily="18" charset="0"/>
              </a:rPr>
              <a:t> </a:t>
            </a:r>
          </a:p>
          <a:p>
            <a:pPr eaLnBrk="1" hangingPunct="1"/>
            <a:endParaRPr lang="ru-RU" sz="1800" dirty="0" smtClean="0">
              <a:latin typeface="Times New Roman" pitchFamily="18" charset="0"/>
            </a:endParaRPr>
          </a:p>
        </p:txBody>
      </p:sp>
      <p:pic>
        <p:nvPicPr>
          <p:cNvPr id="3076" name="Picture 13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468313" y="5157788"/>
            <a:ext cx="798512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3077" name="Picture 15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">
            <a:off x="1187450" y="5157788"/>
            <a:ext cx="647700" cy="69691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3078" name="Picture 16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900113" y="5805488"/>
            <a:ext cx="593725" cy="57626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2344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000240"/>
            <a:ext cx="7477125" cy="2714644"/>
          </a:xfrm>
        </p:spPr>
        <p:txBody>
          <a:bodyPr/>
          <a:lstStyle/>
          <a:p>
            <a:pPr algn="ctr" eaLnBrk="1" hangingPunct="1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13316" name="Picture 7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">
            <a:off x="250825" y="1557338"/>
            <a:ext cx="792163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17" name="Picture 8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">
            <a:off x="5580063" y="1125538"/>
            <a:ext cx="792162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18" name="Picture 9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">
            <a:off x="0" y="4868863"/>
            <a:ext cx="792163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19" name="Picture 10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">
            <a:off x="4500563" y="5949950"/>
            <a:ext cx="792162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20" name="Picture 11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179388" y="2781300"/>
            <a:ext cx="936625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21" name="Picture 12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2051050" y="1268413"/>
            <a:ext cx="936625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22" name="Picture 13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1692275" y="5876925"/>
            <a:ext cx="936625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23" name="Picture 14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6877050" y="2349500"/>
            <a:ext cx="936625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24" name="Picture 15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6732588" y="5734050"/>
            <a:ext cx="936625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25" name="Picture 16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2771775" y="5876925"/>
            <a:ext cx="798513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26" name="Picture 17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539750" y="5876925"/>
            <a:ext cx="798513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27" name="Picture 18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0" y="3644900"/>
            <a:ext cx="798513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28" name="Picture 19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3851275" y="981075"/>
            <a:ext cx="798513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29" name="Picture 20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6948488" y="4149725"/>
            <a:ext cx="798512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30" name="Picture 21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6011863" y="5876925"/>
            <a:ext cx="798512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3331" name="Picture 22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">
            <a:off x="6732588" y="2997200"/>
            <a:ext cx="792162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056437" cy="3024187"/>
          </a:xfrm>
        </p:spPr>
        <p:txBody>
          <a:bodyPr/>
          <a:lstStyle/>
          <a:p>
            <a:pPr algn="ctr" eaLnBrk="1" hangingPunct="1"/>
            <a:r>
              <a:rPr lang="ru-RU" sz="1800" b="1" smtClean="0">
                <a:solidFill>
                  <a:srgbClr val="0000CC"/>
                </a:solidFill>
              </a:rPr>
              <a:t>Цель трудового воспитания</a:t>
            </a:r>
            <a:r>
              <a:rPr lang="ru-RU" sz="1800" smtClean="0">
                <a:solidFill>
                  <a:srgbClr val="0000CC"/>
                </a:solidFill>
              </a:rPr>
              <a:t> :</a:t>
            </a:r>
            <a:br>
              <a:rPr lang="ru-RU" sz="1800" smtClean="0">
                <a:solidFill>
                  <a:srgbClr val="0000CC"/>
                </a:solidFill>
              </a:rPr>
            </a:br>
            <a:r>
              <a:rPr lang="ru-RU" sz="1800" smtClean="0"/>
              <a:t> формирование  ценностного гуманистического отношения к  труду</a:t>
            </a:r>
            <a:r>
              <a:rPr lang="ru-RU" smtClean="0"/>
              <a:t> </a:t>
            </a:r>
            <a:r>
              <a:rPr lang="ru-RU" sz="1800" smtClean="0"/>
              <a:t>как основе нового духовного облика человека; как фактора формирования личности, осознанию роли труда в жизни общества; включение детей и юношества в трудовую деятельность; вооружение трудовыми навыками умениями.</a:t>
            </a:r>
            <a:r>
              <a:rPr lang="ru-RU" smtClean="0"/>
              <a:t>       </a:t>
            </a:r>
          </a:p>
        </p:txBody>
      </p:sp>
      <p:pic>
        <p:nvPicPr>
          <p:cNvPr id="4099" name="Picture 4" descr="NA02125_"/>
          <p:cNvPicPr preferRelativeResize="0">
            <a:picLocks noGrp="1" noChangeArrowheads="1" noChangeShapeType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 rot="20544001">
            <a:off x="468313" y="4941888"/>
            <a:ext cx="1008062" cy="1008062"/>
          </a:xfrm>
          <a:noFill/>
        </p:spPr>
      </p:pic>
      <p:pic>
        <p:nvPicPr>
          <p:cNvPr id="4100" name="Picture 5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">
            <a:off x="1187450" y="5157788"/>
            <a:ext cx="647700" cy="69691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4101" name="Picture 6" descr="NA02125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5999">
            <a:off x="904875" y="5772150"/>
            <a:ext cx="792163" cy="6477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95288" y="3500438"/>
            <a:ext cx="70564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>
                <a:solidFill>
                  <a:schemeClr val="tx2"/>
                </a:solidFill>
              </a:rPr>
              <a:t>    </a:t>
            </a: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1692275" y="3138488"/>
            <a:ext cx="3844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0000CC"/>
                </a:solidFill>
              </a:rPr>
              <a:t>Задачи трудового воспитания</a:t>
            </a:r>
            <a:r>
              <a:rPr lang="ru-RU">
                <a:solidFill>
                  <a:srgbClr val="0000CC"/>
                </a:solidFill>
              </a:rPr>
              <a:t>. 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539750" y="3789363"/>
            <a:ext cx="5903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0000CC"/>
                </a:solidFill>
              </a:rPr>
              <a:t>. </a:t>
            </a:r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250825" y="3716338"/>
            <a:ext cx="748823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-"/>
            </a:pPr>
            <a:r>
              <a:rPr lang="ru-RU"/>
              <a:t>формирование положительного отношения к труду как высшей ценности в жизни;</a:t>
            </a:r>
          </a:p>
          <a:p>
            <a:pPr>
              <a:buFontTx/>
              <a:buChar char="-"/>
            </a:pPr>
            <a:r>
              <a:rPr lang="ru-RU"/>
              <a:t> подготовка к сознательному выбору профессии, формирование культуры труда, старания, трудолюбия, бережного отношения к результатам труда; </a:t>
            </a:r>
          </a:p>
          <a:p>
            <a:pPr>
              <a:buFontTx/>
              <a:buChar char="-"/>
            </a:pPr>
            <a:r>
              <a:rPr lang="ru-RU"/>
              <a:t> развитие организаторских способностей: умений сотрудничать в коллективной трудовой деятельности, соревноваться, оказывать взаимопомощь и взаимоподдержку; </a:t>
            </a:r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i="1" smtClean="0">
                <a:solidFill>
                  <a:srgbClr val="0000CC"/>
                </a:solidFill>
              </a:rPr>
              <a:t>Работа с пряжей</a:t>
            </a:r>
            <a:r>
              <a:rPr lang="ru-RU" smtClean="0"/>
              <a:t> </a:t>
            </a:r>
          </a:p>
        </p:txBody>
      </p:sp>
      <p:pic>
        <p:nvPicPr>
          <p:cNvPr id="5123" name="Picture 4" descr="SAM_070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tretch>
            <a:fillRect/>
          </a:stretch>
        </p:blipFill>
        <p:spPr>
          <a:xfrm>
            <a:off x="928662" y="1142984"/>
            <a:ext cx="2743200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4" name="Picture 5" descr="SAM_07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1125538"/>
            <a:ext cx="2735264" cy="205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SAM_059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3573463"/>
            <a:ext cx="3024187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SAM_070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00496" y="3429000"/>
            <a:ext cx="3193074" cy="239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 descr="NA02125_"/>
          <p:cNvPicPr preferRelativeResize="0">
            <a:picLocks noChangeArrowheads="1" noChangeShapeType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1055999">
            <a:off x="395288" y="5661025"/>
            <a:ext cx="798512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5128" name="Picture 9" descr="NA02125_"/>
          <p:cNvPicPr preferRelativeResize="0">
            <a:picLocks noChangeArrowheads="1" noChangeShapeType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">
            <a:off x="1042988" y="5734050"/>
            <a:ext cx="647700" cy="69691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5129" name="Picture 10" descr="NA02125_"/>
          <p:cNvPicPr preferRelativeResize="0">
            <a:picLocks noChangeArrowheads="1" noChangeShapeType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1055999">
            <a:off x="611188" y="6092825"/>
            <a:ext cx="593725" cy="57626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797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98525"/>
          </a:xfrm>
        </p:spPr>
        <p:txBody>
          <a:bodyPr/>
          <a:lstStyle/>
          <a:p>
            <a:pPr algn="ctr" eaLnBrk="1" hangingPunct="1"/>
            <a:r>
              <a:rPr lang="ru-RU" sz="3600" i="1" smtClean="0"/>
              <a:t>Плетение из газетных трубочек</a:t>
            </a:r>
          </a:p>
        </p:txBody>
      </p:sp>
      <p:pic>
        <p:nvPicPr>
          <p:cNvPr id="6147" name="Picture 4" descr="SAM_072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981075"/>
            <a:ext cx="2592388" cy="1944688"/>
          </a:xfrm>
          <a:noFill/>
        </p:spPr>
      </p:pic>
      <p:pic>
        <p:nvPicPr>
          <p:cNvPr id="6148" name="Picture 5" descr="SAM_073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113" y="1341438"/>
            <a:ext cx="2447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SAM_075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981075"/>
            <a:ext cx="2514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 descr="SAM_075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750" y="4724400"/>
            <a:ext cx="2447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" descr="SAM_073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19700" y="4581525"/>
            <a:ext cx="2738438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9" descr="SAM_092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4213" y="2781300"/>
            <a:ext cx="2447925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0" descr="SAM_092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76825" y="2781300"/>
            <a:ext cx="252095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1" descr="SAM_093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771775" y="4221163"/>
            <a:ext cx="24003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2" descr="NA02125_"/>
          <p:cNvPicPr preferRelativeResize="0">
            <a:picLocks noChangeArrowheads="1" noChangeShapeType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055999">
            <a:off x="3708400" y="3068638"/>
            <a:ext cx="798513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6156" name="Picture 13" descr="NA02125_"/>
          <p:cNvPicPr preferRelativeResize="0">
            <a:picLocks noChangeArrowheads="1" noChangeShapeType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080000">
            <a:off x="4284663" y="3357563"/>
            <a:ext cx="647700" cy="69691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6157" name="Picture 14" descr="NA02125_"/>
          <p:cNvPicPr preferRelativeResize="0">
            <a:picLocks noChangeArrowheads="1" noChangeShapeType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055999">
            <a:off x="3635375" y="3644900"/>
            <a:ext cx="593725" cy="57626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656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81037"/>
          </a:xfrm>
        </p:spPr>
        <p:txBody>
          <a:bodyPr/>
          <a:lstStyle/>
          <a:p>
            <a:pPr algn="ctr" eaLnBrk="1" hangingPunct="1"/>
            <a:r>
              <a:rPr lang="ru-RU" sz="3600" i="1" smtClean="0"/>
              <a:t>Наш сад огород</a:t>
            </a:r>
          </a:p>
        </p:txBody>
      </p:sp>
      <p:pic>
        <p:nvPicPr>
          <p:cNvPr id="8195" name="Picture 4" descr="P101020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4797425"/>
            <a:ext cx="2305050" cy="1728788"/>
          </a:xfrm>
          <a:noFill/>
        </p:spPr>
      </p:pic>
      <p:pic>
        <p:nvPicPr>
          <p:cNvPr id="8196" name="Picture 5" descr="P10102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525" y="836613"/>
            <a:ext cx="19431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P10102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29256" y="4643446"/>
            <a:ext cx="2098666" cy="158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P81000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3000372"/>
            <a:ext cx="2376488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 descr="P810003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28926" y="4000504"/>
            <a:ext cx="2160587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0" descr="P817004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00364" y="1714488"/>
            <a:ext cx="22320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1" descr="P810002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715008" y="2714620"/>
            <a:ext cx="2232025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2" descr="P810001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85720" y="1214422"/>
            <a:ext cx="23050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4" descr="NA02125_"/>
          <p:cNvPicPr preferRelativeResize="0">
            <a:picLocks noChangeArrowheads="1" noChangeShapeType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055999">
            <a:off x="395288" y="188913"/>
            <a:ext cx="798512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8206" name="Picture 15" descr="NA02125_"/>
          <p:cNvPicPr preferRelativeResize="0">
            <a:picLocks noChangeArrowheads="1" noChangeShapeType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080000">
            <a:off x="971550" y="549275"/>
            <a:ext cx="647700" cy="69691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8207" name="Picture 16" descr="NA02125_"/>
          <p:cNvPicPr preferRelativeResize="0">
            <a:picLocks noChangeArrowheads="1" noChangeShapeType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055999">
            <a:off x="395288" y="836613"/>
            <a:ext cx="720725" cy="6477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8208" name="Picture 17" descr="NA02125_"/>
          <p:cNvPicPr preferRelativeResize="0">
            <a:picLocks noChangeArrowheads="1" noChangeShapeType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080000">
            <a:off x="971550" y="549275"/>
            <a:ext cx="647700" cy="69691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64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i="1" smtClean="0"/>
              <a:t>Вышивка</a:t>
            </a:r>
          </a:p>
        </p:txBody>
      </p:sp>
      <p:pic>
        <p:nvPicPr>
          <p:cNvPr id="9219" name="Picture 6" descr="SAM_084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59338" y="1196975"/>
            <a:ext cx="2663825" cy="1998663"/>
          </a:xfrm>
          <a:noFill/>
        </p:spPr>
      </p:pic>
      <p:pic>
        <p:nvPicPr>
          <p:cNvPr id="9220" name="Picture 7" descr="SAM_07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409700"/>
            <a:ext cx="2593975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8" descr="SAM_095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39975" y="2565400"/>
            <a:ext cx="2592388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9" descr="SAM_094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4076700"/>
            <a:ext cx="2376488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SAM_094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59338" y="3933825"/>
            <a:ext cx="25923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2" descr="NA02125_"/>
          <p:cNvPicPr preferRelativeResize="0">
            <a:picLocks noChangeArrowheads="1" noChangeShapeType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055999">
            <a:off x="3563938" y="4868863"/>
            <a:ext cx="798512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9225" name="Picture 13" descr="NA02125_"/>
          <p:cNvPicPr preferRelativeResize="0">
            <a:picLocks noChangeArrowheads="1" noChangeShapeType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80000">
            <a:off x="4140200" y="5300663"/>
            <a:ext cx="647700" cy="69691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9226" name="Picture 14" descr="NA02125_"/>
          <p:cNvPicPr preferRelativeResize="0">
            <a:picLocks noChangeArrowheads="1" noChangeShapeType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055999">
            <a:off x="3563938" y="5445125"/>
            <a:ext cx="720725" cy="6477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407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i="1" smtClean="0"/>
              <a:t>Работа с бросовым материалом</a:t>
            </a:r>
          </a:p>
        </p:txBody>
      </p:sp>
      <p:pic>
        <p:nvPicPr>
          <p:cNvPr id="10243" name="Picture 4" descr="SAM_087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4365625"/>
            <a:ext cx="2735262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 descr="SAM_087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32363" y="1484313"/>
            <a:ext cx="2663825" cy="1998662"/>
          </a:xfrm>
          <a:noFill/>
        </p:spPr>
      </p:pic>
      <p:pic>
        <p:nvPicPr>
          <p:cNvPr id="10245" name="Picture 6" descr="SAM_072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750" y="1412875"/>
            <a:ext cx="2773363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 descr="SAM_096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4292600"/>
            <a:ext cx="28797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9" descr="NA02125_"/>
          <p:cNvPicPr preferRelativeResize="0">
            <a:picLocks noChangeArrowheads="1" noChangeShapeType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1055999">
            <a:off x="3563938" y="2852738"/>
            <a:ext cx="798512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0248" name="Picture 10" descr="NA02125_"/>
          <p:cNvPicPr preferRelativeResize="0">
            <a:picLocks noChangeArrowheads="1" noChangeShapeType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1055999">
            <a:off x="3276600" y="3500438"/>
            <a:ext cx="936625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0249" name="Picture 11" descr="NA02125_"/>
          <p:cNvPicPr preferRelativeResize="0">
            <a:picLocks noChangeArrowheads="1" noChangeShapeType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">
            <a:off x="4140200" y="3284538"/>
            <a:ext cx="792163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188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i="1" smtClean="0"/>
              <a:t>Бисероплетение</a:t>
            </a:r>
          </a:p>
        </p:txBody>
      </p:sp>
      <p:pic>
        <p:nvPicPr>
          <p:cNvPr id="11267" name="Picture 4" descr="SAM_084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1268413"/>
            <a:ext cx="2520950" cy="1890712"/>
          </a:xfrm>
          <a:noFill/>
        </p:spPr>
      </p:pic>
      <p:pic>
        <p:nvPicPr>
          <p:cNvPr id="11268" name="Picture 5" descr="SAM_096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286124"/>
            <a:ext cx="2514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 descr="SAM_096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86050" y="4786322"/>
            <a:ext cx="2341562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 descr="SAM_094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42" y="3286124"/>
            <a:ext cx="23034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8" descr="NA02125_"/>
          <p:cNvPicPr preferRelativeResize="0">
            <a:picLocks noChangeArrowheads="1" noChangeShapeType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1055999">
            <a:off x="6227763" y="260350"/>
            <a:ext cx="936625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1272" name="Picture 9" descr="SAM_098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08400" y="1341438"/>
            <a:ext cx="2484438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4" descr="NA02125_"/>
          <p:cNvPicPr preferRelativeResize="0">
            <a:picLocks noChangeArrowheads="1" noChangeShapeType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">
            <a:off x="6948488" y="404813"/>
            <a:ext cx="792162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1275" name="Picture 15" descr="NA02125_"/>
          <p:cNvPicPr preferRelativeResize="0">
            <a:picLocks noChangeArrowheads="1" noChangeShapeType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1055999">
            <a:off x="6227763" y="765175"/>
            <a:ext cx="798512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50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i="1" smtClean="0"/>
              <a:t>Работы детей</a:t>
            </a:r>
          </a:p>
        </p:txBody>
      </p:sp>
      <p:pic>
        <p:nvPicPr>
          <p:cNvPr id="12291" name="Picture 4" descr="SAM_097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00166" y="1643050"/>
            <a:ext cx="2173288" cy="1630363"/>
          </a:xfrm>
          <a:noFill/>
        </p:spPr>
      </p:pic>
      <p:pic>
        <p:nvPicPr>
          <p:cNvPr id="12292" name="Picture 5" descr="SAM_094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80" y="3214686"/>
            <a:ext cx="2160587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SAM_095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5183510"/>
            <a:ext cx="1857388" cy="138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9" descr="SAM_095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71802" y="5072074"/>
            <a:ext cx="208756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0" descr="SAM_071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0694" y="5000636"/>
            <a:ext cx="2159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2" descr="SAM_093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71802" y="3500438"/>
            <a:ext cx="1908175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3" descr="SAM_022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214942" y="1500174"/>
            <a:ext cx="2039938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5" descr="SAM_071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57158" y="3429000"/>
            <a:ext cx="19526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6" descr="NA02125_"/>
          <p:cNvPicPr preferRelativeResize="0">
            <a:picLocks noChangeArrowheads="1" noChangeShapeType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055999">
            <a:off x="250825" y="188913"/>
            <a:ext cx="798513" cy="7302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2302" name="Picture 17" descr="NA02125_"/>
          <p:cNvPicPr preferRelativeResize="0">
            <a:picLocks noChangeArrowheads="1" noChangeShapeType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055999">
            <a:off x="179388" y="836613"/>
            <a:ext cx="936625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2303" name="Picture 18" descr="NA02125_"/>
          <p:cNvPicPr preferRelativeResize="0">
            <a:picLocks noChangeArrowheads="1" noChangeShapeType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080000">
            <a:off x="971550" y="333375"/>
            <a:ext cx="792163" cy="7207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975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295</TotalTime>
  <Words>104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Кимоно</vt:lpstr>
      <vt:lpstr>ГБУ  КЦСОН  «ОТДЕЛЕНИЕ  ПОМОЩИ  ДЕТЯМ, ОСТАВШИМСЯ БЕЗ ПОПЕЧЕНИЯ РОДИТЕЛЕЙ»    АЛЬШЕЕВСКОГО  РАЙОНА  РБ  Инструктор по труду  Хисматуллина  Гульзия  Минигалимовна </vt:lpstr>
      <vt:lpstr>Цель трудового воспитания :  формирование  ценностного гуманистического отношения к  труду как основе нового духовного облика человека; как фактора формирования личности, осознанию роли труда в жизни общества; включение детей и юношества в трудовую деятельность; вооружение трудовыми навыками умениями.       </vt:lpstr>
      <vt:lpstr>Работа с пряжей </vt:lpstr>
      <vt:lpstr>Плетение из газетных трубочек</vt:lpstr>
      <vt:lpstr>Наш сад огород</vt:lpstr>
      <vt:lpstr>Вышивка</vt:lpstr>
      <vt:lpstr>Работа с бросовым материалом</vt:lpstr>
      <vt:lpstr>Бисероплетение</vt:lpstr>
      <vt:lpstr>Работы детей</vt:lpstr>
      <vt:lpstr>Спасибо за внимание!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*</cp:lastModifiedBy>
  <cp:revision>14</cp:revision>
  <dcterms:created xsi:type="dcterms:W3CDTF">2012-05-17T10:19:37Z</dcterms:created>
  <dcterms:modified xsi:type="dcterms:W3CDTF">2013-03-09T16:27:39Z</dcterms:modified>
</cp:coreProperties>
</file>