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92" r:id="rId3"/>
    <p:sldId id="257" r:id="rId4"/>
    <p:sldId id="403" r:id="rId5"/>
    <p:sldId id="393" r:id="rId6"/>
    <p:sldId id="394" r:id="rId7"/>
    <p:sldId id="395" r:id="rId8"/>
    <p:sldId id="396" r:id="rId9"/>
    <p:sldId id="398" r:id="rId10"/>
    <p:sldId id="397" r:id="rId11"/>
    <p:sldId id="399" r:id="rId12"/>
    <p:sldId id="420" r:id="rId13"/>
    <p:sldId id="400" r:id="rId14"/>
    <p:sldId id="401" r:id="rId15"/>
    <p:sldId id="343" r:id="rId16"/>
    <p:sldId id="323" r:id="rId17"/>
    <p:sldId id="41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21" autoAdjust="0"/>
  </p:normalViewPr>
  <p:slideViewPr>
    <p:cSldViewPr>
      <p:cViewPr>
        <p:scale>
          <a:sx n="68" d="100"/>
          <a:sy n="68" d="100"/>
        </p:scale>
        <p:origin x="-13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D9C-D886-4419-9CCC-E31E1FFE7B06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7E4B2-CC4E-4121-9DFD-35A585B5D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7E4B2-CC4E-4121-9DFD-35A585B5D0F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7E4B2-CC4E-4121-9DFD-35A585B5D0F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9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264197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r>
              <a:rPr lang="ru-RU" smtClean="0"/>
              <a:t>08.02.2014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0099"/>
                </a:solidFill>
              </a:defRPr>
            </a:lvl1pPr>
          </a:lstStyle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99"/>
                </a:solidFill>
              </a:defRPr>
            </a:lvl1pPr>
          </a:lstStyle>
          <a:p>
            <a:fld id="{8CAF2FE9-46CF-4C01-91FA-C4FB1EA098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u"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C00000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5.xml"/><Relationship Id="rId3" Type="http://schemas.openxmlformats.org/officeDocument/2006/relationships/image" Target="../media/image2.jpeg"/><Relationship Id="rId7" Type="http://schemas.openxmlformats.org/officeDocument/2006/relationships/slide" Target="slide5.xml"/><Relationship Id="rId12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12.xml"/><Relationship Id="rId5" Type="http://schemas.openxmlformats.org/officeDocument/2006/relationships/slide" Target="slide4.xml"/><Relationship Id="rId10" Type="http://schemas.openxmlformats.org/officeDocument/2006/relationships/slide" Target="slide8.xml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Глава 9. Элементы математической статистики, комбинаторики и теории вероятностей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§54. Случайные события и их вероятности</a:t>
            </a:r>
          </a:p>
          <a:p>
            <a:r>
              <a:rPr lang="ru-RU" dirty="0" smtClean="0"/>
              <a:t>1.ИСПОЛЬЗОВАНИЕ </a:t>
            </a:r>
            <a:r>
              <a:rPr lang="ru-RU" dirty="0" smtClean="0"/>
              <a:t>КОМБИНАТОРИКИ ДЛЯ ПОДСЧЕТА ВЕРОЯТНОСТЕЙ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 2.</a:t>
            </a:r>
            <a:r>
              <a:rPr lang="ru-RU" dirty="0" smtClean="0">
                <a:solidFill>
                  <a:srgbClr val="000099"/>
                </a:solidFill>
              </a:rPr>
              <a:t> б) среди них не менее четырех белых шаров;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б) Проведем перебор случаев. Пусть </a:t>
            </a:r>
            <a:r>
              <a:rPr lang="ru-RU" sz="2400" b="1" dirty="0" smtClean="0"/>
              <a:t>В</a:t>
            </a:r>
            <a:r>
              <a:rPr lang="ru-RU" sz="2400" dirty="0" smtClean="0"/>
              <a:t> — событие, состоящее в том, что </a:t>
            </a:r>
            <a:r>
              <a:rPr lang="ru-RU" sz="2400" b="1" dirty="0" smtClean="0"/>
              <a:t>белых шаров ровно 4</a:t>
            </a:r>
            <a:r>
              <a:rPr lang="ru-RU" sz="2400" dirty="0" smtClean="0"/>
              <a:t>, а </a:t>
            </a:r>
            <a:r>
              <a:rPr lang="ru-RU" sz="2400" b="1" dirty="0" smtClean="0"/>
              <a:t>С</a:t>
            </a:r>
            <a:r>
              <a:rPr lang="ru-RU" sz="2400" dirty="0" smtClean="0"/>
              <a:t> — событие, означающее, что </a:t>
            </a:r>
            <a:r>
              <a:rPr lang="ru-RU" sz="2400" b="1" dirty="0" smtClean="0"/>
              <a:t>все 5 шаров — белые</a:t>
            </a:r>
            <a:r>
              <a:rPr lang="ru-RU" sz="2400" dirty="0" smtClean="0"/>
              <a:t>. Вероятности Р(В) и Р(С) вычисляются по той же схеме, что и Р(А) в пункте а):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140968"/>
            <a:ext cx="5976664" cy="321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/>
          <p:nvPr/>
        </p:nvGrpSpPr>
        <p:grpSpPr>
          <a:xfrm>
            <a:off x="539552" y="3284984"/>
            <a:ext cx="2067053" cy="384043"/>
            <a:chOff x="971600" y="5085184"/>
            <a:chExt cx="2067053" cy="384043"/>
          </a:xfrm>
        </p:grpSpPr>
        <p:sp>
          <p:nvSpPr>
            <p:cNvPr id="11" name="Овал 10"/>
            <p:cNvSpPr/>
            <p:nvPr/>
          </p:nvSpPr>
          <p:spPr>
            <a:xfrm>
              <a:off x="971600" y="5085184"/>
              <a:ext cx="338861" cy="384043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1403648" y="5085184"/>
              <a:ext cx="338861" cy="384043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835696" y="5085184"/>
              <a:ext cx="338861" cy="384043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267744" y="5085184"/>
              <a:ext cx="338861" cy="384043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2699792" y="5085184"/>
              <a:ext cx="338861" cy="384043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67544" y="5157192"/>
            <a:ext cx="2067053" cy="384043"/>
            <a:chOff x="971600" y="5661248"/>
            <a:chExt cx="2067053" cy="384043"/>
          </a:xfrm>
        </p:grpSpPr>
        <p:sp>
          <p:nvSpPr>
            <p:cNvPr id="17" name="Овал 16"/>
            <p:cNvSpPr/>
            <p:nvPr/>
          </p:nvSpPr>
          <p:spPr>
            <a:xfrm>
              <a:off x="971600" y="5661248"/>
              <a:ext cx="338861" cy="384043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1403648" y="5661248"/>
              <a:ext cx="338861" cy="384043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1835696" y="5661248"/>
              <a:ext cx="338861" cy="384043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267744" y="5661248"/>
              <a:ext cx="338861" cy="384043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2699792" y="5661248"/>
              <a:ext cx="338861" cy="384043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23" name="Управляющая кнопка: в начало 22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Управляющая кнопка: назад 23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Управляющая кнопка: далее 24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Управляющая кнопка: в конец 25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 2.</a:t>
            </a:r>
            <a:r>
              <a:rPr lang="ru-RU" dirty="0" smtClean="0">
                <a:solidFill>
                  <a:srgbClr val="000099"/>
                </a:solidFill>
              </a:rPr>
              <a:t> б) среди них не менее четырех белых шаров;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3528391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События В и С не могут наступить одновременно, т. е. они </a:t>
            </a:r>
            <a:r>
              <a:rPr lang="ru-RU" sz="2400" dirty="0" smtClean="0">
                <a:solidFill>
                  <a:srgbClr val="C00000"/>
                </a:solidFill>
              </a:rPr>
              <a:t>несовместны</a:t>
            </a:r>
            <a:r>
              <a:rPr lang="ru-RU" sz="2400" dirty="0" smtClean="0"/>
              <a:t>. </a:t>
            </a:r>
            <a:r>
              <a:rPr lang="ru-RU" sz="2400" dirty="0" smtClean="0">
                <a:solidFill>
                  <a:srgbClr val="000099"/>
                </a:solidFill>
              </a:rPr>
              <a:t>Вероятность суммы двух несовместных событий равна сумме вероятностей этих событий </a:t>
            </a:r>
            <a:r>
              <a:rPr lang="ru-RU" sz="2400" dirty="0" smtClean="0"/>
              <a:t>(об этом мы уже говорили в курсе алгебры 9-го класса). Значит,</a:t>
            </a:r>
          </a:p>
          <a:p>
            <a:pPr algn="just"/>
            <a:r>
              <a:rPr lang="ru-RU" sz="2400" dirty="0" smtClean="0"/>
              <a:t>Р(В + С) = Р(В) + Р(С) ≈ 0,1135 + 0,0124 = 0,1259.</a:t>
            </a:r>
          </a:p>
          <a:p>
            <a:pPr algn="just"/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11</a:t>
            </a:fld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7092280" y="3501008"/>
            <a:ext cx="1440160" cy="1872208"/>
            <a:chOff x="827584" y="3573016"/>
            <a:chExt cx="2448272" cy="2808312"/>
          </a:xfrm>
        </p:grpSpPr>
        <p:sp>
          <p:nvSpPr>
            <p:cNvPr id="30" name="Блок-схема: магнитный диск 29"/>
            <p:cNvSpPr/>
            <p:nvPr/>
          </p:nvSpPr>
          <p:spPr>
            <a:xfrm>
              <a:off x="827584" y="3573016"/>
              <a:ext cx="2448272" cy="2808312"/>
            </a:xfrm>
            <a:prstGeom prst="flowChartMagneticDisk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691680" y="3933056"/>
              <a:ext cx="576064" cy="5760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699792" y="4437112"/>
              <a:ext cx="576064" cy="5760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763688" y="5085184"/>
              <a:ext cx="576064" cy="5760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827584" y="5301208"/>
              <a:ext cx="576064" cy="5760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267744" y="4509120"/>
              <a:ext cx="576064" cy="5760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475656" y="4509120"/>
              <a:ext cx="576064" cy="5760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2555776" y="5229200"/>
              <a:ext cx="576064" cy="5760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971600" y="5661248"/>
              <a:ext cx="576064" cy="5760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1691680" y="5661248"/>
              <a:ext cx="576064" cy="5760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971600" y="4725144"/>
              <a:ext cx="576064" cy="5760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899592" y="4437112"/>
              <a:ext cx="576064" cy="57606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1115616" y="3861048"/>
              <a:ext cx="576064" cy="57606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1331640" y="4941168"/>
              <a:ext cx="576064" cy="57606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2339752" y="4797152"/>
              <a:ext cx="576064" cy="57606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979712" y="4509120"/>
              <a:ext cx="576064" cy="57606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2627784" y="5589240"/>
              <a:ext cx="576064" cy="57606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1979712" y="5085184"/>
              <a:ext cx="576064" cy="57606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2267744" y="3861048"/>
              <a:ext cx="576064" cy="57606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123728" y="5661248"/>
              <a:ext cx="576064" cy="57606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331640" y="5589240"/>
              <a:ext cx="576064" cy="57606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899592" y="4149080"/>
            <a:ext cx="2067053" cy="384043"/>
            <a:chOff x="971600" y="5085184"/>
            <a:chExt cx="2067053" cy="384043"/>
          </a:xfrm>
        </p:grpSpPr>
        <p:sp>
          <p:nvSpPr>
            <p:cNvPr id="33" name="Овал 32"/>
            <p:cNvSpPr/>
            <p:nvPr/>
          </p:nvSpPr>
          <p:spPr>
            <a:xfrm>
              <a:off x="971600" y="5085184"/>
              <a:ext cx="338861" cy="384043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403648" y="5085184"/>
              <a:ext cx="338861" cy="384043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835696" y="5085184"/>
              <a:ext cx="338861" cy="384043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2267744" y="5085184"/>
              <a:ext cx="338861" cy="384043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699792" y="5085184"/>
              <a:ext cx="338861" cy="384043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211960" y="4149080"/>
            <a:ext cx="2067053" cy="384043"/>
            <a:chOff x="971600" y="5661248"/>
            <a:chExt cx="2067053" cy="384043"/>
          </a:xfrm>
        </p:grpSpPr>
        <p:sp>
          <p:nvSpPr>
            <p:cNvPr id="39" name="Овал 38"/>
            <p:cNvSpPr/>
            <p:nvPr/>
          </p:nvSpPr>
          <p:spPr>
            <a:xfrm>
              <a:off x="971600" y="5661248"/>
              <a:ext cx="338861" cy="384043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1403648" y="5661248"/>
              <a:ext cx="338861" cy="384043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1835696" y="5661248"/>
              <a:ext cx="338861" cy="384043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2267744" y="5661248"/>
              <a:ext cx="338861" cy="384043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2699792" y="5661248"/>
              <a:ext cx="338861" cy="384043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45" name="Управляющая кнопка: в начало 44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Управляющая кнопка: назад 45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Управляющая кнопка: далее 46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Управляющая кнопка: в конец 47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Вероятность суммы двух несовместных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5"/>
            <a:ext cx="8229600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buBlip>
                <a:blip r:embed="rId2"/>
              </a:buBlip>
            </a:pPr>
            <a:r>
              <a:rPr lang="ru-RU" dirty="0" smtClean="0">
                <a:solidFill>
                  <a:srgbClr val="000099"/>
                </a:solidFill>
              </a:rPr>
              <a:t>Вероятность суммы двух несовместных событий равна сумме вероятностей этих событий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12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195" name="Picture 27" descr="http://www.safia-ev.de/tl_files/safia/safia_bild/ausrufezeichen-002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564904"/>
            <a:ext cx="379679" cy="79551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 2.</a:t>
            </a:r>
            <a:r>
              <a:rPr lang="ru-RU" dirty="0" smtClean="0">
                <a:solidFill>
                  <a:srgbClr val="000099"/>
                </a:solidFill>
              </a:rPr>
              <a:t> в) большинство шаров — белые?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309634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в) Интересующее нас событие произойдет в следующих случаях: из пяти вытащенных шаров — 3 белых и 2 черных, из пяти шаров — 4 белых и 1 черный, все 5 шаров — белые. Эти три случая соответствуют событиям А, Б, С, разобранным в пунктах а) и б). Никакие два из событий А, В, С не могут наступить одновременно, т. е. эти события </a:t>
            </a:r>
            <a:r>
              <a:rPr lang="ru-RU" sz="2400" b="1" dirty="0" smtClean="0"/>
              <a:t>попарно несовместны. </a:t>
            </a:r>
            <a:r>
              <a:rPr lang="ru-RU" sz="2400" dirty="0" smtClean="0"/>
              <a:t>Поэтому Р(А + В + С) = Р(А) + Р(В) + + Р(С) = 0,3243 + 0,1135 + 0,0124 = 0,4502.</a:t>
            </a:r>
          </a:p>
          <a:p>
            <a:pPr algn="just"/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13</a:t>
            </a:fld>
            <a:endParaRPr lang="ru-RU" dirty="0"/>
          </a:p>
        </p:txBody>
      </p:sp>
      <p:grpSp>
        <p:nvGrpSpPr>
          <p:cNvPr id="44" name="Группа 43"/>
          <p:cNvGrpSpPr/>
          <p:nvPr/>
        </p:nvGrpSpPr>
        <p:grpSpPr>
          <a:xfrm>
            <a:off x="827584" y="4581128"/>
            <a:ext cx="2067053" cy="384043"/>
            <a:chOff x="971600" y="4509120"/>
            <a:chExt cx="2067053" cy="384043"/>
          </a:xfrm>
        </p:grpSpPr>
        <p:sp>
          <p:nvSpPr>
            <p:cNvPr id="29" name="Овал 28"/>
            <p:cNvSpPr/>
            <p:nvPr/>
          </p:nvSpPr>
          <p:spPr>
            <a:xfrm>
              <a:off x="971600" y="4509120"/>
              <a:ext cx="338861" cy="384043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1403648" y="4509120"/>
              <a:ext cx="338861" cy="384043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1835696" y="4509120"/>
              <a:ext cx="338861" cy="384043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2267744" y="4509120"/>
              <a:ext cx="338861" cy="384043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699792" y="4509120"/>
              <a:ext cx="338861" cy="384043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3563888" y="4653136"/>
            <a:ext cx="2067053" cy="384043"/>
            <a:chOff x="971600" y="5085184"/>
            <a:chExt cx="2067053" cy="384043"/>
          </a:xfrm>
        </p:grpSpPr>
        <p:sp>
          <p:nvSpPr>
            <p:cNvPr id="34" name="Овал 33"/>
            <p:cNvSpPr/>
            <p:nvPr/>
          </p:nvSpPr>
          <p:spPr>
            <a:xfrm>
              <a:off x="971600" y="5085184"/>
              <a:ext cx="338861" cy="384043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403648" y="5085184"/>
              <a:ext cx="338861" cy="384043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1835696" y="5085184"/>
              <a:ext cx="338861" cy="384043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267744" y="5085184"/>
              <a:ext cx="338861" cy="384043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2699792" y="5085184"/>
              <a:ext cx="338861" cy="384043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6228184" y="4581128"/>
            <a:ext cx="2067053" cy="384043"/>
            <a:chOff x="971600" y="5661248"/>
            <a:chExt cx="2067053" cy="384043"/>
          </a:xfrm>
        </p:grpSpPr>
        <p:sp>
          <p:nvSpPr>
            <p:cNvPr id="39" name="Овал 38"/>
            <p:cNvSpPr/>
            <p:nvPr/>
          </p:nvSpPr>
          <p:spPr>
            <a:xfrm>
              <a:off x="971600" y="5661248"/>
              <a:ext cx="338861" cy="384043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1403648" y="5661248"/>
              <a:ext cx="338861" cy="384043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1835696" y="5661248"/>
              <a:ext cx="338861" cy="384043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2267744" y="5661248"/>
              <a:ext cx="338861" cy="384043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2699792" y="5661248"/>
              <a:ext cx="338861" cy="384043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115616" y="5589240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Ответ</a:t>
            </a:r>
            <a:r>
              <a:rPr lang="ru-RU" sz="2400" dirty="0" smtClean="0"/>
              <a:t>: а)0,3243; б)0,1259; в)0,4502.</a:t>
            </a:r>
            <a:endParaRPr lang="ru-RU" sz="2400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50" name="Управляющая кнопка: в начало 49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Управляющая кнопка: назад 50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Управляющая кнопка: далее 51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Управляющая кнопка: в конец 52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ЗАМЕЧАНИЕ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Blip>
                <a:blip r:embed="rId2"/>
              </a:buBlip>
            </a:pPr>
            <a:r>
              <a:rPr lang="ru-RU" sz="2400" dirty="0" smtClean="0"/>
              <a:t>Задачи на отыскание вероятностей случайных событий </a:t>
            </a:r>
            <a:br>
              <a:rPr lang="ru-RU" sz="2400" dirty="0" smtClean="0"/>
            </a:br>
            <a:r>
              <a:rPr lang="ru-RU" sz="2400" dirty="0" smtClean="0"/>
              <a:t>«в два с половиной раза» сложнее задач по комбинаторике. </a:t>
            </a:r>
          </a:p>
          <a:p>
            <a:pPr algn="just">
              <a:buBlip>
                <a:blip r:embed="rId2"/>
              </a:buBlip>
            </a:pPr>
            <a:r>
              <a:rPr lang="ru-RU" sz="2400" dirty="0" smtClean="0"/>
              <a:t>Сначала мы используем комбинаторику при нахождении N — количества всех исходов опыта. </a:t>
            </a:r>
          </a:p>
          <a:p>
            <a:pPr algn="just">
              <a:buBlip>
                <a:blip r:embed="rId2"/>
              </a:buBlip>
            </a:pPr>
            <a:r>
              <a:rPr lang="ru-RU" sz="2400" dirty="0" smtClean="0"/>
              <a:t>Во второй раз комбинаторика нужна при нахождении N(A), причем это уже, как правило, более сложная комбинаторика. </a:t>
            </a:r>
          </a:p>
          <a:p>
            <a:pPr algn="just">
              <a:buBlip>
                <a:blip r:embed="rId2"/>
              </a:buBlip>
            </a:pPr>
            <a:r>
              <a:rPr lang="ru-RU" sz="2400" dirty="0" smtClean="0"/>
              <a:t>Наконец, надо еще уметь вычислить значение дроби. </a:t>
            </a:r>
          </a:p>
          <a:p>
            <a:pPr algn="just">
              <a:buBlip>
                <a:blip r:embed="rId2"/>
              </a:buBlip>
            </a:pPr>
            <a:r>
              <a:rPr lang="ru-RU" sz="2400" dirty="0" smtClean="0"/>
              <a:t>Вот и получается «две с половиной комбинаторики».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14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учителя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21036" t="28051" r="9567" b="42297"/>
          <a:stretch>
            <a:fillRect/>
          </a:stretch>
        </p:blipFill>
        <p:spPr bwMode="auto">
          <a:xfrm>
            <a:off x="539552" y="1628800"/>
            <a:ext cx="80894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Picture 23" descr="http://www.neuroscience.ro/files/exclam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0"/>
            <a:ext cx="1728192" cy="169938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21036" t="18329" r="9567" b="14735"/>
          <a:stretch>
            <a:fillRect/>
          </a:stretch>
        </p:blipFill>
        <p:spPr bwMode="auto">
          <a:xfrm>
            <a:off x="412479" y="260648"/>
            <a:ext cx="8261859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"/>
            </a:pPr>
            <a:r>
              <a:rPr lang="ru-RU" sz="2400" dirty="0" smtClean="0">
                <a:solidFill>
                  <a:srgbClr val="000099"/>
                </a:solidFill>
              </a:rPr>
              <a:t>Алгебра и начала анализа, 10-11 классы, Часть 1. Учебник, 10-е изд. (Базовый уровень), А.Г.Мордкович, М., 2009</a:t>
            </a:r>
          </a:p>
          <a:p>
            <a:pPr algn="just">
              <a:buFont typeface="Wingdings" pitchFamily="2" charset="2"/>
              <a:buChar char=""/>
            </a:pPr>
            <a:r>
              <a:rPr lang="ru-RU" sz="2400" dirty="0" smtClean="0">
                <a:solidFill>
                  <a:srgbClr val="000099"/>
                </a:solidFill>
              </a:rPr>
              <a:t>Алгебра и начала анализа, 10-11 классы. (Базовый уровень) Методическое пособие для учителя, А.Г.Мордкович, П.В.Семенов, М., 2010</a:t>
            </a:r>
          </a:p>
          <a:p>
            <a:pPr algn="just">
              <a:buFont typeface="Wingdings" pitchFamily="2" charset="2"/>
              <a:buChar char="ÿ"/>
            </a:pPr>
            <a:r>
              <a:rPr lang="ru-RU" sz="2400" dirty="0" smtClean="0">
                <a:solidFill>
                  <a:srgbClr val="C00000"/>
                </a:solidFill>
              </a:rPr>
              <a:t>Таблицы составлены в </a:t>
            </a:r>
            <a:r>
              <a:rPr lang="en-US" sz="2400" dirty="0" smtClean="0">
                <a:solidFill>
                  <a:srgbClr val="C00000"/>
                </a:solidFill>
              </a:rPr>
              <a:t>MS Word </a:t>
            </a:r>
            <a:r>
              <a:rPr lang="ru-RU" sz="2400" dirty="0" smtClean="0">
                <a:solidFill>
                  <a:srgbClr val="C00000"/>
                </a:solidFill>
              </a:rPr>
              <a:t>и</a:t>
            </a:r>
            <a:r>
              <a:rPr lang="en-US" sz="2400" dirty="0" smtClean="0">
                <a:solidFill>
                  <a:srgbClr val="C00000"/>
                </a:solidFill>
              </a:rPr>
              <a:t> MS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Excel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 algn="just">
              <a:buFont typeface="Webdings" pitchFamily="18" charset="2"/>
              <a:buChar char=""/>
            </a:pPr>
            <a:r>
              <a:rPr lang="ru-RU" sz="2400" dirty="0" smtClean="0"/>
              <a:t>Интернет-ресурсы </a:t>
            </a:r>
          </a:p>
          <a:p>
            <a:pPr algn="just"/>
            <a:endParaRPr lang="ru-RU" sz="2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grpSp>
        <p:nvGrpSpPr>
          <p:cNvPr id="2" name="Группа 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9" name="Управляющая кнопка: в начало 8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Blip>
                <a:blip r:embed="rId3"/>
              </a:buBlip>
            </a:pPr>
            <a:r>
              <a:rPr lang="ru-RU" dirty="0" smtClean="0">
                <a:hlinkClick r:id="rId4" action="ppaction://hlinksldjump"/>
              </a:rPr>
              <a:t>Введение</a:t>
            </a:r>
            <a:endParaRPr lang="ru-RU" dirty="0" smtClean="0"/>
          </a:p>
          <a:p>
            <a:pPr marL="0" indent="19050">
              <a:buNone/>
            </a:pPr>
            <a:r>
              <a:rPr lang="en-US" dirty="0" smtClean="0">
                <a:hlinkClick r:id="rId5" action="ppaction://hlinksldjump"/>
              </a:rPr>
              <a:t>1</a:t>
            </a:r>
            <a:r>
              <a:rPr lang="ru-RU" dirty="0" smtClean="0">
                <a:hlinkClick r:id="rId5" action="ppaction://hlinksldjump"/>
              </a:rPr>
              <a:t>. ИСПОЛЬЗОВАНИЕ КОМБИНАТОРИКИ ДЛЯ ПОДСЧЕТА ВЕРОЯТНОСТЕЙ</a:t>
            </a:r>
            <a:endParaRPr lang="ru-RU" dirty="0" smtClean="0">
              <a:hlinkClick r:id="rId6" action="ppaction://hlinksldjump"/>
            </a:endParaRPr>
          </a:p>
          <a:p>
            <a:pPr>
              <a:buBlip>
                <a:blip r:embed="rId3"/>
              </a:buBlip>
            </a:pPr>
            <a:r>
              <a:rPr lang="ru-RU" dirty="0" smtClean="0">
                <a:hlinkClick r:id="rId7" action="ppaction://hlinksldjump"/>
              </a:rPr>
              <a:t>ПРИМЕР 1.  Из колоды карт …</a:t>
            </a:r>
            <a:endParaRPr lang="ru-RU" dirty="0" smtClean="0"/>
          </a:p>
          <a:p>
            <a:pPr lvl="1">
              <a:buFont typeface="Wingdings" pitchFamily="2" charset="2"/>
              <a:buChar char="q"/>
            </a:pPr>
            <a:r>
              <a:rPr lang="ru-RU" dirty="0" smtClean="0">
                <a:hlinkClick r:id="rId8" action="ppaction://hlinksldjump"/>
              </a:rPr>
              <a:t>Решение  примера 1а)</a:t>
            </a:r>
            <a:endParaRPr lang="ru-RU" dirty="0" smtClean="0"/>
          </a:p>
          <a:p>
            <a:pPr lvl="1">
              <a:buFont typeface="Wingdings" pitchFamily="2" charset="2"/>
              <a:buChar char="q"/>
            </a:pPr>
            <a:r>
              <a:rPr lang="ru-RU" dirty="0" smtClean="0">
                <a:hlinkClick r:id="rId9" action="ppaction://hlinksldjump"/>
              </a:rPr>
              <a:t>Решение  примера 1б)</a:t>
            </a:r>
            <a:endParaRPr lang="ru-RU" dirty="0" smtClean="0"/>
          </a:p>
          <a:p>
            <a:pPr>
              <a:buBlip>
                <a:blip r:embed="rId3"/>
              </a:buBlip>
            </a:pPr>
            <a:r>
              <a:rPr lang="ru-RU" dirty="0" smtClean="0">
                <a:hlinkClick r:id="rId10" action="ppaction://hlinksldjump"/>
              </a:rPr>
              <a:t>ПРИМЕР 2.  В урне лежат шары …</a:t>
            </a:r>
            <a:endParaRPr lang="ru-RU" dirty="0" smtClean="0"/>
          </a:p>
          <a:p>
            <a:pPr lvl="1">
              <a:buFont typeface="Wingdings" pitchFamily="2" charset="2"/>
              <a:buChar char="q"/>
            </a:pPr>
            <a:r>
              <a:rPr lang="ru-RU" dirty="0" smtClean="0">
                <a:hlinkClick r:id="rId8" action="ppaction://hlinksldjump"/>
              </a:rPr>
              <a:t>Решение  примера 2а)</a:t>
            </a:r>
            <a:endParaRPr lang="ru-RU" dirty="0" smtClean="0"/>
          </a:p>
          <a:p>
            <a:pPr lvl="1">
              <a:buFont typeface="Wingdings" pitchFamily="2" charset="2"/>
              <a:buChar char="q"/>
            </a:pPr>
            <a:r>
              <a:rPr lang="ru-RU" dirty="0" smtClean="0">
                <a:hlinkClick r:id="rId9" action="ppaction://hlinksldjump"/>
              </a:rPr>
              <a:t>Решение  примера 2б)</a:t>
            </a:r>
            <a:endParaRPr lang="ru-RU" dirty="0" smtClean="0"/>
          </a:p>
          <a:p>
            <a:pPr>
              <a:buBlip>
                <a:blip r:embed="rId3"/>
              </a:buBlip>
            </a:pPr>
            <a:r>
              <a:rPr lang="ru-RU" dirty="0" smtClean="0">
                <a:hlinkClick r:id="rId11" action="ppaction://hlinksldjump"/>
              </a:rPr>
              <a:t>Вероятность суммы несовместных событий</a:t>
            </a:r>
            <a:endParaRPr lang="ru-RU" dirty="0" smtClean="0"/>
          </a:p>
          <a:p>
            <a:pPr lvl="1">
              <a:buFont typeface="Wingdings" pitchFamily="2" charset="2"/>
              <a:buChar char="q"/>
            </a:pPr>
            <a:r>
              <a:rPr lang="ru-RU" dirty="0" smtClean="0">
                <a:hlinkClick r:id="rId8" action="ppaction://hlinksldjump"/>
              </a:rPr>
              <a:t>Решение  примера 2в)</a:t>
            </a:r>
            <a:endParaRPr lang="ru-RU" dirty="0" smtClean="0">
              <a:hlinkClick r:id="rId9" action="ppaction://hlinksldjump"/>
            </a:endParaRPr>
          </a:p>
          <a:p>
            <a:pPr>
              <a:buBlip>
                <a:blip r:embed="rId3"/>
              </a:buBlip>
            </a:pPr>
            <a:r>
              <a:rPr lang="ru-RU" dirty="0" smtClean="0">
                <a:hlinkClick r:id="rId12" action="ppaction://hlinksldjump"/>
              </a:rPr>
              <a:t>ЗАМЕЧАНИЕ</a:t>
            </a:r>
            <a:endParaRPr lang="ru-RU" dirty="0" smtClean="0"/>
          </a:p>
          <a:p>
            <a:pPr>
              <a:buBlip>
                <a:blip r:embed="rId3"/>
              </a:buBlip>
            </a:pPr>
            <a:r>
              <a:rPr lang="ru-RU" dirty="0" smtClean="0">
                <a:hlinkClick r:id="rId13" action="ppaction://hlinksldjump"/>
              </a:rPr>
              <a:t>Для учителя</a:t>
            </a:r>
            <a:endParaRPr lang="ru-RU" dirty="0" smtClean="0"/>
          </a:p>
          <a:p>
            <a:pPr>
              <a:buBlip>
                <a:blip r:embed="rId3"/>
              </a:buBlip>
            </a:pPr>
            <a:r>
              <a:rPr lang="ru-RU" dirty="0" smtClean="0">
                <a:hlinkClick r:id="rId6" action="ppaction://hlinksldjump"/>
              </a:rPr>
              <a:t>Источники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9" name="Управляющая кнопка: в начало 8">
              <a:hlinkClick r:id="rId14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solidFill>
            <a:srgbClr val="EAEAD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lnSpcReduction="10000"/>
          </a:bodyPr>
          <a:lstStyle/>
          <a:p>
            <a:pPr algn="just">
              <a:buBlip>
                <a:blip r:embed="rId2"/>
              </a:buBlip>
            </a:pPr>
            <a:r>
              <a:rPr lang="ru-RU" dirty="0" smtClean="0"/>
              <a:t>В теории вероятностей и математической статистике строятся и исследуются модели различных ситуаций, связанных с понятием случайности. Один из основателей математической статистики шведский ученый </a:t>
            </a:r>
            <a:r>
              <a:rPr lang="ru-RU" dirty="0" err="1" smtClean="0"/>
              <a:t>Гаральд</a:t>
            </a:r>
            <a:r>
              <a:rPr lang="ru-RU" dirty="0" smtClean="0"/>
              <a:t> </a:t>
            </a:r>
            <a:r>
              <a:rPr lang="ru-RU" dirty="0" err="1" smtClean="0"/>
              <a:t>Крамер</a:t>
            </a:r>
            <a:r>
              <a:rPr lang="ru-RU" dirty="0" smtClean="0"/>
              <a:t> писал так: «По-видимому, невозможно дать точное определение того, что подразумевается под словом “случайный”. Смысл этого слова лучше всего разъяснить на примерах».</a:t>
            </a:r>
          </a:p>
          <a:p>
            <a:pPr algn="just">
              <a:buBlip>
                <a:blip r:embed="rId2"/>
              </a:buBlip>
            </a:pPr>
            <a:r>
              <a:rPr lang="ru-RU" dirty="0" smtClean="0"/>
              <a:t>В § 51 мы последовали этому совету и разобрали простейшие вероятностные задачи. После знакомства с основными формулами комбинаторики можно переходить к более сложным задачам.</a:t>
            </a:r>
          </a:p>
          <a:p>
            <a:pPr algn="just">
              <a:buBlip>
                <a:blip r:embed="rId2"/>
              </a:buBlip>
            </a:pPr>
            <a:endParaRPr lang="ru-RU" dirty="0" smtClean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0" name="Управляющая кнопка: в начало 9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назад 10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далее 11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в конец 12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tat18.privet.ru/lr/0a1f9b25d604a8e7862cf9400a12bbb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5776" y="1916832"/>
            <a:ext cx="2458224" cy="24384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ИСПОЛЬЗОВАНИЕ КОМБИНАТОРИКИ ДЛЯ ПОДСЧЕТА ВЕРОЯТНОСТЕЙ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Часть 1.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08.02.2014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4</a:t>
            </a:fld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0" name="Управляющая кнопка: в начало 9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назад 10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далее 11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в конец 12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Овал 19"/>
          <p:cNvSpPr/>
          <p:nvPr/>
        </p:nvSpPr>
        <p:spPr>
          <a:xfrm>
            <a:off x="-2340768" y="2204864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-2188368" y="2357264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-2035968" y="2509664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-1883568" y="2662064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63 0.12084 L 0.89375 0.1104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913 0.1301 L 0.90364 0.1342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45 0.12592 L 0.91546 0.16041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45 0.12592 L 0.93038 0.18032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1.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Blip>
                <a:blip r:embed="rId2"/>
              </a:buBlip>
            </a:pPr>
            <a:r>
              <a:rPr lang="ru-RU" sz="2400" dirty="0" smtClean="0">
                <a:solidFill>
                  <a:srgbClr val="000099"/>
                </a:solidFill>
              </a:rPr>
              <a:t>Из колоды в 36 карт случайным образом вытаскивают три карты. Какова вероятность того, что среди них: а) нет пиковой дамы; б) есть пиковая дама?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Решение</a:t>
            </a:r>
            <a:r>
              <a:rPr lang="ru-RU" sz="2400" dirty="0" smtClean="0"/>
              <a:t>. У нас имеется множество из 36 элементов — игральных карт. Мы производим выбор трех элементов, порядок выбора не важен. Значит, имеется </a:t>
            </a:r>
            <a:r>
              <a:rPr lang="ru-RU" sz="2400" b="1" dirty="0" smtClean="0"/>
              <a:t>N = С</a:t>
            </a:r>
            <a:r>
              <a:rPr lang="ru-RU" sz="2400" b="1" baseline="-25000" dirty="0" smtClean="0"/>
              <a:t>36</a:t>
            </a:r>
            <a:r>
              <a:rPr lang="ru-RU" sz="2400" b="1" baseline="30000" dirty="0" smtClean="0"/>
              <a:t>3  </a:t>
            </a:r>
            <a:r>
              <a:rPr lang="ru-RU" sz="2400" dirty="0" smtClean="0"/>
              <a:t>исходов. Будем действовать по классической вероятностной схеме, т. е. предполагать, что все эти исходы равновероятны между собой.</a:t>
            </a:r>
          </a:p>
          <a:p>
            <a:pPr algn="just">
              <a:buNone/>
            </a:pPr>
            <a:r>
              <a:rPr lang="ru-RU" sz="2400" dirty="0" smtClean="0"/>
              <a:t>  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5</a:t>
            </a:fld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1" name="Управляющая кнопка: в начало 10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назад 11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далее 12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Управляющая кнопка: в конец 13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2" name="Picture 4" descr="http://kartypravila.pp.ua/Picture/Hamelion.GIF"/>
          <p:cNvPicPr>
            <a:picLocks noChangeAspect="1" noChangeArrowheads="1"/>
          </p:cNvPicPr>
          <p:nvPr/>
        </p:nvPicPr>
        <p:blipFill>
          <a:blip r:embed="rId4" cstate="print"/>
          <a:srcRect l="32610" t="-4769" r="49603" b="49643"/>
          <a:stretch>
            <a:fillRect/>
          </a:stretch>
        </p:blipFill>
        <p:spPr bwMode="auto">
          <a:xfrm>
            <a:off x="5864494" y="4767588"/>
            <a:ext cx="939754" cy="1440780"/>
          </a:xfrm>
          <a:prstGeom prst="rect">
            <a:avLst/>
          </a:prstGeom>
          <a:noFill/>
        </p:spPr>
      </p:pic>
      <p:pic>
        <p:nvPicPr>
          <p:cNvPr id="17" name="Picture 4" descr="http://kartypravila.pp.ua/Picture/Hamelion.GIF"/>
          <p:cNvPicPr>
            <a:picLocks noChangeAspect="1" noChangeArrowheads="1"/>
          </p:cNvPicPr>
          <p:nvPr/>
        </p:nvPicPr>
        <p:blipFill>
          <a:blip r:embed="rId4" cstate="print"/>
          <a:srcRect l="83781" t="53836"/>
          <a:stretch>
            <a:fillRect/>
          </a:stretch>
        </p:blipFill>
        <p:spPr bwMode="auto">
          <a:xfrm>
            <a:off x="6948264" y="4869160"/>
            <a:ext cx="936104" cy="1275682"/>
          </a:xfrm>
          <a:prstGeom prst="rect">
            <a:avLst/>
          </a:prstGeom>
          <a:noFill/>
        </p:spPr>
      </p:pic>
      <p:pic>
        <p:nvPicPr>
          <p:cNvPr id="2054" name="Picture 6" descr="http://kartypravila.pp.ua/Picture/Hamelion.GIF"/>
          <p:cNvPicPr>
            <a:picLocks noChangeAspect="1" noChangeArrowheads="1"/>
          </p:cNvPicPr>
          <p:nvPr/>
        </p:nvPicPr>
        <p:blipFill>
          <a:blip r:embed="rId4" cstate="print"/>
          <a:srcRect l="47159" t="47917" r="33593" b="-1997"/>
          <a:stretch>
            <a:fillRect/>
          </a:stretch>
        </p:blipFill>
        <p:spPr bwMode="auto">
          <a:xfrm>
            <a:off x="4716016" y="4797152"/>
            <a:ext cx="949254" cy="1368152"/>
          </a:xfrm>
          <a:prstGeom prst="rect">
            <a:avLst/>
          </a:prstGeom>
          <a:noFill/>
        </p:spPr>
      </p:pic>
      <p:pic>
        <p:nvPicPr>
          <p:cNvPr id="2060" name="Picture 12" descr="http://images.vfl.ru/ii/1352487198/e20c28ec/1183960_m.jpg"/>
          <p:cNvPicPr>
            <a:picLocks noChangeAspect="1" noChangeArrowheads="1"/>
          </p:cNvPicPr>
          <p:nvPr/>
        </p:nvPicPr>
        <p:blipFill>
          <a:blip r:embed="rId5" cstate="print"/>
          <a:srcRect l="38192" t="54633" r="39364" b="9930"/>
          <a:stretch>
            <a:fillRect/>
          </a:stretch>
        </p:blipFill>
        <p:spPr bwMode="auto">
          <a:xfrm>
            <a:off x="1763688" y="4941168"/>
            <a:ext cx="820891" cy="1296144"/>
          </a:xfrm>
          <a:prstGeom prst="rect">
            <a:avLst/>
          </a:prstGeom>
          <a:noFill/>
        </p:spPr>
      </p:pic>
      <p:pic>
        <p:nvPicPr>
          <p:cNvPr id="16" name="Picture 25" descr="http://nivea.kepeslap.com/images/17472/882_thumb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6626" y="1916833"/>
            <a:ext cx="486453" cy="57606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images.vfl.ru/ii/1352487198/e20c28ec/1183960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905671"/>
            <a:ext cx="2952328" cy="29523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1.</a:t>
            </a:r>
            <a:r>
              <a:rPr lang="ru-RU" dirty="0" smtClean="0">
                <a:solidFill>
                  <a:srgbClr val="000099"/>
                </a:solidFill>
              </a:rPr>
              <a:t> а) нет пиковой дамы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5"/>
            <a:ext cx="8229600" cy="24482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а)  Среди всех N исходов нам следует сосчитать те, в которых нет пиковой дамы (событие А). Поэтому отложим даму пик в сторону и будем выбирать три карты из оставшихся 35 карт. Получатся все интересующие нас варианты: </a:t>
            </a:r>
            <a:r>
              <a:rPr lang="ru-RU" sz="2400" b="1" dirty="0" smtClean="0"/>
              <a:t>N(A)=С</a:t>
            </a:r>
            <a:r>
              <a:rPr lang="ru-RU" sz="2400" b="1" baseline="-25000" dirty="0" smtClean="0"/>
              <a:t>35</a:t>
            </a:r>
            <a:r>
              <a:rPr lang="ru-RU" sz="2400" b="1" baseline="30000" dirty="0" smtClean="0"/>
              <a:t>3</a:t>
            </a:r>
            <a:r>
              <a:rPr lang="ru-RU" sz="2400" dirty="0" smtClean="0"/>
              <a:t>. Осталось вычислить нужную вероятность:</a:t>
            </a:r>
          </a:p>
          <a:p>
            <a:pPr algn="just"/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0633" t="75421" r="25071" b="18673"/>
          <a:stretch>
            <a:fillRect/>
          </a:stretch>
        </p:blipFill>
        <p:spPr bwMode="auto">
          <a:xfrm>
            <a:off x="1331640" y="3501008"/>
            <a:ext cx="64807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http://img01.chitalnya.ru/upload2/535/4885307084769011.jp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683568" y="4077072"/>
            <a:ext cx="684174" cy="1041217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3" name="Управляющая кнопка: в начало 12">
              <a:hlinkClick r:id="rId5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Управляющая кнопка: назад 13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Управляющая кнопка: далее 14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Управляющая кнопка: в конец 15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images.prom.ua/6665180_w640_h64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420888"/>
            <a:ext cx="4295799" cy="39736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1.</a:t>
            </a:r>
            <a:r>
              <a:rPr lang="ru-RU" dirty="0" smtClean="0">
                <a:solidFill>
                  <a:srgbClr val="000099"/>
                </a:solidFill>
              </a:rPr>
              <a:t> б) есть пиковая дама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б)    Вычислим вероятность противоположного события А (есть дама пик) по формуле из § 51:</a:t>
            </a:r>
          </a:p>
          <a:p>
            <a:pPr>
              <a:buNone/>
            </a:pPr>
            <a:r>
              <a:rPr lang="ru-RU" sz="2400" dirty="0" smtClean="0"/>
              <a:t>Р(А) = 1 - Р(А) = 1</a:t>
            </a:r>
            <a:r>
              <a:rPr lang="en-US" sz="2400" dirty="0" smtClean="0"/>
              <a:t>/12.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Ответ</a:t>
            </a:r>
            <a:r>
              <a:rPr lang="ru-RU" sz="2400" dirty="0" smtClean="0"/>
              <a:t>: </a:t>
            </a:r>
            <a:r>
              <a:rPr lang="ru-RU" sz="2400" dirty="0" smtClean="0">
                <a:solidFill>
                  <a:srgbClr val="000099"/>
                </a:solidFill>
              </a:rPr>
              <a:t>а) </a:t>
            </a:r>
            <a:r>
              <a:rPr lang="en-US" sz="2400" dirty="0" smtClean="0">
                <a:solidFill>
                  <a:srgbClr val="000099"/>
                </a:solidFill>
              </a:rPr>
              <a:t>5/12; </a:t>
            </a:r>
            <a:r>
              <a:rPr lang="ru-RU" sz="2400" dirty="0" smtClean="0">
                <a:solidFill>
                  <a:srgbClr val="000099"/>
                </a:solidFill>
              </a:rPr>
              <a:t>б)</a:t>
            </a:r>
            <a:r>
              <a:rPr lang="en-US" sz="2400" dirty="0" smtClean="0">
                <a:solidFill>
                  <a:srgbClr val="000099"/>
                </a:solidFill>
              </a:rPr>
              <a:t>1/12.</a:t>
            </a:r>
            <a:endParaRPr lang="ru-RU" sz="2400" dirty="0" smtClean="0">
              <a:solidFill>
                <a:srgbClr val="000099"/>
              </a:solidFill>
            </a:endParaRPr>
          </a:p>
          <a:p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Picture 6" descr="http://img01.chitalnya.ru/upload2/535/4885307084769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365104"/>
            <a:ext cx="1088264" cy="1656184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0" name="Управляющая кнопка: в начало 9">
              <a:hlinkClick r:id="rId4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назад 10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далее 11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в конец 12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2.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Blip>
                <a:blip r:embed="rId2"/>
              </a:buBlip>
            </a:pPr>
            <a:r>
              <a:rPr lang="ru-RU" sz="2600" dirty="0" smtClean="0">
                <a:solidFill>
                  <a:srgbClr val="000099"/>
                </a:solidFill>
              </a:rPr>
              <a:t>В урне лежит 10 белых и 11 черных шаров. Случайным образом достают пять шаров. Какова вероятность того, что:</a:t>
            </a:r>
          </a:p>
          <a:p>
            <a:pPr algn="just">
              <a:buNone/>
            </a:pPr>
            <a:r>
              <a:rPr lang="ru-RU" sz="2600" dirty="0" smtClean="0">
                <a:solidFill>
                  <a:srgbClr val="000099"/>
                </a:solidFill>
              </a:rPr>
              <a:t>а)    среди этих пяти шаров ровно три белых;</a:t>
            </a:r>
          </a:p>
          <a:p>
            <a:pPr algn="just">
              <a:buNone/>
            </a:pPr>
            <a:r>
              <a:rPr lang="ru-RU" sz="2600" dirty="0" smtClean="0">
                <a:solidFill>
                  <a:srgbClr val="000099"/>
                </a:solidFill>
              </a:rPr>
              <a:t>б)    среди них не менее четырех белых шаров;</a:t>
            </a:r>
          </a:p>
          <a:p>
            <a:pPr algn="just">
              <a:buNone/>
            </a:pPr>
            <a:r>
              <a:rPr lang="ru-RU" sz="2600" dirty="0" smtClean="0">
                <a:solidFill>
                  <a:srgbClr val="000099"/>
                </a:solidFill>
              </a:rPr>
              <a:t>в)    большинство шаров — белые?</a:t>
            </a:r>
          </a:p>
          <a:p>
            <a:pPr algn="just"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Решение</a:t>
            </a:r>
            <a:r>
              <a:rPr lang="ru-RU" sz="2600" dirty="0" smtClean="0">
                <a:solidFill>
                  <a:srgbClr val="000099"/>
                </a:solidFill>
              </a:rPr>
              <a:t>. </a:t>
            </a:r>
            <a:r>
              <a:rPr lang="ru-RU" sz="2600" dirty="0" smtClean="0"/>
              <a:t>Считаем шары в урне неразличимыми на ощупь. Из 21 шара случайным образом производят выбор пяти шаров. Порядок выбора не важен. Значит, существует </a:t>
            </a:r>
            <a:r>
              <a:rPr lang="ru-RU" sz="2600" b="1" dirty="0" smtClean="0"/>
              <a:t>N(A) = C</a:t>
            </a:r>
            <a:r>
              <a:rPr lang="en-US" sz="2600" b="1" baseline="-25000" dirty="0" smtClean="0"/>
              <a:t>21</a:t>
            </a:r>
            <a:r>
              <a:rPr lang="en-US" sz="2600" b="1" baseline="30000" dirty="0" smtClean="0"/>
              <a:t>5</a:t>
            </a:r>
            <a:r>
              <a:rPr lang="ru-RU" sz="2600" dirty="0" smtClean="0"/>
              <a:t> способов такого выбора.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8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7308304" y="2492896"/>
            <a:ext cx="1296144" cy="1728192"/>
            <a:chOff x="827584" y="3573016"/>
            <a:chExt cx="2448272" cy="2808312"/>
          </a:xfrm>
        </p:grpSpPr>
        <p:sp>
          <p:nvSpPr>
            <p:cNvPr id="8" name="Блок-схема: магнитный диск 7"/>
            <p:cNvSpPr/>
            <p:nvPr/>
          </p:nvSpPr>
          <p:spPr>
            <a:xfrm>
              <a:off x="827584" y="3573016"/>
              <a:ext cx="2448272" cy="2808312"/>
            </a:xfrm>
            <a:prstGeom prst="flowChartMagneticDisk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691680" y="3933056"/>
              <a:ext cx="576064" cy="5760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699792" y="4437112"/>
              <a:ext cx="576064" cy="5760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763688" y="5085184"/>
              <a:ext cx="576064" cy="5760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827584" y="5301208"/>
              <a:ext cx="576064" cy="5760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267744" y="4509120"/>
              <a:ext cx="576064" cy="5760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475656" y="4509120"/>
              <a:ext cx="576064" cy="5760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2555776" y="5229200"/>
              <a:ext cx="576064" cy="5760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971600" y="5661248"/>
              <a:ext cx="576064" cy="5760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1691680" y="5661248"/>
              <a:ext cx="576064" cy="5760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971600" y="4725144"/>
              <a:ext cx="576064" cy="5760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899592" y="4437112"/>
              <a:ext cx="576064" cy="57606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1115616" y="3861048"/>
              <a:ext cx="576064" cy="57606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1331640" y="4941168"/>
              <a:ext cx="576064" cy="57606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2339752" y="4797152"/>
              <a:ext cx="576064" cy="57606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979712" y="4509120"/>
              <a:ext cx="576064" cy="57606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2627784" y="5589240"/>
              <a:ext cx="576064" cy="57606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1979712" y="5085184"/>
              <a:ext cx="576064" cy="57606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267744" y="3861048"/>
              <a:ext cx="576064" cy="57606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2123728" y="5661248"/>
              <a:ext cx="576064" cy="57606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1331640" y="5589240"/>
              <a:ext cx="576064" cy="57606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30" name="Управляющая кнопка: в начало 29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Управляющая кнопка: назад 30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Управляющая кнопка: далее 31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Управляющая кнопка: в конец 32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4" name="Picture 25" descr="http://nivea.kepeslap.com/images/17472/882_thum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626" y="1916833"/>
            <a:ext cx="486453" cy="57606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 2.</a:t>
            </a:r>
            <a:r>
              <a:rPr lang="ru-RU" dirty="0" smtClean="0">
                <a:solidFill>
                  <a:srgbClr val="000099"/>
                </a:solidFill>
              </a:rPr>
              <a:t> а) среди этих пяти шаров ровно три белых;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а) Интересующее нас событие А наступает, когда три из пяти шаров — белые, а два оставшихся — черные, т. е. когда из 10 белых шаров оказались выбранными 3 шара, а из 11 черных шаров — 2 шара. </a:t>
            </a:r>
          </a:p>
          <a:p>
            <a:pPr algn="just"/>
            <a:r>
              <a:rPr lang="ru-RU" sz="2400" dirty="0" smtClean="0"/>
              <a:t>Из 10 белых шаров 3 шара можно выбрать </a:t>
            </a:r>
            <a:r>
              <a:rPr lang="ru-RU" sz="2400" b="1" dirty="0" smtClean="0"/>
              <a:t>C</a:t>
            </a:r>
            <a:r>
              <a:rPr lang="ru-RU" sz="2400" b="1" baseline="-25000" dirty="0" smtClean="0"/>
              <a:t>10</a:t>
            </a:r>
            <a:r>
              <a:rPr lang="ru-RU" sz="2400" b="1" baseline="30000" dirty="0" smtClean="0"/>
              <a:t>3</a:t>
            </a:r>
            <a:r>
              <a:rPr lang="ru-RU" sz="2400" baseline="30000" dirty="0" smtClean="0"/>
              <a:t> </a:t>
            </a:r>
            <a:r>
              <a:rPr lang="ru-RU" sz="2400" dirty="0" smtClean="0"/>
              <a:t>способами, а из 11 черных шаров 2 шара можно выбрать </a:t>
            </a:r>
            <a:r>
              <a:rPr lang="ru-RU" sz="2400" b="1" dirty="0" smtClean="0"/>
              <a:t>С</a:t>
            </a:r>
            <a:r>
              <a:rPr lang="ru-RU" sz="2400" b="1" baseline="-25000" dirty="0" smtClean="0"/>
              <a:t>11</a:t>
            </a:r>
            <a:r>
              <a:rPr lang="ru-RU" sz="2400" b="1" baseline="30000" dirty="0" smtClean="0"/>
              <a:t>2</a:t>
            </a:r>
            <a:r>
              <a:rPr lang="ru-RU" sz="2400" dirty="0" smtClean="0"/>
              <a:t> способами. По правилу умножения получаем, что нужный нам состав шаров можно выбрать N(A)=</a:t>
            </a:r>
            <a:r>
              <a:rPr lang="ru-RU" sz="2400" b="1" dirty="0" smtClean="0"/>
              <a:t>C</a:t>
            </a:r>
            <a:r>
              <a:rPr lang="ru-RU" sz="2400" b="1" baseline="-25000" dirty="0" smtClean="0"/>
              <a:t>10</a:t>
            </a:r>
            <a:r>
              <a:rPr lang="ru-RU" sz="2400" b="1" baseline="30000" dirty="0" smtClean="0"/>
              <a:t>3</a:t>
            </a:r>
            <a:r>
              <a:rPr lang="ru-RU" sz="2400" dirty="0" smtClean="0"/>
              <a:t>•</a:t>
            </a:r>
            <a:r>
              <a:rPr lang="ru-RU" sz="2400" b="1" dirty="0" smtClean="0"/>
              <a:t>С</a:t>
            </a:r>
            <a:r>
              <a:rPr lang="ru-RU" sz="2400" b="1" baseline="-25000" dirty="0" smtClean="0"/>
              <a:t>11</a:t>
            </a:r>
            <a:r>
              <a:rPr lang="ru-RU" sz="2400" b="1" baseline="30000" dirty="0" smtClean="0"/>
              <a:t>2 </a:t>
            </a:r>
            <a:r>
              <a:rPr lang="ru-RU" sz="2400" dirty="0" smtClean="0"/>
              <a:t>способами. Значит,</a:t>
            </a:r>
          </a:p>
          <a:p>
            <a:pPr algn="just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9</a:t>
            </a:fld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0" y="4941168"/>
            <a:ext cx="9123123" cy="1462004"/>
            <a:chOff x="0" y="4941168"/>
            <a:chExt cx="9123123" cy="1462004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1371" t="53075" r="25809" b="39344"/>
            <a:stretch>
              <a:fillRect/>
            </a:stretch>
          </p:blipFill>
          <p:spPr bwMode="auto">
            <a:xfrm>
              <a:off x="2195736" y="5733256"/>
              <a:ext cx="5044995" cy="669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Группа 9"/>
            <p:cNvGrpSpPr/>
            <p:nvPr/>
          </p:nvGrpSpPr>
          <p:grpSpPr>
            <a:xfrm>
              <a:off x="0" y="4941168"/>
              <a:ext cx="9123123" cy="834300"/>
              <a:chOff x="-806707" y="4869160"/>
              <a:chExt cx="9123123" cy="834300"/>
            </a:xfrm>
          </p:grpSpPr>
          <p:pic>
            <p:nvPicPr>
              <p:cNvPr id="8499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1371" t="38016" r="28922" b="54077"/>
              <a:stretch>
                <a:fillRect/>
              </a:stretch>
            </p:blipFill>
            <p:spPr bwMode="auto">
              <a:xfrm>
                <a:off x="-806707" y="4941168"/>
                <a:ext cx="5104277" cy="762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5515" t="44895" r="28697" b="45897"/>
              <a:stretch>
                <a:fillRect/>
              </a:stretch>
            </p:blipFill>
            <p:spPr bwMode="auto">
              <a:xfrm>
                <a:off x="4211960" y="4869160"/>
                <a:ext cx="4104456" cy="7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2" name="Группа 11"/>
          <p:cNvGrpSpPr/>
          <p:nvPr/>
        </p:nvGrpSpPr>
        <p:grpSpPr>
          <a:xfrm>
            <a:off x="4860032" y="2636912"/>
            <a:ext cx="2067053" cy="384043"/>
            <a:chOff x="971600" y="4509120"/>
            <a:chExt cx="2067053" cy="384043"/>
          </a:xfrm>
        </p:grpSpPr>
        <p:sp>
          <p:nvSpPr>
            <p:cNvPr id="13" name="Овал 12"/>
            <p:cNvSpPr/>
            <p:nvPr/>
          </p:nvSpPr>
          <p:spPr>
            <a:xfrm>
              <a:off x="971600" y="4509120"/>
              <a:ext cx="338861" cy="384043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403648" y="4509120"/>
              <a:ext cx="338861" cy="384043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835696" y="4509120"/>
              <a:ext cx="338861" cy="384043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267744" y="4509120"/>
              <a:ext cx="338861" cy="384043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699792" y="4509120"/>
              <a:ext cx="338861" cy="384043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9" name="Управляющая кнопка: в начало 18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Управляющая кнопка: назад 1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Управляющая кнопка: далее 2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Управляющая кнопка: в конец 2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</TotalTime>
  <Words>874</Words>
  <Application>Microsoft Office PowerPoint</Application>
  <PresentationFormat>Экран (4:3)</PresentationFormat>
  <Paragraphs>121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Глава 9. Элементы математической статистики, комбинаторики и теории вероятностей</vt:lpstr>
      <vt:lpstr>Содержание</vt:lpstr>
      <vt:lpstr>Введение</vt:lpstr>
      <vt:lpstr>ИСПОЛЬЗОВАНИЕ КОМБИНАТОРИКИ ДЛЯ ПОДСЧЕТА ВЕРОЯТНОСТЕЙ </vt:lpstr>
      <vt:lpstr>Пример 1.</vt:lpstr>
      <vt:lpstr>Пример 1. а) нет пиковой дамы </vt:lpstr>
      <vt:lpstr>Пример 1. б) есть пиковая дама</vt:lpstr>
      <vt:lpstr>Пример 2.</vt:lpstr>
      <vt:lpstr>Пример 2. а) среди этих пяти шаров ровно три белых;</vt:lpstr>
      <vt:lpstr>Пример 2. б) среди них не менее четырех белых шаров;</vt:lpstr>
      <vt:lpstr>Пример 2. б) среди них не менее четырех белых шаров;</vt:lpstr>
      <vt:lpstr>Вероятность суммы двух несовместных</vt:lpstr>
      <vt:lpstr>Пример 2. в) большинство шаров — белые?</vt:lpstr>
      <vt:lpstr>ЗАМЕЧАНИЕ</vt:lpstr>
      <vt:lpstr>Для учителя</vt:lpstr>
      <vt:lpstr>Слайд 16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9. ЭЛЕМЕНТЫ МАТЕМАТИЧЕСКОЙ СТАТИСТИКИ, КОМБИНАТОРИКИ И ТЕОРИИ ВЕРОЯТНОСТЕЙ</dc:title>
  <dc:creator>Тамара Цыбикова</dc:creator>
  <cp:lastModifiedBy>hpProBook6</cp:lastModifiedBy>
  <cp:revision>230</cp:revision>
  <dcterms:created xsi:type="dcterms:W3CDTF">2014-02-08T07:47:32Z</dcterms:created>
  <dcterms:modified xsi:type="dcterms:W3CDTF">2014-03-05T22:11:29Z</dcterms:modified>
</cp:coreProperties>
</file>