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258" r:id="rId4"/>
    <p:sldId id="274" r:id="rId5"/>
    <p:sldId id="272" r:id="rId6"/>
    <p:sldId id="264" r:id="rId7"/>
    <p:sldId id="262" r:id="rId8"/>
    <p:sldId id="266" r:id="rId9"/>
    <p:sldId id="279" r:id="rId10"/>
    <p:sldId id="270" r:id="rId11"/>
    <p:sldId id="260" r:id="rId12"/>
    <p:sldId id="275" r:id="rId13"/>
    <p:sldId id="276" r:id="rId14"/>
    <p:sldId id="278" r:id="rId15"/>
    <p:sldId id="287" r:id="rId16"/>
    <p:sldId id="284" r:id="rId17"/>
    <p:sldId id="285" r:id="rId18"/>
    <p:sldId id="273" r:id="rId19"/>
    <p:sldId id="290" r:id="rId20"/>
    <p:sldId id="281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760000"/>
    <a:srgbClr val="C000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89474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B%D0%B8%D1%82%D0%B2%D0%B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ru.wikipedia.org/wiki/%D0%92%D0%B5%D0%BB%D0%B8%D0%BA%D0%B8%D0%B9_%D0%BF%D0%BE%D1%81%D1%8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332656"/>
            <a:ext cx="5709320" cy="1800200"/>
          </a:xfrm>
        </p:spPr>
        <p:txBody>
          <a:bodyPr>
            <a:normAutofit/>
          </a:bodyPr>
          <a:lstStyle/>
          <a:p>
            <a:pPr algn="l"/>
            <a:r>
              <a:rPr lang="en-US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l-GR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Ι</a:t>
            </a: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Региональный  конкурс  </a:t>
            </a:r>
            <a:r>
              <a:rPr lang="ru-RU" sz="1800" cap="none" dirty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исследовательских </a:t>
            </a: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работ  и  творческих  </a:t>
            </a:r>
            <a:r>
              <a:rPr lang="ru-RU" sz="1800" cap="none" dirty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проектов </a:t>
            </a: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дошкольников  и  младших школьников      «Я </a:t>
            </a:r>
            <a:r>
              <a:rPr lang="ru-RU" sz="1800" cap="none" dirty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– исследователь</a:t>
            </a: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0" i="1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Секция:</a:t>
            </a:r>
            <a:r>
              <a:rPr lang="ru-RU" sz="1800" i="1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cap="none" dirty="0" smtClean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гуманитарная</a:t>
            </a:r>
            <a:r>
              <a:rPr lang="ru-RU" sz="1800" cap="none" dirty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cap="none" dirty="0">
                <a:solidFill>
                  <a:srgbClr val="CC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800" dirty="0">
              <a:solidFill>
                <a:srgbClr val="CC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848872" cy="3096344"/>
          </a:xfrm>
        </p:spPr>
        <p:txBody>
          <a:bodyPr>
            <a:normAutofit lnSpcReduction="10000"/>
          </a:bodyPr>
          <a:lstStyle/>
          <a:p>
            <a:endParaRPr lang="ru-RU" sz="1600" b="1" dirty="0" smtClean="0">
              <a:solidFill>
                <a:srgbClr val="760000"/>
              </a:solidFill>
            </a:endParaRPr>
          </a:p>
          <a:p>
            <a:endParaRPr lang="ru-RU" sz="1600" b="1" dirty="0">
              <a:solidFill>
                <a:srgbClr val="760000"/>
              </a:solidFill>
            </a:endParaRPr>
          </a:p>
          <a:p>
            <a:endParaRPr lang="ru-RU" sz="1600" b="1" dirty="0" smtClean="0">
              <a:solidFill>
                <a:srgbClr val="760000"/>
              </a:solidFill>
            </a:endParaRPr>
          </a:p>
          <a:p>
            <a:r>
              <a:rPr lang="ru-RU" sz="1600" i="1" dirty="0" smtClean="0">
                <a:solidFill>
                  <a:srgbClr val="760000"/>
                </a:solidFill>
              </a:rPr>
              <a:t>Автор: </a:t>
            </a:r>
            <a:r>
              <a:rPr lang="ru-RU" sz="1600" b="1" dirty="0" smtClean="0">
                <a:solidFill>
                  <a:srgbClr val="760000"/>
                </a:solidFill>
              </a:rPr>
              <a:t> </a:t>
            </a:r>
            <a:r>
              <a:rPr lang="ru-RU" sz="1600" b="1" dirty="0" err="1" smtClean="0">
                <a:solidFill>
                  <a:srgbClr val="760000"/>
                </a:solidFill>
              </a:rPr>
              <a:t>Приймак</a:t>
            </a:r>
            <a:r>
              <a:rPr lang="ru-RU" sz="1600" b="1" dirty="0" smtClean="0">
                <a:solidFill>
                  <a:srgbClr val="760000"/>
                </a:solidFill>
              </a:rPr>
              <a:t> Сергей, 3  «А» класс,</a:t>
            </a:r>
          </a:p>
          <a:p>
            <a:r>
              <a:rPr lang="ru-RU" sz="1600" b="1" dirty="0" smtClean="0">
                <a:solidFill>
                  <a:srgbClr val="760000"/>
                </a:solidFill>
              </a:rPr>
              <a:t>МБОУ СОШ № 2,</a:t>
            </a:r>
          </a:p>
          <a:p>
            <a:r>
              <a:rPr lang="ru-RU" sz="1600" b="1" dirty="0" err="1" smtClean="0">
                <a:solidFill>
                  <a:srgbClr val="760000"/>
                </a:solidFill>
              </a:rPr>
              <a:t>Тимашевский</a:t>
            </a:r>
            <a:r>
              <a:rPr lang="ru-RU" sz="1600" b="1" dirty="0" smtClean="0">
                <a:solidFill>
                  <a:srgbClr val="760000"/>
                </a:solidFill>
              </a:rPr>
              <a:t>   район</a:t>
            </a:r>
          </a:p>
          <a:p>
            <a:endParaRPr lang="ru-RU" sz="1600" b="1" dirty="0">
              <a:solidFill>
                <a:srgbClr val="760000"/>
              </a:solidFill>
            </a:endParaRPr>
          </a:p>
          <a:p>
            <a:r>
              <a:rPr lang="ru-RU" sz="1600" i="1" dirty="0" smtClean="0">
                <a:solidFill>
                  <a:srgbClr val="760000"/>
                </a:solidFill>
              </a:rPr>
              <a:t>Руководитель: </a:t>
            </a:r>
            <a:r>
              <a:rPr lang="ru-RU" sz="1600" b="1" dirty="0" err="1" smtClean="0">
                <a:solidFill>
                  <a:srgbClr val="760000"/>
                </a:solidFill>
              </a:rPr>
              <a:t>Приймак</a:t>
            </a:r>
            <a:r>
              <a:rPr lang="ru-RU" sz="1600" b="1" dirty="0" smtClean="0">
                <a:solidFill>
                  <a:srgbClr val="760000"/>
                </a:solidFill>
              </a:rPr>
              <a:t> Елена Ивановна,</a:t>
            </a:r>
          </a:p>
          <a:p>
            <a:r>
              <a:rPr lang="ru-RU" sz="1600" b="1" dirty="0">
                <a:solidFill>
                  <a:srgbClr val="760000"/>
                </a:solidFill>
              </a:rPr>
              <a:t>у</a:t>
            </a:r>
            <a:r>
              <a:rPr lang="ru-RU" sz="1600" b="1" dirty="0" smtClean="0">
                <a:solidFill>
                  <a:srgbClr val="760000"/>
                </a:solidFill>
              </a:rPr>
              <a:t>читель начальных классов МБОУ СОШ № 2,</a:t>
            </a:r>
          </a:p>
          <a:p>
            <a:r>
              <a:rPr lang="ru-RU" sz="1600" b="1" dirty="0" err="1" smtClean="0">
                <a:solidFill>
                  <a:srgbClr val="760000"/>
                </a:solidFill>
              </a:rPr>
              <a:t>Тимашевский</a:t>
            </a:r>
            <a:r>
              <a:rPr lang="ru-RU" sz="1600" b="1" dirty="0" smtClean="0">
                <a:solidFill>
                  <a:srgbClr val="760000"/>
                </a:solidFill>
              </a:rPr>
              <a:t>   район</a:t>
            </a:r>
          </a:p>
          <a:p>
            <a:r>
              <a:rPr lang="ru-RU" sz="1600" b="1" dirty="0" smtClean="0">
                <a:solidFill>
                  <a:srgbClr val="760000"/>
                </a:solidFill>
              </a:rPr>
              <a:t>2012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023890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spc="50" dirty="0" smtClean="0">
                <a:ln w="11430"/>
                <a:solidFill>
                  <a:srgbClr val="7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Тема:</a:t>
            </a:r>
            <a:r>
              <a:rPr lang="ru-RU" sz="4000" b="1" i="1" spc="50" dirty="0" smtClean="0">
                <a:ln w="11430"/>
                <a:solidFill>
                  <a:srgbClr val="7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Тайны старинной книги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6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Книга напечатана с помощью  кириллицы –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старославянской азбуки.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12775"/>
            <a:ext cx="4320480" cy="524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6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Я узнал историю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старославянских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цифр.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812" y="1124744"/>
            <a:ext cx="3456384" cy="266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0050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     Арабы </a:t>
            </a:r>
            <a:r>
              <a:rPr lang="ru-RU" sz="2400" b="1" dirty="0">
                <a:solidFill>
                  <a:srgbClr val="760000"/>
                </a:solidFill>
              </a:rPr>
              <a:t>к нам принесли способ </a:t>
            </a:r>
            <a:r>
              <a:rPr lang="ru-RU" sz="2400" b="1" dirty="0" smtClean="0">
                <a:solidFill>
                  <a:srgbClr val="760000"/>
                </a:solidFill>
              </a:rPr>
              <a:t> записи </a:t>
            </a:r>
            <a:r>
              <a:rPr lang="ru-RU" sz="2400" b="1" dirty="0">
                <a:solidFill>
                  <a:srgbClr val="760000"/>
                </a:solidFill>
              </a:rPr>
              <a:t>чисел, которым мы </a:t>
            </a:r>
            <a:r>
              <a:rPr lang="ru-RU" sz="2400" b="1" dirty="0" smtClean="0">
                <a:solidFill>
                  <a:srgbClr val="760000"/>
                </a:solidFill>
              </a:rPr>
              <a:t>сейчас пользуемся. 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     В </a:t>
            </a:r>
            <a:r>
              <a:rPr lang="ru-RU" sz="2400" b="1" dirty="0">
                <a:solidFill>
                  <a:srgbClr val="760000"/>
                </a:solidFill>
              </a:rPr>
              <a:t>Древней Греции не стали </a:t>
            </a:r>
            <a:r>
              <a:rPr lang="ru-RU" sz="2400" b="1" dirty="0" smtClean="0">
                <a:solidFill>
                  <a:srgbClr val="760000"/>
                </a:solidFill>
              </a:rPr>
              <a:t>выдумывать </a:t>
            </a:r>
            <a:r>
              <a:rPr lang="ru-RU" sz="2400" b="1" dirty="0">
                <a:solidFill>
                  <a:srgbClr val="760000"/>
                </a:solidFill>
              </a:rPr>
              <a:t>специальные </a:t>
            </a:r>
            <a:r>
              <a:rPr lang="ru-RU" sz="2400" b="1" dirty="0" smtClean="0">
                <a:solidFill>
                  <a:srgbClr val="760000"/>
                </a:solidFill>
              </a:rPr>
              <a:t>значки </a:t>
            </a:r>
            <a:r>
              <a:rPr lang="ru-RU" sz="2400" b="1" dirty="0">
                <a:solidFill>
                  <a:srgbClr val="760000"/>
                </a:solidFill>
              </a:rPr>
              <a:t>для цифр, </a:t>
            </a:r>
            <a:r>
              <a:rPr lang="ru-RU" sz="2400" b="1" dirty="0" smtClean="0">
                <a:solidFill>
                  <a:srgbClr val="760000"/>
                </a:solidFill>
              </a:rPr>
              <a:t>а использовали буквы с чёрточками</a:t>
            </a:r>
            <a:r>
              <a:rPr lang="ru-RU" sz="2400" b="1" dirty="0">
                <a:solidFill>
                  <a:srgbClr val="76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     Вместе </a:t>
            </a:r>
            <a:r>
              <a:rPr lang="ru-RU" sz="2400" b="1" dirty="0">
                <a:solidFill>
                  <a:srgbClr val="760000"/>
                </a:solidFill>
              </a:rPr>
              <a:t>с греческим </a:t>
            </a:r>
            <a:r>
              <a:rPr lang="ru-RU" sz="2400" b="1" dirty="0" smtClean="0">
                <a:solidFill>
                  <a:srgbClr val="760000"/>
                </a:solidFill>
              </a:rPr>
              <a:t>алфавитом в </a:t>
            </a:r>
            <a:r>
              <a:rPr lang="ru-RU" sz="2400" b="1" dirty="0">
                <a:solidFill>
                  <a:srgbClr val="760000"/>
                </a:solidFill>
              </a:rPr>
              <a:t>Древнюю Русь пришла и  </a:t>
            </a:r>
            <a:r>
              <a:rPr lang="ru-RU" sz="2400" b="1" dirty="0" smtClean="0">
                <a:solidFill>
                  <a:srgbClr val="760000"/>
                </a:solidFill>
              </a:rPr>
              <a:t>система </a:t>
            </a:r>
            <a:r>
              <a:rPr lang="ru-RU" sz="2400" b="1" dirty="0">
                <a:solidFill>
                  <a:srgbClr val="760000"/>
                </a:solidFill>
              </a:rPr>
              <a:t>записи чисел. </a:t>
            </a:r>
            <a:r>
              <a:rPr lang="ru-RU" sz="2400" b="1" dirty="0" smtClean="0">
                <a:solidFill>
                  <a:srgbClr val="760000"/>
                </a:solidFill>
              </a:rPr>
              <a:t>Только </a:t>
            </a:r>
            <a:r>
              <a:rPr lang="ru-RU" sz="2400" b="1" dirty="0">
                <a:solidFill>
                  <a:srgbClr val="760000"/>
                </a:solidFill>
              </a:rPr>
              <a:t>вместо чёрточки на </a:t>
            </a:r>
            <a:r>
              <a:rPr lang="ru-RU" sz="2400" b="1" dirty="0" smtClean="0">
                <a:solidFill>
                  <a:srgbClr val="760000"/>
                </a:solidFill>
              </a:rPr>
              <a:t>Руси   ставили </a:t>
            </a:r>
            <a:r>
              <a:rPr lang="ru-RU" sz="2400" b="1" dirty="0">
                <a:solidFill>
                  <a:srgbClr val="760000"/>
                </a:solidFill>
              </a:rPr>
              <a:t>волнистую </a:t>
            </a:r>
            <a:r>
              <a:rPr lang="ru-RU" sz="2400" b="1" dirty="0" smtClean="0">
                <a:solidFill>
                  <a:srgbClr val="760000"/>
                </a:solidFill>
              </a:rPr>
              <a:t>линию - титло. 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5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Дата печатания Книги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по старославянской нумерации 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312" y="1643050"/>
            <a:ext cx="5360624" cy="358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560" y="5228633"/>
            <a:ext cx="24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Начало:</a:t>
            </a:r>
          </a:p>
          <a:p>
            <a:r>
              <a:rPr lang="ru-RU" sz="2400" b="1" u="sng" dirty="0" err="1" smtClean="0">
                <a:solidFill>
                  <a:srgbClr val="760000"/>
                </a:solidFill>
              </a:rPr>
              <a:t>зр</a:t>
            </a:r>
            <a:r>
              <a:rPr lang="ru-RU" sz="2400" b="1" u="sng" dirty="0" err="1">
                <a:solidFill>
                  <a:srgbClr val="760000"/>
                </a:solidFill>
              </a:rPr>
              <a:t>˜ни</a:t>
            </a:r>
            <a:r>
              <a:rPr lang="ru-RU" sz="2400" b="1" u="sng" dirty="0">
                <a:solidFill>
                  <a:srgbClr val="760000"/>
                </a:solidFill>
              </a:rPr>
              <a:t> </a:t>
            </a:r>
            <a:r>
              <a:rPr lang="ru-RU" sz="2400" dirty="0">
                <a:solidFill>
                  <a:srgbClr val="760000"/>
                </a:solidFill>
              </a:rPr>
              <a:t> </a:t>
            </a:r>
            <a:r>
              <a:rPr lang="ru-RU" sz="2400" dirty="0" smtClean="0">
                <a:solidFill>
                  <a:srgbClr val="760000"/>
                </a:solidFill>
              </a:rPr>
              <a:t>- </a:t>
            </a:r>
            <a:r>
              <a:rPr lang="ru-RU" sz="2400" b="1" dirty="0" smtClean="0">
                <a:solidFill>
                  <a:srgbClr val="760000"/>
                </a:solidFill>
              </a:rPr>
              <a:t>7158 год </a:t>
            </a:r>
          </a:p>
          <a:p>
            <a:r>
              <a:rPr lang="ru-RU" sz="2400" b="1" u="sng" dirty="0" err="1" smtClean="0">
                <a:solidFill>
                  <a:srgbClr val="760000"/>
                </a:solidFill>
              </a:rPr>
              <a:t>к</a:t>
            </a:r>
            <a:r>
              <a:rPr lang="ru-RU" sz="2400" b="1" u="sng" dirty="0" err="1">
                <a:solidFill>
                  <a:srgbClr val="760000"/>
                </a:solidFill>
              </a:rPr>
              <a:t>˜</a:t>
            </a:r>
            <a:r>
              <a:rPr lang="ru-RU" sz="2400" b="1" u="sng" dirty="0" err="1" smtClean="0">
                <a:solidFill>
                  <a:srgbClr val="760000"/>
                </a:solidFill>
              </a:rPr>
              <a:t>д</a:t>
            </a:r>
            <a:r>
              <a:rPr lang="ru-RU" sz="2400" b="1" u="sng" dirty="0" smtClean="0">
                <a:solidFill>
                  <a:srgbClr val="760000"/>
                </a:solidFill>
              </a:rPr>
              <a:t> </a:t>
            </a:r>
            <a:r>
              <a:rPr lang="ru-RU" sz="2400" dirty="0" smtClean="0">
                <a:solidFill>
                  <a:srgbClr val="760000"/>
                </a:solidFill>
              </a:rPr>
              <a:t> - </a:t>
            </a:r>
            <a:r>
              <a:rPr lang="ru-RU" sz="2400" b="1" dirty="0" smtClean="0">
                <a:solidFill>
                  <a:srgbClr val="760000"/>
                </a:solidFill>
              </a:rPr>
              <a:t>24   июня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56772" y="526700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Конец:</a:t>
            </a:r>
            <a:r>
              <a:rPr lang="ru-RU" sz="2400" b="1" u="sng" dirty="0" smtClean="0">
                <a:solidFill>
                  <a:srgbClr val="760000"/>
                </a:solidFill>
              </a:rPr>
              <a:t> </a:t>
            </a:r>
          </a:p>
          <a:p>
            <a:r>
              <a:rPr lang="ru-RU" sz="2400" b="1" u="sng" dirty="0" err="1" smtClean="0">
                <a:solidFill>
                  <a:srgbClr val="760000"/>
                </a:solidFill>
              </a:rPr>
              <a:t>зр˜нд</a:t>
            </a:r>
            <a:r>
              <a:rPr lang="ru-RU" sz="2400" b="1" u="sng" dirty="0" smtClean="0">
                <a:solidFill>
                  <a:srgbClr val="760000"/>
                </a:solidFill>
              </a:rPr>
              <a:t>  </a:t>
            </a:r>
            <a:r>
              <a:rPr lang="ru-RU" sz="2400" b="1" dirty="0" smtClean="0">
                <a:solidFill>
                  <a:srgbClr val="760000"/>
                </a:solidFill>
              </a:rPr>
              <a:t>-7159 год   </a:t>
            </a:r>
          </a:p>
          <a:p>
            <a:r>
              <a:rPr lang="ru-RU" sz="2400" b="1" u="sng" dirty="0">
                <a:solidFill>
                  <a:srgbClr val="760000"/>
                </a:solidFill>
              </a:rPr>
              <a:t>а</a:t>
            </a:r>
            <a:r>
              <a:rPr lang="ru-RU" sz="2400" b="1" dirty="0" smtClean="0">
                <a:solidFill>
                  <a:srgbClr val="760000"/>
                </a:solidFill>
              </a:rPr>
              <a:t>˜  - 1 октября</a:t>
            </a:r>
            <a:endParaRPr lang="ru-RU" sz="2400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2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Из истории летоисчислений я узнал: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3587"/>
            <a:ext cx="8496944" cy="151533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b="1" dirty="0">
                <a:solidFill>
                  <a:srgbClr val="760000"/>
                </a:solidFill>
              </a:rPr>
              <a:t>Петр I решил сравнять Российское летоисчисление с </a:t>
            </a:r>
            <a:r>
              <a:rPr lang="ru-RU" sz="1800" b="1" dirty="0" smtClean="0">
                <a:solidFill>
                  <a:srgbClr val="760000"/>
                </a:solidFill>
              </a:rPr>
              <a:t>европейским и предписал: « </a:t>
            </a:r>
            <a:r>
              <a:rPr lang="ru-RU" sz="1800" b="1" dirty="0">
                <a:solidFill>
                  <a:srgbClr val="760000"/>
                </a:solidFill>
              </a:rPr>
              <a:t>В</a:t>
            </a:r>
            <a:r>
              <a:rPr lang="ru-RU" sz="1800" b="1" dirty="0" smtClean="0">
                <a:solidFill>
                  <a:srgbClr val="760000"/>
                </a:solidFill>
              </a:rPr>
              <a:t>место </a:t>
            </a:r>
            <a:r>
              <a:rPr lang="ru-RU" sz="1800" b="1" dirty="0">
                <a:solidFill>
                  <a:srgbClr val="760000"/>
                </a:solidFill>
              </a:rPr>
              <a:t>1 января 7208 г. </a:t>
            </a:r>
            <a:r>
              <a:rPr lang="ru-RU" sz="1800" b="1" dirty="0" smtClean="0">
                <a:solidFill>
                  <a:srgbClr val="760000"/>
                </a:solidFill>
              </a:rPr>
              <a:t>"</a:t>
            </a:r>
            <a:r>
              <a:rPr lang="ru-RU" sz="1800" b="1" dirty="0">
                <a:solidFill>
                  <a:srgbClr val="760000"/>
                </a:solidFill>
              </a:rPr>
              <a:t>от сотворения мира" считать </a:t>
            </a:r>
            <a:endParaRPr lang="ru-RU" sz="1800" b="1" dirty="0" smtClean="0">
              <a:solidFill>
                <a:srgbClr val="760000"/>
              </a:solidFill>
            </a:endParaRP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760000"/>
                </a:solidFill>
              </a:rPr>
              <a:t>1 </a:t>
            </a:r>
            <a:r>
              <a:rPr lang="ru-RU" sz="1800" b="1" dirty="0">
                <a:solidFill>
                  <a:srgbClr val="760000"/>
                </a:solidFill>
              </a:rPr>
              <a:t>января 1700 г. "от рождества господа </a:t>
            </a:r>
            <a:r>
              <a:rPr lang="ru-RU" sz="1800" b="1" dirty="0" smtClean="0">
                <a:solidFill>
                  <a:srgbClr val="760000"/>
                </a:solidFill>
              </a:rPr>
              <a:t>Бога </a:t>
            </a:r>
            <a:r>
              <a:rPr lang="ru-RU" sz="1800" b="1" dirty="0">
                <a:solidFill>
                  <a:srgbClr val="760000"/>
                </a:solidFill>
              </a:rPr>
              <a:t>и спаса нашего Иисуса </a:t>
            </a:r>
            <a:r>
              <a:rPr lang="ru-RU" sz="1800" b="1" dirty="0" smtClean="0">
                <a:solidFill>
                  <a:srgbClr val="760000"/>
                </a:solidFill>
              </a:rPr>
              <a:t>Христа</a:t>
            </a:r>
            <a:r>
              <a:rPr lang="ru-RU" sz="1800" b="1" dirty="0">
                <a:solidFill>
                  <a:srgbClr val="760000"/>
                </a:solidFill>
              </a:rPr>
              <a:t>"</a:t>
            </a:r>
            <a:r>
              <a:rPr lang="ru-RU" sz="1800" b="1" dirty="0" smtClean="0">
                <a:solidFill>
                  <a:srgbClr val="760000"/>
                </a:solidFill>
              </a:rPr>
              <a:t>».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44926" y="2547747"/>
            <a:ext cx="708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посчитал разность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летоисчислениях: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168" y="3284984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760000"/>
                </a:solidFill>
              </a:rPr>
              <a:t>_ </a:t>
            </a:r>
            <a:r>
              <a:rPr lang="ru-RU" b="1" dirty="0" smtClean="0">
                <a:solidFill>
                  <a:srgbClr val="760000"/>
                </a:solidFill>
              </a:rPr>
              <a:t>7208 </a:t>
            </a:r>
            <a:r>
              <a:rPr lang="ru-RU" b="1" dirty="0">
                <a:solidFill>
                  <a:srgbClr val="760000"/>
                </a:solidFill>
              </a:rPr>
              <a:t>год     -  1700 год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   7158 год     -    ?  год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       50 лет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Значит, 7158 год – это 1650 год</a:t>
            </a:r>
            <a:r>
              <a:rPr lang="ru-RU" b="1" dirty="0" smtClean="0">
                <a:solidFill>
                  <a:srgbClr val="760000"/>
                </a:solidFill>
              </a:rPr>
              <a:t>.</a:t>
            </a:r>
          </a:p>
          <a:p>
            <a:pPr marL="137160" indent="0">
              <a:buNone/>
            </a:pPr>
            <a:endParaRPr lang="ru-RU" b="1" dirty="0">
              <a:solidFill>
                <a:srgbClr val="760000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			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начало печатания Книги 24 июня 1650 года,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760000"/>
                </a:solidFill>
              </a:rPr>
              <a:t>конец печатания Книги 1 октября 1651 года.   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4572008"/>
            <a:ext cx="29929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95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+mn-lt"/>
              </a:rPr>
              <a:t>3 этап –историческое исследование.</a:t>
            </a:r>
            <a:br>
              <a:rPr lang="ru-RU" sz="2400" u="sng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Год издания Книги -- пятое лето царства 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Государя Царя Алексея Михайловича. Я прочитал: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41" y="2285992"/>
            <a:ext cx="1935352" cy="258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1846755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60000"/>
                </a:solidFill>
              </a:rPr>
              <a:t>в</a:t>
            </a:r>
            <a:r>
              <a:rPr lang="ru-RU" b="1" dirty="0" smtClean="0">
                <a:solidFill>
                  <a:srgbClr val="760000"/>
                </a:solidFill>
              </a:rPr>
              <a:t>оспитанию будущего  наследника престола уделялось очень большое внимание. </a:t>
            </a:r>
          </a:p>
          <a:p>
            <a:r>
              <a:rPr lang="ru-RU" b="1" dirty="0">
                <a:solidFill>
                  <a:srgbClr val="760000"/>
                </a:solidFill>
              </a:rPr>
              <a:t> </a:t>
            </a:r>
            <a:r>
              <a:rPr lang="ru-RU" b="1" dirty="0" smtClean="0">
                <a:solidFill>
                  <a:srgbClr val="760000"/>
                </a:solidFill>
              </a:rPr>
              <a:t>   В 6-летнем возрасте Алексей умел хорошо читать.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     Царь Алексей  Михайлович (Тишайший)  взошёл на престол в 1645 году. Молодой монарх был расположен к распространению и укреплению </a:t>
            </a:r>
            <a:r>
              <a:rPr lang="ru-RU" b="1" dirty="0">
                <a:solidFill>
                  <a:srgbClr val="760000"/>
                </a:solidFill>
              </a:rPr>
              <a:t> </a:t>
            </a:r>
            <a:r>
              <a:rPr lang="ru-RU" b="1" dirty="0" smtClean="0">
                <a:solidFill>
                  <a:srgbClr val="760000"/>
                </a:solidFill>
              </a:rPr>
              <a:t>православной веры. В Москву были приглашены украинские учёные монахи, которые приняли деятельное участие в издании богослужебной литературы.  Был перестроен и расширен Печатный двор. Значительно увеличилось количество печатных книг.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Царь Алексей много читал, во время его правления  ощутимо пополнились российские библиотеки при храмах.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3520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Печаталась сия Книга 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при богомольце Иосифе 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Патриархе 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Московском и всея Руси.</a:t>
            </a:r>
            <a:br>
              <a:rPr lang="ru-RU" sz="2000" dirty="0">
                <a:solidFill>
                  <a:srgbClr val="C00000"/>
                </a:solidFill>
                <a:latin typeface="+mn-lt"/>
              </a:rPr>
            </a:b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928670"/>
            <a:ext cx="1984033" cy="240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1268760"/>
            <a:ext cx="623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60000"/>
                </a:solidFill>
              </a:rPr>
              <a:t>Е</a:t>
            </a:r>
            <a:r>
              <a:rPr lang="ru-RU" b="1" dirty="0" smtClean="0">
                <a:solidFill>
                  <a:srgbClr val="760000"/>
                </a:solidFill>
              </a:rPr>
              <a:t>сть </a:t>
            </a:r>
            <a:r>
              <a:rPr lang="ru-RU" b="1" dirty="0">
                <a:solidFill>
                  <a:srgbClr val="760000"/>
                </a:solidFill>
              </a:rPr>
              <a:t>данные, что он был </a:t>
            </a:r>
            <a:r>
              <a:rPr lang="ru-RU" b="1" dirty="0" smtClean="0">
                <a:solidFill>
                  <a:srgbClr val="760000"/>
                </a:solidFill>
              </a:rPr>
              <a:t>родом </a:t>
            </a:r>
            <a:r>
              <a:rPr lang="ru-RU" b="1" dirty="0">
                <a:solidFill>
                  <a:srgbClr val="760000"/>
                </a:solidFill>
              </a:rPr>
              <a:t>из </a:t>
            </a:r>
            <a:r>
              <a:rPr lang="ru-RU" b="1" dirty="0" smtClean="0">
                <a:solidFill>
                  <a:srgbClr val="760000"/>
                </a:solidFill>
              </a:rPr>
              <a:t>Владимира.</a:t>
            </a:r>
          </a:p>
          <a:p>
            <a:r>
              <a:rPr lang="ru-RU" b="1" dirty="0">
                <a:solidFill>
                  <a:srgbClr val="760000"/>
                </a:solidFill>
              </a:rPr>
              <a:t>В</a:t>
            </a:r>
            <a:r>
              <a:rPr lang="ru-RU" b="1" dirty="0" smtClean="0">
                <a:solidFill>
                  <a:srgbClr val="760000"/>
                </a:solidFill>
              </a:rPr>
              <a:t> </a:t>
            </a:r>
            <a:r>
              <a:rPr lang="ru-RU" b="1" dirty="0">
                <a:solidFill>
                  <a:srgbClr val="760000"/>
                </a:solidFill>
              </a:rPr>
              <a:t>1642 </a:t>
            </a:r>
            <a:r>
              <a:rPr lang="ru-RU" b="1" dirty="0" smtClean="0">
                <a:solidFill>
                  <a:srgbClr val="760000"/>
                </a:solidFill>
              </a:rPr>
              <a:t>году был </a:t>
            </a:r>
            <a:r>
              <a:rPr lang="ru-RU" b="1" dirty="0">
                <a:solidFill>
                  <a:srgbClr val="760000"/>
                </a:solidFill>
              </a:rPr>
              <a:t>избран </a:t>
            </a:r>
            <a:r>
              <a:rPr lang="ru-RU" b="1" dirty="0" smtClean="0">
                <a:solidFill>
                  <a:srgbClr val="760000"/>
                </a:solidFill>
              </a:rPr>
              <a:t>на патриарший престол впервые по жеребьёвке. Принимал </a:t>
            </a:r>
            <a:r>
              <a:rPr lang="ru-RU" b="1" dirty="0">
                <a:solidFill>
                  <a:srgbClr val="760000"/>
                </a:solidFill>
              </a:rPr>
              <a:t>меры к </a:t>
            </a:r>
            <a:r>
              <a:rPr lang="ru-RU" b="1" dirty="0" smtClean="0">
                <a:solidFill>
                  <a:srgbClr val="760000"/>
                </a:solidFill>
              </a:rPr>
              <a:t>насаждению  школьного образования в </a:t>
            </a:r>
            <a:r>
              <a:rPr lang="ru-RU" b="1" dirty="0">
                <a:solidFill>
                  <a:srgbClr val="760000"/>
                </a:solidFill>
              </a:rPr>
              <a:t>Москве, для чего выписывал </a:t>
            </a:r>
            <a:r>
              <a:rPr lang="ru-RU" b="1" dirty="0" smtClean="0">
                <a:solidFill>
                  <a:srgbClr val="760000"/>
                </a:solidFill>
              </a:rPr>
              <a:t>ученых </a:t>
            </a:r>
            <a:r>
              <a:rPr lang="ru-RU" b="1" dirty="0">
                <a:solidFill>
                  <a:srgbClr val="760000"/>
                </a:solidFill>
              </a:rPr>
              <a:t>из Киева</a:t>
            </a:r>
            <a:r>
              <a:rPr lang="ru-RU" b="1" dirty="0" smtClean="0">
                <a:solidFill>
                  <a:srgbClr val="760000"/>
                </a:solidFill>
              </a:rPr>
              <a:t>.</a:t>
            </a:r>
            <a:r>
              <a:rPr lang="ru-RU" b="1" dirty="0">
                <a:solidFill>
                  <a:srgbClr val="760000"/>
                </a:solidFill>
              </a:rPr>
              <a:t> Он заботился </a:t>
            </a:r>
            <a:r>
              <a:rPr lang="ru-RU" b="1" dirty="0" smtClean="0">
                <a:solidFill>
                  <a:srgbClr val="760000"/>
                </a:solidFill>
              </a:rPr>
              <a:t>о </a:t>
            </a:r>
            <a:r>
              <a:rPr lang="ru-RU" b="1" dirty="0">
                <a:solidFill>
                  <a:srgbClr val="760000"/>
                </a:solidFill>
              </a:rPr>
              <a:t>благоустройстве церквей и </a:t>
            </a:r>
            <a:r>
              <a:rPr lang="ru-RU" b="1" dirty="0" smtClean="0">
                <a:solidFill>
                  <a:srgbClr val="760000"/>
                </a:solidFill>
              </a:rPr>
              <a:t>о </a:t>
            </a:r>
            <a:r>
              <a:rPr lang="ru-RU" b="1" dirty="0">
                <a:solidFill>
                  <a:srgbClr val="760000"/>
                </a:solidFill>
              </a:rPr>
              <a:t>благолепии церковной </a:t>
            </a:r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службы.  </a:t>
            </a:r>
            <a:endParaRPr lang="ru-RU" b="1" dirty="0">
              <a:solidFill>
                <a:srgbClr val="760000"/>
              </a:solidFill>
            </a:endParaRPr>
          </a:p>
          <a:p>
            <a:r>
              <a:rPr lang="ru-RU" dirty="0" smtClean="0"/>
              <a:t> </a:t>
            </a:r>
            <a:endParaRPr lang="ru-RU" b="1" dirty="0">
              <a:solidFill>
                <a:srgbClr val="76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3412219"/>
            <a:ext cx="8611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        </a:t>
            </a:r>
            <a:r>
              <a:rPr lang="ru-RU" b="1" dirty="0" err="1" smtClean="0">
                <a:solidFill>
                  <a:srgbClr val="760000"/>
                </a:solidFill>
              </a:rPr>
              <a:t>Святительство</a:t>
            </a:r>
            <a:r>
              <a:rPr lang="ru-RU" b="1" dirty="0" smtClean="0">
                <a:solidFill>
                  <a:srgbClr val="760000"/>
                </a:solidFill>
              </a:rPr>
              <a:t>  Иосифа  ознаменовано  интенсивной   издательской </a:t>
            </a:r>
            <a:r>
              <a:rPr lang="ru-RU" b="1" dirty="0">
                <a:solidFill>
                  <a:srgbClr val="760000"/>
                </a:solidFill>
              </a:rPr>
              <a:t>деятельностью </a:t>
            </a:r>
            <a:r>
              <a:rPr lang="ru-RU" b="1" dirty="0" smtClean="0">
                <a:solidFill>
                  <a:srgbClr val="760000"/>
                </a:solidFill>
              </a:rPr>
              <a:t> и  оживлением  церковной  мысли </a:t>
            </a:r>
            <a:r>
              <a:rPr lang="ru-RU" b="1" dirty="0">
                <a:solidFill>
                  <a:srgbClr val="760000"/>
                </a:solidFill>
              </a:rPr>
              <a:t>. Церковные </a:t>
            </a:r>
            <a:r>
              <a:rPr lang="ru-RU" b="1" dirty="0" smtClean="0">
                <a:solidFill>
                  <a:srgbClr val="760000"/>
                </a:solidFill>
              </a:rPr>
              <a:t> книги</a:t>
            </a:r>
            <a:r>
              <a:rPr lang="ru-RU" b="1" dirty="0">
                <a:solidFill>
                  <a:srgbClr val="760000"/>
                </a:solidFill>
              </a:rPr>
              <a:t>, </a:t>
            </a:r>
            <a:r>
              <a:rPr lang="ru-RU" b="1" dirty="0" smtClean="0">
                <a:solidFill>
                  <a:srgbClr val="760000"/>
                </a:solidFill>
              </a:rPr>
              <a:t>изданные  </a:t>
            </a:r>
            <a:r>
              <a:rPr lang="ru-RU" b="1" dirty="0">
                <a:solidFill>
                  <a:srgbClr val="760000"/>
                </a:solidFill>
              </a:rPr>
              <a:t>при Иосифе, были </a:t>
            </a:r>
            <a:r>
              <a:rPr lang="ru-RU" b="1" dirty="0" smtClean="0">
                <a:solidFill>
                  <a:srgbClr val="760000"/>
                </a:solidFill>
              </a:rPr>
              <a:t>последними</a:t>
            </a:r>
            <a:r>
              <a:rPr lang="ru-RU" b="1" dirty="0">
                <a:solidFill>
                  <a:srgbClr val="760000"/>
                </a:solidFill>
              </a:rPr>
              <a:t>, отражающими </a:t>
            </a:r>
            <a:r>
              <a:rPr lang="ru-RU" b="1" dirty="0" err="1">
                <a:solidFill>
                  <a:srgbClr val="760000"/>
                </a:solidFill>
              </a:rPr>
              <a:t>дониконовские</a:t>
            </a:r>
            <a:r>
              <a:rPr lang="ru-RU" b="1" dirty="0">
                <a:solidFill>
                  <a:srgbClr val="760000"/>
                </a:solidFill>
              </a:rPr>
              <a:t> редакцию </a:t>
            </a:r>
            <a:r>
              <a:rPr lang="ru-RU" b="1" dirty="0" smtClean="0">
                <a:solidFill>
                  <a:srgbClr val="760000"/>
                </a:solidFill>
              </a:rPr>
              <a:t> текстов  и  обрядность</a:t>
            </a:r>
            <a:r>
              <a:rPr lang="ru-RU" b="1" dirty="0">
                <a:solidFill>
                  <a:srgbClr val="760000"/>
                </a:solidFill>
              </a:rPr>
              <a:t>. </a:t>
            </a:r>
            <a:r>
              <a:rPr lang="ru-RU" b="1" dirty="0" smtClean="0">
                <a:solidFill>
                  <a:srgbClr val="760000"/>
                </a:solidFill>
              </a:rPr>
              <a:t> Поэтому  они  впоследствии  высоко </a:t>
            </a:r>
            <a:r>
              <a:rPr lang="ru-RU" b="1" dirty="0">
                <a:solidFill>
                  <a:srgbClr val="760000"/>
                </a:solidFill>
              </a:rPr>
              <a:t>ценились и </a:t>
            </a:r>
            <a:r>
              <a:rPr lang="ru-RU" b="1" dirty="0" smtClean="0">
                <a:solidFill>
                  <a:srgbClr val="760000"/>
                </a:solidFill>
              </a:rPr>
              <a:t>переиздавались   </a:t>
            </a:r>
            <a:r>
              <a:rPr lang="ru-RU" b="1" u="sng" dirty="0" smtClean="0">
                <a:solidFill>
                  <a:srgbClr val="760000"/>
                </a:solidFill>
              </a:rPr>
              <a:t>старообрядцами</a:t>
            </a:r>
            <a:r>
              <a:rPr lang="ru-RU" b="1" dirty="0" smtClean="0">
                <a:solidFill>
                  <a:srgbClr val="760000"/>
                </a:solidFill>
              </a:rPr>
              <a:t>.   Наиболее   важным </a:t>
            </a:r>
            <a:r>
              <a:rPr lang="ru-RU" b="1" dirty="0">
                <a:solidFill>
                  <a:srgbClr val="760000"/>
                </a:solidFill>
              </a:rPr>
              <a:t>событием </a:t>
            </a:r>
            <a:r>
              <a:rPr lang="ru-RU" b="1" dirty="0" smtClean="0">
                <a:solidFill>
                  <a:srgbClr val="760000"/>
                </a:solidFill>
              </a:rPr>
              <a:t> патриаршества  Иосифа  было  издание  богослужебных  </a:t>
            </a:r>
            <a:r>
              <a:rPr lang="ru-RU" b="1" dirty="0">
                <a:solidFill>
                  <a:srgbClr val="760000"/>
                </a:solidFill>
              </a:rPr>
              <a:t>и </a:t>
            </a:r>
            <a:r>
              <a:rPr lang="ru-RU" b="1" dirty="0" err="1" smtClean="0">
                <a:solidFill>
                  <a:srgbClr val="760000"/>
                </a:solidFill>
              </a:rPr>
              <a:t>церковноучительных</a:t>
            </a:r>
            <a:r>
              <a:rPr lang="ru-RU" b="1" dirty="0" smtClean="0">
                <a:solidFill>
                  <a:srgbClr val="760000"/>
                </a:solidFill>
              </a:rPr>
              <a:t>  </a:t>
            </a:r>
            <a:r>
              <a:rPr lang="ru-RU" b="1" dirty="0">
                <a:solidFill>
                  <a:srgbClr val="760000"/>
                </a:solidFill>
              </a:rPr>
              <a:t>книг, — </a:t>
            </a:r>
            <a:r>
              <a:rPr lang="ru-RU" b="1" dirty="0" smtClean="0">
                <a:solidFill>
                  <a:srgbClr val="760000"/>
                </a:solidFill>
              </a:rPr>
              <a:t> в  </a:t>
            </a:r>
            <a:r>
              <a:rPr lang="ru-RU" b="1" dirty="0">
                <a:solidFill>
                  <a:srgbClr val="760000"/>
                </a:solidFill>
              </a:rPr>
              <a:t>таком </a:t>
            </a:r>
            <a:r>
              <a:rPr lang="ru-RU" b="1" dirty="0" smtClean="0">
                <a:solidFill>
                  <a:srgbClr val="760000"/>
                </a:solidFill>
              </a:rPr>
              <a:t> количестве</a:t>
            </a:r>
            <a:r>
              <a:rPr lang="ru-RU" b="1" dirty="0">
                <a:solidFill>
                  <a:srgbClr val="760000"/>
                </a:solidFill>
              </a:rPr>
              <a:t>, </a:t>
            </a:r>
            <a:r>
              <a:rPr lang="ru-RU" b="1" dirty="0" smtClean="0">
                <a:solidFill>
                  <a:srgbClr val="760000"/>
                </a:solidFill>
              </a:rPr>
              <a:t> в  каком  они  не издавались  ни  </a:t>
            </a:r>
            <a:r>
              <a:rPr lang="ru-RU" b="1" dirty="0">
                <a:solidFill>
                  <a:srgbClr val="760000"/>
                </a:solidFill>
              </a:rPr>
              <a:t>при </a:t>
            </a:r>
            <a:r>
              <a:rPr lang="ru-RU" b="1" dirty="0" smtClean="0">
                <a:solidFill>
                  <a:srgbClr val="760000"/>
                </a:solidFill>
              </a:rPr>
              <a:t> одном  </a:t>
            </a:r>
            <a:r>
              <a:rPr lang="ru-RU" b="1" dirty="0">
                <a:solidFill>
                  <a:srgbClr val="760000"/>
                </a:solidFill>
              </a:rPr>
              <a:t>из </a:t>
            </a:r>
            <a:r>
              <a:rPr lang="ru-RU" b="1" dirty="0" smtClean="0">
                <a:solidFill>
                  <a:srgbClr val="760000"/>
                </a:solidFill>
              </a:rPr>
              <a:t> его  предшественников</a:t>
            </a:r>
            <a:r>
              <a:rPr lang="ru-RU" b="1" dirty="0">
                <a:solidFill>
                  <a:srgbClr val="760000"/>
                </a:solidFill>
              </a:rPr>
              <a:t>, — </a:t>
            </a:r>
            <a:r>
              <a:rPr lang="ru-RU" b="1" dirty="0" smtClean="0">
                <a:solidFill>
                  <a:srgbClr val="760000"/>
                </a:solidFill>
              </a:rPr>
              <a:t>причём  </a:t>
            </a:r>
            <a:r>
              <a:rPr lang="ru-RU" b="1" dirty="0">
                <a:solidFill>
                  <a:srgbClr val="760000"/>
                </a:solidFill>
              </a:rPr>
              <a:t>иные издания </a:t>
            </a:r>
            <a:r>
              <a:rPr lang="ru-RU" b="1" dirty="0" smtClean="0">
                <a:solidFill>
                  <a:srgbClr val="760000"/>
                </a:solidFill>
              </a:rPr>
              <a:t> в </a:t>
            </a:r>
            <a:r>
              <a:rPr lang="ru-RU" b="1" dirty="0">
                <a:solidFill>
                  <a:srgbClr val="760000"/>
                </a:solidFill>
              </a:rPr>
              <a:t>его </a:t>
            </a:r>
            <a:r>
              <a:rPr lang="ru-RU" b="1" dirty="0" smtClean="0">
                <a:solidFill>
                  <a:srgbClr val="760000"/>
                </a:solidFill>
              </a:rPr>
              <a:t> патриаршество  повторены  </a:t>
            </a:r>
            <a:r>
              <a:rPr lang="ru-RU" b="1" dirty="0">
                <a:solidFill>
                  <a:srgbClr val="760000"/>
                </a:solidFill>
              </a:rPr>
              <a:t>были </a:t>
            </a:r>
            <a:r>
              <a:rPr lang="ru-RU" b="1" dirty="0" smtClean="0">
                <a:solidFill>
                  <a:srgbClr val="760000"/>
                </a:solidFill>
              </a:rPr>
              <a:t> по  нескольку  раз. </a:t>
            </a:r>
            <a:r>
              <a:rPr lang="ru-RU" sz="1400" b="1" dirty="0" smtClean="0">
                <a:solidFill>
                  <a:srgbClr val="760000"/>
                </a:solidFill>
              </a:rPr>
              <a:t>(</a:t>
            </a:r>
            <a:r>
              <a:rPr lang="ru-RU" sz="1400" b="1" dirty="0" smtClean="0">
                <a:solidFill>
                  <a:srgbClr val="760000"/>
                </a:solidFill>
              </a:rPr>
              <a:t>Всего </a:t>
            </a:r>
            <a:r>
              <a:rPr lang="ru-RU" sz="1400" b="1" dirty="0">
                <a:solidFill>
                  <a:srgbClr val="760000"/>
                </a:solidFill>
              </a:rPr>
              <a:t>было издано 19 богослужебных книг).</a:t>
            </a:r>
          </a:p>
        </p:txBody>
      </p:sp>
    </p:spTree>
    <p:extLst>
      <p:ext uri="{BB962C8B-B14F-4D97-AF65-F5344CB8AC3E}">
        <p14:creationId xmlns:p14="http://schemas.microsoft.com/office/powerpoint/2010/main" xmlns="" val="4108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Начало  печатания  Книги  - 24 июня - 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на рождество 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чистейшего и  славного пророка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Предтечи Крестителя господня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Иоанна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32856"/>
            <a:ext cx="6408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60000"/>
                </a:solidFill>
              </a:rPr>
              <a:t>    </a:t>
            </a:r>
            <a:r>
              <a:rPr lang="ru-RU" b="1" dirty="0" smtClean="0">
                <a:solidFill>
                  <a:srgbClr val="760000"/>
                </a:solidFill>
              </a:rPr>
              <a:t>Славный пророк Предтеча Креститель господня Иоанн ближайший </a:t>
            </a:r>
            <a:r>
              <a:rPr lang="ru-RU" b="1" dirty="0">
                <a:solidFill>
                  <a:srgbClr val="760000"/>
                </a:solidFill>
              </a:rPr>
              <a:t>предшественник Иисуса </a:t>
            </a:r>
            <a:r>
              <a:rPr lang="ru-RU" b="1" dirty="0" smtClean="0">
                <a:solidFill>
                  <a:srgbClr val="760000"/>
                </a:solidFill>
              </a:rPr>
              <a:t>Христа, </a:t>
            </a:r>
            <a:r>
              <a:rPr lang="ru-RU" b="1" dirty="0">
                <a:solidFill>
                  <a:srgbClr val="760000"/>
                </a:solidFill>
              </a:rPr>
              <a:t>предсказавший пришествие </a:t>
            </a:r>
            <a:r>
              <a:rPr lang="ru-RU" b="1" dirty="0" smtClean="0">
                <a:solidFill>
                  <a:srgbClr val="760000"/>
                </a:solidFill>
              </a:rPr>
              <a:t>Мессии. 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     Он жил </a:t>
            </a:r>
            <a:r>
              <a:rPr lang="ru-RU" b="1" dirty="0">
                <a:solidFill>
                  <a:srgbClr val="760000"/>
                </a:solidFill>
              </a:rPr>
              <a:t>в пустыне </a:t>
            </a:r>
            <a:r>
              <a:rPr lang="ru-RU" b="1" dirty="0" smtClean="0">
                <a:solidFill>
                  <a:srgbClr val="760000"/>
                </a:solidFill>
              </a:rPr>
              <a:t>аскетом. После 30 лет проповедовал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smtClean="0">
                <a:solidFill>
                  <a:srgbClr val="760000"/>
                </a:solidFill>
              </a:rPr>
              <a:t> крещение </a:t>
            </a:r>
            <a:r>
              <a:rPr lang="ru-RU" b="1" dirty="0">
                <a:solidFill>
                  <a:srgbClr val="760000"/>
                </a:solidFill>
              </a:rPr>
              <a:t>покаяния для иудеев, крестил </a:t>
            </a:r>
            <a:r>
              <a:rPr lang="ru-RU" b="1" dirty="0" smtClean="0">
                <a:solidFill>
                  <a:srgbClr val="760000"/>
                </a:solidFill>
              </a:rPr>
              <a:t>в водах 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smtClean="0">
                <a:solidFill>
                  <a:srgbClr val="760000"/>
                </a:solidFill>
              </a:rPr>
              <a:t>Иордана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smtClean="0">
                <a:solidFill>
                  <a:srgbClr val="760000"/>
                </a:solidFill>
              </a:rPr>
              <a:t>  Иисуса   Христа.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     Затем </a:t>
            </a:r>
            <a:r>
              <a:rPr lang="ru-RU" b="1" dirty="0">
                <a:solidFill>
                  <a:srgbClr val="760000"/>
                </a:solidFill>
              </a:rPr>
              <a:t>был обезглавлен из-за козней </a:t>
            </a:r>
            <a:r>
              <a:rPr lang="ru-RU" b="1" dirty="0" smtClean="0">
                <a:solidFill>
                  <a:srgbClr val="760000"/>
                </a:solidFill>
              </a:rPr>
              <a:t>иудейской царевны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err="1">
                <a:solidFill>
                  <a:srgbClr val="760000"/>
                </a:solidFill>
              </a:rPr>
              <a:t>Иродиады</a:t>
            </a:r>
            <a:r>
              <a:rPr lang="ru-RU" b="1" dirty="0">
                <a:solidFill>
                  <a:srgbClr val="760000"/>
                </a:solidFill>
              </a:rPr>
              <a:t> и её дочери </a:t>
            </a:r>
            <a:r>
              <a:rPr lang="ru-RU" b="1" dirty="0" err="1">
                <a:solidFill>
                  <a:srgbClr val="760000"/>
                </a:solidFill>
              </a:rPr>
              <a:t>Саломеи</a:t>
            </a:r>
            <a:r>
              <a:rPr lang="ru-RU" b="1" dirty="0">
                <a:solidFill>
                  <a:srgbClr val="760000"/>
                </a:solidFill>
              </a:rPr>
              <a:t>. Считается исторической </a:t>
            </a:r>
            <a:r>
              <a:rPr lang="ru-RU" b="1" dirty="0" smtClean="0">
                <a:solidFill>
                  <a:srgbClr val="760000"/>
                </a:solidFill>
              </a:rPr>
              <a:t>фигурой и   упоминается </a:t>
            </a:r>
            <a:r>
              <a:rPr lang="ru-RU" b="1" dirty="0">
                <a:solidFill>
                  <a:srgbClr val="760000"/>
                </a:solidFill>
              </a:rPr>
              <a:t>во всех известных рукописях «Иудейских </a:t>
            </a:r>
            <a:r>
              <a:rPr lang="ru-RU" b="1" dirty="0" smtClean="0">
                <a:solidFill>
                  <a:srgbClr val="760000"/>
                </a:solidFill>
              </a:rPr>
              <a:t>древностей».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93" y="2500306"/>
            <a:ext cx="1964908" cy="270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90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Окончена Книга - 1 </a:t>
            </a: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ктября -- в день памяти святого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Апостола Филиппа  от семи диаконов.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209884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30128" y="1484784"/>
            <a:ext cx="6191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60000"/>
                </a:solidFill>
              </a:rPr>
              <a:t>    Святой </a:t>
            </a:r>
            <a:r>
              <a:rPr lang="ru-RU" sz="2000" b="1" dirty="0">
                <a:solidFill>
                  <a:srgbClr val="760000"/>
                </a:solidFill>
              </a:rPr>
              <a:t>Апостол </a:t>
            </a:r>
            <a:r>
              <a:rPr lang="ru-RU" sz="2000" b="1" dirty="0" smtClean="0">
                <a:solidFill>
                  <a:srgbClr val="760000"/>
                </a:solidFill>
              </a:rPr>
              <a:t>Филипп </a:t>
            </a:r>
            <a:r>
              <a:rPr lang="ru-RU" sz="2000" b="1" dirty="0">
                <a:solidFill>
                  <a:srgbClr val="760000"/>
                </a:solidFill>
              </a:rPr>
              <a:t>был родом из </a:t>
            </a:r>
            <a:r>
              <a:rPr lang="ru-RU" sz="2000" b="1" dirty="0" err="1">
                <a:solidFill>
                  <a:srgbClr val="760000"/>
                </a:solidFill>
              </a:rPr>
              <a:t>Кесарии</a:t>
            </a:r>
            <a:r>
              <a:rPr lang="ru-RU" sz="2000" b="1" dirty="0">
                <a:solidFill>
                  <a:srgbClr val="760000"/>
                </a:solidFill>
              </a:rPr>
              <a:t> </a:t>
            </a:r>
            <a:r>
              <a:rPr lang="ru-RU" sz="2000" b="1" dirty="0" smtClean="0">
                <a:solidFill>
                  <a:srgbClr val="760000"/>
                </a:solidFill>
              </a:rPr>
              <a:t>Палестинской. </a:t>
            </a:r>
          </a:p>
          <a:p>
            <a:r>
              <a:rPr lang="ru-RU" sz="2000" b="1" dirty="0" smtClean="0">
                <a:solidFill>
                  <a:srgbClr val="760000"/>
                </a:solidFill>
              </a:rPr>
              <a:t>     Он был избран </a:t>
            </a:r>
            <a:r>
              <a:rPr lang="ru-RU" sz="2000" b="1" dirty="0">
                <a:solidFill>
                  <a:srgbClr val="760000"/>
                </a:solidFill>
              </a:rPr>
              <a:t>святыми Апостолами во </a:t>
            </a:r>
            <a:r>
              <a:rPr lang="ru-RU" sz="2000" b="1" dirty="0" smtClean="0">
                <a:solidFill>
                  <a:srgbClr val="760000"/>
                </a:solidFill>
              </a:rPr>
              <a:t>диакона. </a:t>
            </a:r>
            <a:r>
              <a:rPr lang="ru-RU" sz="2000" b="1" dirty="0">
                <a:solidFill>
                  <a:srgbClr val="760000"/>
                </a:solidFill>
              </a:rPr>
              <a:t>Он проповедовал Христа. </a:t>
            </a:r>
            <a:r>
              <a:rPr lang="ru-RU" sz="2000" b="1" dirty="0" smtClean="0">
                <a:solidFill>
                  <a:srgbClr val="760000"/>
                </a:solidFill>
              </a:rPr>
              <a:t>Проповедь </a:t>
            </a:r>
            <a:r>
              <a:rPr lang="ru-RU" sz="2000" b="1" dirty="0">
                <a:solidFill>
                  <a:srgbClr val="760000"/>
                </a:solidFill>
              </a:rPr>
              <a:t>свою святой </a:t>
            </a:r>
            <a:r>
              <a:rPr lang="ru-RU" sz="2000" b="1" dirty="0" smtClean="0">
                <a:solidFill>
                  <a:srgbClr val="760000"/>
                </a:solidFill>
              </a:rPr>
              <a:t>Филипп подтверждал </a:t>
            </a:r>
            <a:r>
              <a:rPr lang="ru-RU" sz="2000" b="1" dirty="0">
                <a:solidFill>
                  <a:srgbClr val="760000"/>
                </a:solidFill>
              </a:rPr>
              <a:t>многими чудесами, исцеляя всякие </a:t>
            </a:r>
            <a:r>
              <a:rPr lang="ru-RU" sz="2000" b="1" dirty="0" smtClean="0">
                <a:solidFill>
                  <a:srgbClr val="760000"/>
                </a:solidFill>
              </a:rPr>
              <a:t>болезни.</a:t>
            </a:r>
            <a:endParaRPr lang="ru-RU" sz="2000" b="1" dirty="0">
              <a:solidFill>
                <a:srgbClr val="76000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760000"/>
                </a:solidFill>
              </a:rPr>
              <a:t>      Обратив так </a:t>
            </a:r>
            <a:r>
              <a:rPr lang="ru-RU" sz="2000" b="1" dirty="0">
                <a:solidFill>
                  <a:srgbClr val="760000"/>
                </a:solidFill>
              </a:rPr>
              <a:t>многих ко Христу и сотворив великие чудеса, Апостол Филипп отошел ко Господу в глубокой старости</a:t>
            </a:r>
            <a:r>
              <a:rPr lang="ru-RU" sz="2000" b="1" dirty="0" smtClean="0">
                <a:solidFill>
                  <a:srgbClr val="760000"/>
                </a:solidFill>
              </a:rPr>
              <a:t>.</a:t>
            </a:r>
            <a:endParaRPr lang="ru-RU" sz="2000" b="1" dirty="0">
              <a:solidFill>
                <a:srgbClr val="76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79715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			Вывод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760000"/>
                </a:solidFill>
              </a:rPr>
              <a:t>и</a:t>
            </a:r>
            <a:r>
              <a:rPr lang="ru-RU" sz="2400" b="1" dirty="0" smtClean="0">
                <a:solidFill>
                  <a:srgbClr val="760000"/>
                </a:solidFill>
              </a:rPr>
              <a:t>сторические  личности, упомянутые на странице 597, действительно существовали</a:t>
            </a:r>
            <a:endParaRPr lang="ru-RU" sz="2400" b="1" dirty="0">
              <a:solidFill>
                <a:srgbClr val="760000"/>
              </a:solidFill>
            </a:endParaRPr>
          </a:p>
          <a:p>
            <a:r>
              <a:rPr lang="ru-RU" sz="2400" b="1" dirty="0">
                <a:solidFill>
                  <a:srgbClr val="760000"/>
                </a:solidFill>
              </a:rPr>
              <a:t>и</a:t>
            </a:r>
            <a:r>
              <a:rPr lang="ru-RU" sz="2400" b="1" dirty="0" smtClean="0">
                <a:solidFill>
                  <a:srgbClr val="760000"/>
                </a:solidFill>
              </a:rPr>
              <a:t> были известны в то время.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5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этап – мои вычисления.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Скорость печатания Книги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Documents and Settings\User\Рабочий стол\я исследователь\_MG_6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92" y="1785926"/>
            <a:ext cx="2007484" cy="301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340768"/>
            <a:ext cx="453463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Последний пронумерованный лист </a:t>
            </a:r>
            <a:r>
              <a:rPr lang="ru-RU" b="1" u="sng" dirty="0" err="1" smtClean="0">
                <a:solidFill>
                  <a:srgbClr val="760000"/>
                </a:solidFill>
              </a:rPr>
              <a:t>ф˜чи</a:t>
            </a:r>
            <a:r>
              <a:rPr lang="ru-RU" b="1" dirty="0" smtClean="0">
                <a:solidFill>
                  <a:srgbClr val="760000"/>
                </a:solidFill>
              </a:rPr>
              <a:t>, 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что соответствует числу 597.</a:t>
            </a:r>
          </a:p>
          <a:p>
            <a:r>
              <a:rPr lang="ru-RU" b="1" dirty="0">
                <a:solidFill>
                  <a:srgbClr val="760000"/>
                </a:solidFill>
              </a:rPr>
              <a:t>Сохранилось 598 листов.</a:t>
            </a:r>
          </a:p>
          <a:p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В  Книге было 600 листов, </a:t>
            </a:r>
          </a:p>
          <a:p>
            <a:r>
              <a:rPr lang="ru-RU" b="1" dirty="0">
                <a:solidFill>
                  <a:srgbClr val="760000"/>
                </a:solidFill>
              </a:rPr>
              <a:t>н</a:t>
            </a:r>
            <a:r>
              <a:rPr lang="ru-RU" b="1" dirty="0" smtClean="0">
                <a:solidFill>
                  <a:srgbClr val="760000"/>
                </a:solidFill>
              </a:rPr>
              <a:t>а листе приблизительно 1500 знаков. 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Значит, всего в Книге 900 000 знаков.  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Книга печаталась 464 дня,</a:t>
            </a:r>
          </a:p>
          <a:p>
            <a:r>
              <a:rPr lang="ru-RU" b="1" dirty="0">
                <a:solidFill>
                  <a:srgbClr val="760000"/>
                </a:solidFill>
              </a:rPr>
              <a:t>з</a:t>
            </a:r>
            <a:r>
              <a:rPr lang="ru-RU" b="1" dirty="0" smtClean="0">
                <a:solidFill>
                  <a:srgbClr val="760000"/>
                </a:solidFill>
              </a:rPr>
              <a:t>начит, приблизительно в день печатали </a:t>
            </a:r>
          </a:p>
          <a:p>
            <a:r>
              <a:rPr lang="ru-RU" b="1" dirty="0">
                <a:solidFill>
                  <a:srgbClr val="760000"/>
                </a:solidFill>
              </a:rPr>
              <a:t>в</a:t>
            </a:r>
            <a:r>
              <a:rPr lang="ru-RU" b="1" dirty="0" smtClean="0">
                <a:solidFill>
                  <a:srgbClr val="760000"/>
                </a:solidFill>
              </a:rPr>
              <a:t>сего 1940 знаков.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		Вывод:</a:t>
            </a:r>
          </a:p>
          <a:p>
            <a:r>
              <a:rPr lang="ru-RU" b="1" dirty="0">
                <a:solidFill>
                  <a:srgbClr val="760000"/>
                </a:solidFill>
              </a:rPr>
              <a:t>м</a:t>
            </a:r>
            <a:r>
              <a:rPr lang="ru-RU" b="1" dirty="0" smtClean="0">
                <a:solidFill>
                  <a:srgbClr val="760000"/>
                </a:solidFill>
              </a:rPr>
              <a:t>астера работали медленно, 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но сделали Книгу на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087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sz="3600" dirty="0" smtClean="0">
                <a:solidFill>
                  <a:srgbClr val="FF0000"/>
                </a:solidFill>
              </a:rPr>
              <a:t>Вывод исследования: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29" y="572887"/>
            <a:ext cx="2088232" cy="13917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		      </a:t>
            </a:r>
            <a:r>
              <a:rPr lang="ru-RU" sz="2000" b="1" dirty="0" smtClean="0">
                <a:solidFill>
                  <a:srgbClr val="C00000"/>
                </a:solidFill>
              </a:rPr>
              <a:t>Полученные </a:t>
            </a:r>
            <a:r>
              <a:rPr lang="ru-RU" sz="2000" b="1" dirty="0">
                <a:solidFill>
                  <a:srgbClr val="C00000"/>
                </a:solidFill>
              </a:rPr>
              <a:t>результаты лексического 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</a:rPr>
              <a:t>		      и </a:t>
            </a:r>
            <a:r>
              <a:rPr lang="ru-RU" sz="2000" b="1" dirty="0">
                <a:solidFill>
                  <a:srgbClr val="C00000"/>
                </a:solidFill>
              </a:rPr>
              <a:t>исторического исследований совпали. 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Книга </a:t>
            </a:r>
            <a:r>
              <a:rPr lang="ru-RU" sz="2000" b="1" dirty="0" smtClean="0">
                <a:solidFill>
                  <a:srgbClr val="C00000"/>
                </a:solidFill>
              </a:rPr>
              <a:t>для меня </a:t>
            </a:r>
            <a:r>
              <a:rPr lang="ru-RU" sz="2000" b="1" dirty="0">
                <a:solidFill>
                  <a:srgbClr val="C00000"/>
                </a:solidFill>
              </a:rPr>
              <a:t>уникальна, е</a:t>
            </a:r>
            <a:r>
              <a:rPr lang="ru-RU" sz="2000" b="1" dirty="0" smtClean="0">
                <a:solidFill>
                  <a:srgbClr val="C00000"/>
                </a:solidFill>
              </a:rPr>
              <a:t>й </a:t>
            </a:r>
            <a:r>
              <a:rPr lang="ru-RU" sz="2000" b="1" u="sng" dirty="0" smtClean="0">
                <a:solidFill>
                  <a:srgbClr val="C00000"/>
                </a:solidFill>
              </a:rPr>
              <a:t>360 лет.</a:t>
            </a:r>
            <a:r>
              <a:rPr lang="ru-RU" sz="2000" b="1" dirty="0" smtClean="0">
                <a:solidFill>
                  <a:srgbClr val="C00000"/>
                </a:solidFill>
              </a:rPr>
              <a:t>  На её страницах  </a:t>
            </a:r>
            <a:r>
              <a:rPr lang="ru-RU" sz="2000" b="1" dirty="0">
                <a:solidFill>
                  <a:srgbClr val="C00000"/>
                </a:solidFill>
              </a:rPr>
              <a:t>история России переплелась с историей моей </a:t>
            </a:r>
            <a:r>
              <a:rPr lang="ru-RU" sz="2000" b="1" dirty="0" smtClean="0">
                <a:solidFill>
                  <a:srgbClr val="C00000"/>
                </a:solidFill>
              </a:rPr>
              <a:t>семьи.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Нас разделяют время и просторы родной страны.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Но есть то, что нас объединяет. И это самое главное –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язык, культура и православная  вера.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9228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Предисловие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rgbClr val="760000"/>
                </a:solidFill>
              </a:rPr>
              <a:t> </a:t>
            </a:r>
            <a:r>
              <a:rPr lang="ru-RU" sz="2400" b="1" dirty="0" smtClean="0">
                <a:solidFill>
                  <a:srgbClr val="760000"/>
                </a:solidFill>
              </a:rPr>
              <a:t>   Я своего дедушку видел только на фотографии. Но от него осталось несколько старинных вещей, среди которых меня всё время занимала необычная толстая книга на верхней полке.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60000"/>
                </a:solidFill>
              </a:rPr>
              <a:t>    Мама рассказала, что это семейная реликвия, которая досталась моему дедушке от его родителей. Они очень ценили и почитали книги.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60000"/>
                </a:solidFill>
              </a:rPr>
              <a:t>    С этого всё и началось… 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0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50"/>
          <a:stretch/>
        </p:blipFill>
        <p:spPr>
          <a:xfrm>
            <a:off x="4357686" y="2071678"/>
            <a:ext cx="4571377" cy="33288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Послесловие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7043758" cy="41662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полке старинная </a:t>
            </a:r>
            <a:r>
              <a:rPr lang="ru-RU" sz="2400" b="1" dirty="0" smtClean="0">
                <a:solidFill>
                  <a:srgbClr val="C00000"/>
                </a:solidFill>
              </a:rPr>
              <a:t>Книга </a:t>
            </a:r>
            <a:r>
              <a:rPr lang="ru-RU" sz="2400" b="1" dirty="0">
                <a:solidFill>
                  <a:srgbClr val="C00000"/>
                </a:solidFill>
              </a:rPr>
              <a:t>стояла.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О прадедах </a:t>
            </a:r>
            <a:r>
              <a:rPr lang="ru-RU" sz="2400" b="1" dirty="0" smtClean="0">
                <a:solidFill>
                  <a:srgbClr val="C00000"/>
                </a:solidFill>
              </a:rPr>
              <a:t>много она рассказала…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 времени Книгу спас переплёт: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Мастер ушёл, а Книга живёт!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Она непонятна быстрому взгляду,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Над каждой страницей задуматься надо…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время отступит, и чудо свершится: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предки со мной говорят сквозь страницы!</a:t>
            </a:r>
          </a:p>
        </p:txBody>
      </p:sp>
    </p:spTree>
    <p:extLst>
      <p:ext uri="{BB962C8B-B14F-4D97-AF65-F5344CB8AC3E}">
        <p14:creationId xmlns:p14="http://schemas.microsoft.com/office/powerpoint/2010/main" xmlns="" val="37876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Список используемой литературы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1.Православные праздники. ООО «Издательство АСТ».  2007.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 </a:t>
            </a:r>
            <a:r>
              <a:rPr lang="ru-RU" sz="2000" dirty="0">
                <a:solidFill>
                  <a:schemeClr val="bg1"/>
                </a:solidFill>
              </a:rPr>
              <a:t>Словарь древнерусского языка. И. И. Срезневский. М., «Книга».-1989.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3.Толковый словарь. С. И. Ожегов, Н. Ю Шведова.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4. </a:t>
            </a:r>
            <a:r>
              <a:rPr lang="ru-RU" sz="2000" dirty="0">
                <a:solidFill>
                  <a:schemeClr val="bg1"/>
                </a:solidFill>
              </a:rPr>
              <a:t>Энциклопедия царей и императоров. Россия. </a:t>
            </a:r>
            <a:r>
              <a:rPr lang="el-GR" sz="2000" dirty="0">
                <a:solidFill>
                  <a:schemeClr val="bg1"/>
                </a:solidFill>
              </a:rPr>
              <a:t>Ι</a:t>
            </a:r>
            <a:r>
              <a:rPr lang="ru-RU" sz="2000" dirty="0">
                <a:solidFill>
                  <a:schemeClr val="bg1"/>
                </a:solidFill>
              </a:rPr>
              <a:t>Х – ХХ вв. </a:t>
            </a:r>
            <a:r>
              <a:rPr lang="ru-RU" sz="2000" dirty="0" err="1">
                <a:solidFill>
                  <a:schemeClr val="bg1"/>
                </a:solidFill>
              </a:rPr>
              <a:t>Роосса</a:t>
            </a:r>
            <a:r>
              <a:rPr lang="ru-RU" sz="2000" dirty="0">
                <a:solidFill>
                  <a:schemeClr val="bg1"/>
                </a:solidFill>
              </a:rPr>
              <a:t>. 2011.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5.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http://ru.wikipedia.org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5338936" cy="11521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Ц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ель исследования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404664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2449051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60000"/>
                </a:solidFill>
              </a:rPr>
              <a:t>На полке старинная книга стояла.</a:t>
            </a:r>
          </a:p>
          <a:p>
            <a:r>
              <a:rPr lang="ru-RU" sz="2400" dirty="0" smtClean="0">
                <a:solidFill>
                  <a:srgbClr val="760000"/>
                </a:solidFill>
              </a:rPr>
              <a:t>О прадедах наших напоминала…</a:t>
            </a:r>
          </a:p>
          <a:p>
            <a:r>
              <a:rPr lang="ru-RU" sz="2400" b="1" u="sng" dirty="0" smtClean="0">
                <a:solidFill>
                  <a:srgbClr val="760000"/>
                </a:solidFill>
              </a:rPr>
              <a:t>Что это за книга? И как её звать?</a:t>
            </a:r>
            <a:endParaRPr lang="ru-RU" sz="2400" b="1" dirty="0" smtClean="0">
              <a:solidFill>
                <a:srgbClr val="760000"/>
              </a:solidFill>
            </a:endParaRPr>
          </a:p>
          <a:p>
            <a:r>
              <a:rPr lang="ru-RU" sz="2400" b="1" u="sng" dirty="0">
                <a:solidFill>
                  <a:srgbClr val="760000"/>
                </a:solidFill>
              </a:rPr>
              <a:t>И</a:t>
            </a:r>
            <a:r>
              <a:rPr lang="ru-RU" sz="2400" b="1" u="sng" dirty="0" smtClean="0">
                <a:solidFill>
                  <a:srgbClr val="760000"/>
                </a:solidFill>
              </a:rPr>
              <a:t> сколько ей лет</a:t>
            </a:r>
            <a:r>
              <a:rPr lang="ru-RU" sz="2400" u="sng" dirty="0" smtClean="0">
                <a:solidFill>
                  <a:srgbClr val="760000"/>
                </a:solidFill>
              </a:rPr>
              <a:t>?</a:t>
            </a:r>
            <a:r>
              <a:rPr lang="ru-RU" sz="2400" dirty="0" smtClean="0">
                <a:solidFill>
                  <a:srgbClr val="760000"/>
                </a:solidFill>
              </a:rPr>
              <a:t>- </a:t>
            </a:r>
            <a:r>
              <a:rPr lang="ru-RU" sz="2400" dirty="0">
                <a:solidFill>
                  <a:srgbClr val="760000"/>
                </a:solidFill>
              </a:rPr>
              <a:t>М</a:t>
            </a:r>
            <a:r>
              <a:rPr lang="ru-RU" sz="2400" dirty="0" smtClean="0">
                <a:solidFill>
                  <a:srgbClr val="760000"/>
                </a:solidFill>
              </a:rPr>
              <a:t>не хотелось узнать.</a:t>
            </a:r>
          </a:p>
          <a:p>
            <a:r>
              <a:rPr lang="ru-RU" sz="2400" dirty="0">
                <a:solidFill>
                  <a:srgbClr val="760000"/>
                </a:solidFill>
              </a:rPr>
              <a:t>	</a:t>
            </a:r>
            <a:r>
              <a:rPr lang="ru-RU" sz="2400" dirty="0" smtClean="0">
                <a:solidFill>
                  <a:srgbClr val="760000"/>
                </a:solidFill>
              </a:rPr>
              <a:t>- Ну, может быть, сто лет, - сказала сестрица.</a:t>
            </a:r>
          </a:p>
          <a:p>
            <a:r>
              <a:rPr lang="ru-RU" sz="2400" b="1" dirty="0">
                <a:solidFill>
                  <a:srgbClr val="760000"/>
                </a:solidFill>
              </a:rPr>
              <a:t>	</a:t>
            </a:r>
            <a:r>
              <a:rPr lang="ru-RU" sz="2400" b="1" dirty="0" smtClean="0">
                <a:solidFill>
                  <a:srgbClr val="760000"/>
                </a:solidFill>
              </a:rPr>
              <a:t>- </a:t>
            </a:r>
            <a:r>
              <a:rPr lang="ru-RU" sz="2400" b="1" u="sng" dirty="0" smtClean="0">
                <a:solidFill>
                  <a:srgbClr val="760000"/>
                </a:solidFill>
              </a:rPr>
              <a:t>А что за значки здесь внизу на страницах?</a:t>
            </a:r>
          </a:p>
          <a:p>
            <a:r>
              <a:rPr lang="ru-RU" sz="2400" b="1" dirty="0">
                <a:solidFill>
                  <a:srgbClr val="760000"/>
                </a:solidFill>
              </a:rPr>
              <a:t>	</a:t>
            </a:r>
            <a:r>
              <a:rPr lang="ru-RU" sz="2400" b="1" dirty="0" smtClean="0">
                <a:solidFill>
                  <a:srgbClr val="760000"/>
                </a:solidFill>
              </a:rPr>
              <a:t>- </a:t>
            </a:r>
            <a:r>
              <a:rPr lang="ru-RU" sz="2400" dirty="0" smtClean="0">
                <a:solidFill>
                  <a:srgbClr val="760000"/>
                </a:solidFill>
              </a:rPr>
              <a:t>Да это же старославянские цифры!</a:t>
            </a:r>
          </a:p>
          <a:p>
            <a:r>
              <a:rPr lang="ru-RU" sz="2400" dirty="0">
                <a:solidFill>
                  <a:srgbClr val="760000"/>
                </a:solidFill>
              </a:rPr>
              <a:t>	</a:t>
            </a:r>
            <a:r>
              <a:rPr lang="ru-RU" sz="2400" dirty="0" smtClean="0">
                <a:solidFill>
                  <a:srgbClr val="760000"/>
                </a:solidFill>
              </a:rPr>
              <a:t>- Хочу  разгадать я их тайны и шифры!</a:t>
            </a:r>
          </a:p>
          <a:p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План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801" y="1124744"/>
            <a:ext cx="589879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60000"/>
                </a:solidFill>
              </a:rPr>
              <a:t>Чтобы  ответы мне отыскать,</a:t>
            </a:r>
          </a:p>
          <a:p>
            <a:r>
              <a:rPr lang="ru-RU" sz="2400" dirty="0" smtClean="0">
                <a:solidFill>
                  <a:srgbClr val="760000"/>
                </a:solidFill>
              </a:rPr>
              <a:t>Я должен об этой книге узнать:  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-   её  название,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760000"/>
                </a:solidFill>
              </a:rPr>
              <a:t>год и место издания,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760000"/>
                </a:solidFill>
              </a:rPr>
              <a:t>и</a:t>
            </a:r>
            <a:r>
              <a:rPr lang="ru-RU" sz="2400" b="1" dirty="0" smtClean="0">
                <a:solidFill>
                  <a:srgbClr val="760000"/>
                </a:solidFill>
              </a:rPr>
              <a:t>мена исторических лиц,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760000"/>
                </a:solidFill>
              </a:rPr>
              <a:t>и</a:t>
            </a:r>
            <a:r>
              <a:rPr lang="ru-RU" sz="2400" b="1" dirty="0" smtClean="0">
                <a:solidFill>
                  <a:srgbClr val="760000"/>
                </a:solidFill>
              </a:rPr>
              <a:t> сколько в старинной книге страниц,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760000"/>
                </a:solidFill>
              </a:rPr>
              <a:t>как создавалось книжное чудо,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760000"/>
                </a:solidFill>
              </a:rPr>
              <a:t>к</a:t>
            </a:r>
            <a:r>
              <a:rPr lang="ru-RU" sz="2400" b="1" dirty="0" smtClean="0">
                <a:solidFill>
                  <a:srgbClr val="760000"/>
                </a:solidFill>
              </a:rPr>
              <a:t> нам попала книга откуда?</a:t>
            </a:r>
            <a:endParaRPr lang="ru-RU" sz="2400" b="1" dirty="0">
              <a:solidFill>
                <a:srgbClr val="760000"/>
              </a:solidFill>
            </a:endParaRPr>
          </a:p>
          <a:p>
            <a:r>
              <a:rPr lang="ru-RU" sz="2400" dirty="0" smtClean="0">
                <a:solidFill>
                  <a:srgbClr val="760000"/>
                </a:solidFill>
              </a:rPr>
              <a:t>Для этого мне необходимо: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- найти в энциклопедиях  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  историческую информацию, 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- найти старославянскую нумерацию,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- </a:t>
            </a:r>
            <a:r>
              <a:rPr lang="ru-RU" sz="2400" b="1" dirty="0">
                <a:solidFill>
                  <a:srgbClr val="760000"/>
                </a:solidFill>
              </a:rPr>
              <a:t>п</a:t>
            </a:r>
            <a:r>
              <a:rPr lang="ru-RU" sz="2400" b="1" dirty="0" smtClean="0">
                <a:solidFill>
                  <a:srgbClr val="760000"/>
                </a:solidFill>
              </a:rPr>
              <a:t>еревести на знаки арабских цифр,</a:t>
            </a:r>
          </a:p>
          <a:p>
            <a:r>
              <a:rPr lang="ru-RU" sz="2400" dirty="0" smtClean="0">
                <a:solidFill>
                  <a:srgbClr val="760000"/>
                </a:solidFill>
              </a:rPr>
              <a:t>  чтобы понять неизвестный мне шифр.</a:t>
            </a:r>
            <a:endParaRPr lang="ru-RU" sz="2400" dirty="0">
              <a:solidFill>
                <a:srgbClr val="76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22" b="-11722"/>
          <a:stretch/>
        </p:blipFill>
        <p:spPr>
          <a:xfrm>
            <a:off x="395536" y="404665"/>
            <a:ext cx="1866116" cy="295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2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1 этап  –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+mn-lt"/>
              </a:rPr>
              <a:t>визуальное исследование.</a:t>
            </a:r>
            <a:endParaRPr lang="ru-RU" sz="2800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112" y="1484784"/>
            <a:ext cx="56313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Бумага прочная и переплёт</a:t>
            </a:r>
            <a:r>
              <a:rPr lang="ru-RU" sz="2400" b="1" dirty="0">
                <a:solidFill>
                  <a:srgbClr val="760000"/>
                </a:solidFill>
              </a:rPr>
              <a:t> </a:t>
            </a:r>
            <a:r>
              <a:rPr lang="ru-RU" sz="2400" b="1" dirty="0" smtClean="0">
                <a:solidFill>
                  <a:srgbClr val="760000"/>
                </a:solidFill>
              </a:rPr>
              <a:t>- 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Мастер старался на сто лет вперёд.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Обложка из дуба, обтянута кожей - </a:t>
            </a:r>
          </a:p>
          <a:p>
            <a:r>
              <a:rPr lang="ru-RU" sz="2400" dirty="0">
                <a:solidFill>
                  <a:srgbClr val="760000"/>
                </a:solidFill>
              </a:rPr>
              <a:t>К</a:t>
            </a:r>
            <a:r>
              <a:rPr lang="ru-RU" sz="2400" dirty="0" smtClean="0">
                <a:solidFill>
                  <a:srgbClr val="760000"/>
                </a:solidFill>
              </a:rPr>
              <a:t>нига такая исчезнуть  не сможет.</a:t>
            </a:r>
          </a:p>
          <a:p>
            <a:endParaRPr lang="ru-RU" sz="2400" dirty="0">
              <a:solidFill>
                <a:srgbClr val="76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Я   её измерил.</a:t>
            </a:r>
          </a:p>
          <a:p>
            <a:r>
              <a:rPr lang="ru-RU" sz="2400" dirty="0" smtClean="0">
                <a:solidFill>
                  <a:srgbClr val="760000"/>
                </a:solidFill>
              </a:rPr>
              <a:t> </a:t>
            </a:r>
            <a:endParaRPr lang="ru-RU" sz="2400" b="1" dirty="0" smtClean="0">
              <a:solidFill>
                <a:srgbClr val="76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Толщина книги 1 </a:t>
            </a:r>
            <a:r>
              <a:rPr lang="ru-RU" sz="2400" b="1" dirty="0" err="1" smtClean="0">
                <a:solidFill>
                  <a:srgbClr val="760000"/>
                </a:solidFill>
              </a:rPr>
              <a:t>дм</a:t>
            </a:r>
            <a:r>
              <a:rPr lang="ru-RU" sz="2400" b="1" dirty="0" smtClean="0">
                <a:solidFill>
                  <a:srgbClr val="76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Высота книги 35 см.</a:t>
            </a: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Ширина книги 25 см.</a:t>
            </a: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Масса книги 4 кг 500 г. 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13172"/>
            <a:ext cx="1603556" cy="212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я исследователь\_MG_67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15" r="5202" b="1"/>
          <a:stretch/>
        </p:blipFill>
        <p:spPr bwMode="auto">
          <a:xfrm>
            <a:off x="590964" y="476673"/>
            <a:ext cx="1481918" cy="238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150" y="1000108"/>
            <a:ext cx="1906099" cy="150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958" y="3500438"/>
            <a:ext cx="1864551" cy="149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807258"/>
            <a:ext cx="524380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Открыл и внимательно рассмотрел:</a:t>
            </a:r>
          </a:p>
          <a:p>
            <a:pPr lvl="0"/>
            <a:endParaRPr lang="ru-RU" sz="2400" b="1" dirty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«Красную </a:t>
            </a:r>
            <a:r>
              <a:rPr lang="ru-RU" sz="2400" b="1" dirty="0">
                <a:solidFill>
                  <a:srgbClr val="760000"/>
                </a:solidFill>
              </a:rPr>
              <a:t>строчку» так выделяли.</a:t>
            </a:r>
          </a:p>
          <a:p>
            <a:pPr lvl="0"/>
            <a:endParaRPr lang="ru-RU" sz="2400" b="1" dirty="0" smtClean="0">
              <a:solidFill>
                <a:srgbClr val="760000"/>
              </a:solidFill>
            </a:endParaRPr>
          </a:p>
          <a:p>
            <a:pPr lvl="0"/>
            <a:endParaRPr lang="ru-RU" sz="2400" b="1" dirty="0">
              <a:solidFill>
                <a:srgbClr val="760000"/>
              </a:solidFill>
            </a:endParaRPr>
          </a:p>
          <a:p>
            <a:pPr lvl="0"/>
            <a:endParaRPr lang="ru-RU" sz="2400" b="1" dirty="0" smtClean="0">
              <a:solidFill>
                <a:srgbClr val="76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Видно</a:t>
            </a:r>
            <a:r>
              <a:rPr lang="ru-RU" sz="2400" b="1" dirty="0">
                <a:solidFill>
                  <a:srgbClr val="760000"/>
                </a:solidFill>
              </a:rPr>
              <a:t>, что книги эти читали</a:t>
            </a:r>
            <a:r>
              <a:rPr lang="ru-RU" sz="2400" b="1" dirty="0" smtClean="0">
                <a:solidFill>
                  <a:srgbClr val="76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760000"/>
                </a:solidFill>
              </a:rPr>
              <a:t>Чтобы на  важную мысль указать,</a:t>
            </a:r>
          </a:p>
          <a:p>
            <a:pPr lvl="0"/>
            <a:r>
              <a:rPr lang="ru-RU" sz="2400" b="1" dirty="0">
                <a:solidFill>
                  <a:srgbClr val="760000"/>
                </a:solidFill>
              </a:rPr>
              <a:t>П</a:t>
            </a:r>
            <a:r>
              <a:rPr lang="ru-RU" sz="2400" b="1" dirty="0" smtClean="0">
                <a:solidFill>
                  <a:srgbClr val="760000"/>
                </a:solidFill>
              </a:rPr>
              <a:t>альчик спешили нарисовать.</a:t>
            </a:r>
          </a:p>
          <a:p>
            <a:endParaRPr lang="ru-RU" sz="2400" dirty="0" smtClean="0">
              <a:solidFill>
                <a:srgbClr val="760000"/>
              </a:solidFill>
            </a:endParaRPr>
          </a:p>
          <a:p>
            <a:r>
              <a:rPr lang="ru-RU" sz="2400" dirty="0" smtClean="0">
                <a:solidFill>
                  <a:srgbClr val="760000"/>
                </a:solidFill>
              </a:rPr>
              <a:t>И </a:t>
            </a:r>
            <a:r>
              <a:rPr lang="ru-RU" sz="2400" dirty="0">
                <a:solidFill>
                  <a:srgbClr val="760000"/>
                </a:solidFill>
              </a:rPr>
              <a:t>вот я книгу долго листал</a:t>
            </a:r>
          </a:p>
          <a:p>
            <a:r>
              <a:rPr lang="ru-RU" sz="2400" dirty="0" smtClean="0">
                <a:solidFill>
                  <a:srgbClr val="760000"/>
                </a:solidFill>
              </a:rPr>
              <a:t>И, наконец, </a:t>
            </a:r>
            <a:r>
              <a:rPr lang="ru-RU" sz="2400" dirty="0">
                <a:solidFill>
                  <a:srgbClr val="760000"/>
                </a:solidFill>
              </a:rPr>
              <a:t>этот текст отыскал.</a:t>
            </a:r>
          </a:p>
          <a:p>
            <a:pPr lvl="0"/>
            <a:endParaRPr lang="ru-RU" sz="2400" b="1" dirty="0" smtClean="0">
              <a:solidFill>
                <a:srgbClr val="760000"/>
              </a:solidFill>
            </a:endParaRPr>
          </a:p>
          <a:p>
            <a:pPr lvl="0"/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 этап  – лексическое  исследование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857364"/>
            <a:ext cx="2214578" cy="332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980728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60000"/>
                </a:solidFill>
              </a:rPr>
              <a:t>Начата быть </a:t>
            </a:r>
            <a:r>
              <a:rPr lang="ru-RU" sz="2000" dirty="0" err="1" smtClean="0">
                <a:solidFill>
                  <a:srgbClr val="760000"/>
                </a:solidFill>
              </a:rPr>
              <a:t>печатати</a:t>
            </a:r>
            <a:r>
              <a:rPr lang="ru-RU" sz="2000" dirty="0" smtClean="0">
                <a:solidFill>
                  <a:srgbClr val="760000"/>
                </a:solidFill>
              </a:rPr>
              <a:t> сия </a:t>
            </a:r>
            <a:r>
              <a:rPr lang="ru-RU" sz="2000" dirty="0" err="1" smtClean="0">
                <a:solidFill>
                  <a:srgbClr val="760000"/>
                </a:solidFill>
              </a:rPr>
              <a:t>богодухновенная</a:t>
            </a:r>
            <a:r>
              <a:rPr lang="ru-RU" sz="2000" dirty="0" smtClean="0">
                <a:solidFill>
                  <a:srgbClr val="760000"/>
                </a:solidFill>
              </a:rPr>
              <a:t> книга </a:t>
            </a:r>
            <a:r>
              <a:rPr lang="ru-RU" sz="2000" b="1" u="sng" dirty="0" smtClean="0">
                <a:solidFill>
                  <a:srgbClr val="760000"/>
                </a:solidFill>
              </a:rPr>
              <a:t>Триодь  постная </a:t>
            </a:r>
            <a:r>
              <a:rPr lang="ru-RU" sz="2000" dirty="0">
                <a:solidFill>
                  <a:srgbClr val="760000"/>
                </a:solidFill>
              </a:rPr>
              <a:t>в царствующем граде Москве </a:t>
            </a:r>
            <a:r>
              <a:rPr lang="ru-RU" sz="2000" dirty="0" smtClean="0">
                <a:solidFill>
                  <a:srgbClr val="760000"/>
                </a:solidFill>
              </a:rPr>
              <a:t> в лето  </a:t>
            </a:r>
            <a:r>
              <a:rPr lang="ru-RU" sz="2000" b="1" u="sng" dirty="0" err="1" smtClean="0">
                <a:solidFill>
                  <a:srgbClr val="760000"/>
                </a:solidFill>
              </a:rPr>
              <a:t>зр˜ни</a:t>
            </a:r>
            <a:r>
              <a:rPr lang="ru-RU" sz="2000" b="1" u="sng" dirty="0" smtClean="0">
                <a:solidFill>
                  <a:srgbClr val="760000"/>
                </a:solidFill>
              </a:rPr>
              <a:t>  </a:t>
            </a:r>
            <a:r>
              <a:rPr lang="ru-RU" sz="2000" dirty="0" smtClean="0">
                <a:solidFill>
                  <a:srgbClr val="760000"/>
                </a:solidFill>
              </a:rPr>
              <a:t>года  месяца </a:t>
            </a:r>
            <a:r>
              <a:rPr lang="ru-RU" sz="2000" b="1" u="sng" dirty="0" smtClean="0">
                <a:solidFill>
                  <a:srgbClr val="760000"/>
                </a:solidFill>
              </a:rPr>
              <a:t>июня</a:t>
            </a:r>
            <a:r>
              <a:rPr lang="ru-RU" sz="2000" dirty="0" smtClean="0">
                <a:solidFill>
                  <a:srgbClr val="760000"/>
                </a:solidFill>
              </a:rPr>
              <a:t>  в </a:t>
            </a:r>
            <a:r>
              <a:rPr lang="ru-RU" sz="2000" b="1" u="sng" dirty="0" err="1" smtClean="0">
                <a:solidFill>
                  <a:srgbClr val="760000"/>
                </a:solidFill>
              </a:rPr>
              <a:t>к˜д</a:t>
            </a:r>
            <a:r>
              <a:rPr lang="ru-RU" sz="2000" dirty="0" smtClean="0">
                <a:solidFill>
                  <a:srgbClr val="760000"/>
                </a:solidFill>
              </a:rPr>
              <a:t>  день на рождество  чистейшего и  славного пророка Предтечи </a:t>
            </a:r>
            <a:r>
              <a:rPr lang="ru-RU" sz="2000" dirty="0">
                <a:solidFill>
                  <a:srgbClr val="760000"/>
                </a:solidFill>
              </a:rPr>
              <a:t>К</a:t>
            </a:r>
            <a:r>
              <a:rPr lang="ru-RU" sz="2000" dirty="0" smtClean="0">
                <a:solidFill>
                  <a:srgbClr val="760000"/>
                </a:solidFill>
              </a:rPr>
              <a:t>рестителя господня Иоанна, в пятое лето  </a:t>
            </a:r>
            <a:r>
              <a:rPr lang="ru-RU" sz="2000" dirty="0" err="1" smtClean="0">
                <a:solidFill>
                  <a:srgbClr val="760000"/>
                </a:solidFill>
              </a:rPr>
              <a:t>благочестивыя</a:t>
            </a:r>
            <a:r>
              <a:rPr lang="ru-RU" sz="2000" dirty="0" smtClean="0">
                <a:solidFill>
                  <a:srgbClr val="760000"/>
                </a:solidFill>
              </a:rPr>
              <a:t> державы царства его Государя </a:t>
            </a:r>
            <a:r>
              <a:rPr lang="ru-RU" sz="2000" dirty="0">
                <a:solidFill>
                  <a:srgbClr val="760000"/>
                </a:solidFill>
              </a:rPr>
              <a:t>Ц</a:t>
            </a:r>
            <a:r>
              <a:rPr lang="ru-RU" sz="2000" dirty="0" smtClean="0">
                <a:solidFill>
                  <a:srgbClr val="760000"/>
                </a:solidFill>
              </a:rPr>
              <a:t>аря и </a:t>
            </a:r>
            <a:r>
              <a:rPr lang="ru-RU" sz="2000" dirty="0">
                <a:solidFill>
                  <a:srgbClr val="760000"/>
                </a:solidFill>
              </a:rPr>
              <a:t>В</a:t>
            </a:r>
            <a:r>
              <a:rPr lang="ru-RU" sz="2000" dirty="0" smtClean="0">
                <a:solidFill>
                  <a:srgbClr val="760000"/>
                </a:solidFill>
              </a:rPr>
              <a:t>еликого Князя Алексея Михайловича всея Руси.</a:t>
            </a:r>
          </a:p>
          <a:p>
            <a:r>
              <a:rPr lang="ru-RU" sz="2000" dirty="0" smtClean="0">
                <a:solidFill>
                  <a:srgbClr val="760000"/>
                </a:solidFill>
              </a:rPr>
              <a:t>Совершена же быть сия книга Триодь в лето </a:t>
            </a:r>
            <a:r>
              <a:rPr lang="ru-RU" sz="2000" b="1" u="sng" dirty="0" err="1">
                <a:solidFill>
                  <a:srgbClr val="760000"/>
                </a:solidFill>
              </a:rPr>
              <a:t>зр˜</a:t>
            </a:r>
            <a:r>
              <a:rPr lang="ru-RU" sz="2000" b="1" u="sng" dirty="0" err="1" smtClean="0">
                <a:solidFill>
                  <a:srgbClr val="760000"/>
                </a:solidFill>
              </a:rPr>
              <a:t>нд</a:t>
            </a:r>
            <a:r>
              <a:rPr lang="ru-RU" sz="2000" b="1" u="sng" dirty="0" smtClean="0">
                <a:solidFill>
                  <a:srgbClr val="760000"/>
                </a:solidFill>
              </a:rPr>
              <a:t>  </a:t>
            </a:r>
            <a:r>
              <a:rPr lang="ru-RU" sz="2000" dirty="0">
                <a:solidFill>
                  <a:srgbClr val="760000"/>
                </a:solidFill>
              </a:rPr>
              <a:t>года  месяца </a:t>
            </a:r>
            <a:r>
              <a:rPr lang="ru-RU" sz="2000" b="1" u="sng" dirty="0" smtClean="0">
                <a:solidFill>
                  <a:srgbClr val="760000"/>
                </a:solidFill>
              </a:rPr>
              <a:t>октября</a:t>
            </a:r>
            <a:r>
              <a:rPr lang="ru-RU" sz="2000" dirty="0" smtClean="0">
                <a:solidFill>
                  <a:srgbClr val="760000"/>
                </a:solidFill>
              </a:rPr>
              <a:t>  </a:t>
            </a:r>
            <a:r>
              <a:rPr lang="ru-RU" sz="2000" dirty="0">
                <a:solidFill>
                  <a:srgbClr val="760000"/>
                </a:solidFill>
              </a:rPr>
              <a:t>в </a:t>
            </a:r>
            <a:r>
              <a:rPr lang="ru-RU" sz="2000" b="1" u="sng" dirty="0">
                <a:solidFill>
                  <a:srgbClr val="760000"/>
                </a:solidFill>
              </a:rPr>
              <a:t>а</a:t>
            </a:r>
            <a:r>
              <a:rPr lang="ru-RU" sz="2000" b="1" u="sng" dirty="0" smtClean="0">
                <a:solidFill>
                  <a:srgbClr val="760000"/>
                </a:solidFill>
              </a:rPr>
              <a:t>˜</a:t>
            </a:r>
            <a:r>
              <a:rPr lang="ru-RU" sz="2000" dirty="0" smtClean="0">
                <a:solidFill>
                  <a:srgbClr val="760000"/>
                </a:solidFill>
              </a:rPr>
              <a:t> </a:t>
            </a:r>
            <a:r>
              <a:rPr lang="ru-RU" sz="2000" dirty="0">
                <a:solidFill>
                  <a:srgbClr val="760000"/>
                </a:solidFill>
              </a:rPr>
              <a:t>день </a:t>
            </a:r>
            <a:r>
              <a:rPr lang="ru-RU" sz="2000" dirty="0" smtClean="0">
                <a:solidFill>
                  <a:srgbClr val="760000"/>
                </a:solidFill>
              </a:rPr>
              <a:t> на память святого Апостола Филиппа единого из семи диаконов, в шестое лето царства его Государя </a:t>
            </a:r>
            <a:r>
              <a:rPr lang="ru-RU" sz="2000" dirty="0">
                <a:solidFill>
                  <a:srgbClr val="760000"/>
                </a:solidFill>
              </a:rPr>
              <a:t>Ц</a:t>
            </a:r>
            <a:r>
              <a:rPr lang="ru-RU" sz="2000" dirty="0" smtClean="0">
                <a:solidFill>
                  <a:srgbClr val="760000"/>
                </a:solidFill>
              </a:rPr>
              <a:t>аря и Великого </a:t>
            </a:r>
            <a:r>
              <a:rPr lang="ru-RU" sz="2000" dirty="0">
                <a:solidFill>
                  <a:srgbClr val="760000"/>
                </a:solidFill>
              </a:rPr>
              <a:t>К</a:t>
            </a:r>
            <a:r>
              <a:rPr lang="ru-RU" sz="2000" dirty="0" smtClean="0">
                <a:solidFill>
                  <a:srgbClr val="760000"/>
                </a:solidFill>
              </a:rPr>
              <a:t>нязя Алексея Михайловича  </a:t>
            </a:r>
            <a:r>
              <a:rPr lang="ru-RU" sz="2000" dirty="0">
                <a:solidFill>
                  <a:srgbClr val="760000"/>
                </a:solidFill>
              </a:rPr>
              <a:t>в</a:t>
            </a:r>
            <a:r>
              <a:rPr lang="ru-RU" sz="2000" dirty="0" smtClean="0">
                <a:solidFill>
                  <a:srgbClr val="760000"/>
                </a:solidFill>
              </a:rPr>
              <a:t>сея </a:t>
            </a:r>
            <a:r>
              <a:rPr lang="ru-RU" sz="2000" dirty="0">
                <a:solidFill>
                  <a:srgbClr val="760000"/>
                </a:solidFill>
              </a:rPr>
              <a:t>Р</a:t>
            </a:r>
            <a:r>
              <a:rPr lang="ru-RU" sz="2000" dirty="0" smtClean="0">
                <a:solidFill>
                  <a:srgbClr val="760000"/>
                </a:solidFill>
              </a:rPr>
              <a:t>уси.  И при отце его и богомольце Иосифе патриархе  Московском и </a:t>
            </a:r>
            <a:r>
              <a:rPr lang="ru-RU" sz="2000" dirty="0">
                <a:solidFill>
                  <a:srgbClr val="760000"/>
                </a:solidFill>
              </a:rPr>
              <a:t>в</a:t>
            </a:r>
            <a:r>
              <a:rPr lang="ru-RU" sz="2000" dirty="0" smtClean="0">
                <a:solidFill>
                  <a:srgbClr val="760000"/>
                </a:solidFill>
              </a:rPr>
              <a:t>сея Руси, в девятое лето патриаршества его…</a:t>
            </a:r>
          </a:p>
        </p:txBody>
      </p:sp>
    </p:spTree>
    <p:extLst>
      <p:ext uri="{BB962C8B-B14F-4D97-AF65-F5344CB8AC3E}">
        <p14:creationId xmlns:p14="http://schemas.microsoft.com/office/powerpoint/2010/main" xmlns="" val="4056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Я узнал название Книги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 её назначение.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005064"/>
            <a:ext cx="1728192" cy="233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4449" y="2996952"/>
            <a:ext cx="4604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«Триодь постная»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(греч.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el-GR" b="1" dirty="0">
                <a:solidFill>
                  <a:schemeClr val="bg1"/>
                </a:solidFill>
              </a:rPr>
              <a:t>τρεις</a:t>
            </a:r>
            <a:r>
              <a:rPr lang="ru-RU" b="1" dirty="0">
                <a:solidFill>
                  <a:schemeClr val="bg1"/>
                </a:solidFill>
              </a:rPr>
              <a:t> — </a:t>
            </a:r>
            <a:r>
              <a:rPr lang="ru-RU" b="1" i="1" dirty="0">
                <a:solidFill>
                  <a:schemeClr val="bg1"/>
                </a:solidFill>
              </a:rPr>
              <a:t>три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+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el-GR" b="1" dirty="0">
                <a:solidFill>
                  <a:schemeClr val="bg1"/>
                </a:solidFill>
              </a:rPr>
              <a:t>ωδή</a:t>
            </a:r>
            <a:r>
              <a:rPr lang="ru-RU" b="1" dirty="0">
                <a:solidFill>
                  <a:schemeClr val="bg1"/>
                </a:solidFill>
              </a:rPr>
              <a:t> — </a:t>
            </a:r>
            <a:r>
              <a:rPr lang="ru-RU" b="1" i="1" dirty="0">
                <a:solidFill>
                  <a:schemeClr val="bg1"/>
                </a:solidFill>
              </a:rPr>
              <a:t>песнь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smtClean="0">
                <a:solidFill>
                  <a:srgbClr val="760000"/>
                </a:solidFill>
              </a:rPr>
              <a:t>- </a:t>
            </a:r>
            <a:r>
              <a:rPr lang="ru-RU" b="1" dirty="0">
                <a:solidFill>
                  <a:srgbClr val="760000"/>
                </a:solidFill>
              </a:rPr>
              <a:t>богослужебная книга Великого поста.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«Триодь постная»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 smtClean="0">
                <a:solidFill>
                  <a:srgbClr val="760000"/>
                </a:solidFill>
              </a:rPr>
              <a:t>содержит в себе   </a:t>
            </a:r>
            <a:r>
              <a:rPr lang="ru-RU" b="1" dirty="0" smtClean="0">
                <a:solidFill>
                  <a:srgbClr val="760000"/>
                </a:solidFill>
                <a:hlinkClick r:id="rId3" tooltip="Молитва"/>
              </a:rPr>
              <a:t>молитвословия</a:t>
            </a:r>
            <a:r>
              <a:rPr lang="ru-RU" b="1" dirty="0" smtClean="0">
                <a:solidFill>
                  <a:srgbClr val="760000"/>
                </a:solidFill>
              </a:rPr>
              <a:t>, которые читали во время </a:t>
            </a:r>
            <a:r>
              <a:rPr lang="ru-RU" b="1" dirty="0">
                <a:solidFill>
                  <a:srgbClr val="760000"/>
                </a:solidFill>
              </a:rPr>
              <a:t> </a:t>
            </a:r>
            <a:r>
              <a:rPr lang="ru-RU" b="1" dirty="0">
                <a:solidFill>
                  <a:srgbClr val="760000"/>
                </a:solidFill>
                <a:hlinkClick r:id="rId4" tooltip="Великий пост"/>
              </a:rPr>
              <a:t>Великого </a:t>
            </a:r>
            <a:r>
              <a:rPr lang="ru-RU" b="1" dirty="0" smtClean="0">
                <a:solidFill>
                  <a:srgbClr val="760000"/>
                </a:solidFill>
                <a:hlinkClick r:id="rId4" tooltip="Великий пост"/>
              </a:rPr>
              <a:t>поста</a:t>
            </a:r>
            <a:r>
              <a:rPr lang="ru-RU" b="1" dirty="0" smtClean="0">
                <a:solidFill>
                  <a:srgbClr val="760000"/>
                </a:solidFill>
              </a:rPr>
              <a:t>,</a:t>
            </a:r>
          </a:p>
          <a:p>
            <a:r>
              <a:rPr lang="ru-RU" b="1" dirty="0">
                <a:solidFill>
                  <a:srgbClr val="760000"/>
                </a:solidFill>
              </a:rPr>
              <a:t>ч</a:t>
            </a:r>
            <a:r>
              <a:rPr lang="ru-RU" b="1" dirty="0" smtClean="0">
                <a:solidFill>
                  <a:srgbClr val="760000"/>
                </a:solidFill>
              </a:rPr>
              <a:t>тобы поддержать в себе дух и задуматься о великом смысле Православия.</a:t>
            </a:r>
            <a:endParaRPr lang="ru-RU" b="1" dirty="0">
              <a:solidFill>
                <a:srgbClr val="760000"/>
              </a:solidFill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71480"/>
            <a:ext cx="2433633" cy="162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2333685"/>
            <a:ext cx="202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60000"/>
                </a:solidFill>
              </a:rPr>
              <a:t>Старинная книга</a:t>
            </a:r>
            <a:endParaRPr lang="ru-RU" b="1" i="1" dirty="0">
              <a:solidFill>
                <a:srgbClr val="76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3356992"/>
            <a:ext cx="215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60000"/>
                </a:solidFill>
              </a:rPr>
              <a:t>Современная книга</a:t>
            </a:r>
            <a:endParaRPr lang="ru-RU" b="1" i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Напечатана сия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Книга -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500174"/>
            <a:ext cx="6572296" cy="4199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07704" y="601199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60000"/>
                </a:solidFill>
              </a:rPr>
              <a:t>«в </a:t>
            </a:r>
            <a:r>
              <a:rPr lang="ru-RU" sz="2800" b="1" dirty="0">
                <a:solidFill>
                  <a:srgbClr val="760000"/>
                </a:solidFill>
              </a:rPr>
              <a:t>царствующем граде </a:t>
            </a:r>
            <a:r>
              <a:rPr lang="ru-RU" sz="2800" b="1" dirty="0" smtClean="0">
                <a:solidFill>
                  <a:srgbClr val="760000"/>
                </a:solidFill>
              </a:rPr>
              <a:t>Москве».</a:t>
            </a:r>
            <a:endParaRPr lang="ru-RU" sz="28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1475</TotalTime>
  <Words>1070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VΙ  Региональный  конкурс  исследовательских  работ  и  творческих  проектов  дошкольников  и  младших школьников      «Я – исследователь»  Секция: гуманитарная </vt:lpstr>
      <vt:lpstr>Предисловие</vt:lpstr>
      <vt:lpstr>Цель исследования</vt:lpstr>
      <vt:lpstr>План исследования</vt:lpstr>
      <vt:lpstr>1 этап  – визуальное исследование.</vt:lpstr>
      <vt:lpstr>Слайд 6</vt:lpstr>
      <vt:lpstr>2 этап  – лексическое  исследование</vt:lpstr>
      <vt:lpstr>Я узнал название Книги  и её назначение.</vt:lpstr>
      <vt:lpstr>Напечатана сия  Книга -</vt:lpstr>
      <vt:lpstr>Книга напечатана с помощью  кириллицы – старославянской азбуки.</vt:lpstr>
      <vt:lpstr>Я узнал историю старославянских цифр.</vt:lpstr>
      <vt:lpstr>Дата печатания Книги  по старославянской нумерации </vt:lpstr>
      <vt:lpstr>Из истории летоисчислений я узнал:</vt:lpstr>
      <vt:lpstr>3 этап –историческое исследование. Год издания Книги -- пятое лето царства  Государя Царя Алексея Михайловича. Я прочитал:</vt:lpstr>
      <vt:lpstr>Печаталась сия Книга  при богомольце Иосифе  Патриархе  Московском и всея Руси. </vt:lpstr>
      <vt:lpstr>Начало  печатания  Книги  - 24 июня -   на рождество  чистейшего и  славного пророка Предтечи Крестителя господня Иоанна </vt:lpstr>
      <vt:lpstr>Окончена Книга - 1 октября -- в день памяти святого  Апостола Филиппа  от семи диаконов.</vt:lpstr>
      <vt:lpstr>4 этап – мои вычисления.  Скорость печатания Книги</vt:lpstr>
      <vt:lpstr>            Вывод исследования: </vt:lpstr>
      <vt:lpstr>Послесловие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школа 2</cp:lastModifiedBy>
  <cp:revision>131</cp:revision>
  <dcterms:modified xsi:type="dcterms:W3CDTF">2013-03-23T21:45:35Z</dcterms:modified>
</cp:coreProperties>
</file>