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14AF818-C3EE-4C52-943A-1F1DD571169C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4F38E0C-C614-42F1-8BD6-55B1F00B72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reamworlds.ru/uploads/posts/2008-07/1215110985_b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reamworlds.ru/uploads/posts/2008-07/1215111374_molitva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reamworlds.ru/uploads/posts/2008-07/1215112228_0001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reamworlds.ru/uploads/posts/2008-07/1215111008_guinevere_and_sir_lancelo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dreamworlds.ru/uploads/posts/2008-07/1215113781_h_res5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reamworlds.ru/uploads/posts/2008-07/1215114137_knights_-_arthur_01_jt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8336" y="-99392"/>
            <a:ext cx="6768751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Ритуал</a:t>
            </a:r>
          </a:p>
          <a:p>
            <a:pPr algn="ctr"/>
            <a:r>
              <a:rPr lang="ru-RU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</a:t>
            </a: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освящения </a:t>
            </a:r>
          </a:p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рыцари 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573016"/>
            <a:ext cx="67700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Кандидат в рыцари;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Сушков Алексей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88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436" y="604708"/>
            <a:ext cx="5040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Только родовой дворянин по отцу и матери, достигший 21-го года, мог быть посвящен в рыцари.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Желавший получить рыцарское звание должен был сначала на низших степенях воинского звания доказать свое мужество, великодушие, честность и доблесть и проявить себя достойным такого высокого звания, такой великой чести.</a:t>
            </a:r>
            <a:r>
              <a:rPr lang="ru-RU" sz="2800" b="1" dirty="0">
                <a:ea typeface="Times New Roman"/>
              </a:rPr>
              <a:t/>
            </a:r>
            <a:br>
              <a:rPr lang="ru-RU" sz="2800" b="1" dirty="0">
                <a:ea typeface="Times New Roman"/>
              </a:rPr>
            </a:br>
            <a:endParaRPr lang="ru-RU" sz="2800" b="1" dirty="0"/>
          </a:p>
        </p:txBody>
      </p:sp>
      <p:pic>
        <p:nvPicPr>
          <p:cNvPr id="5" name="Рисунок 4" descr="Рыцари. Part II. Ритуал посвящения в рыцари.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390900" cy="476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363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Рыцари. Part II. Ритуал посвящения в рыцари.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3562028" cy="5050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81200" y="33265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Будущий рыцарь несколько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дней приготовлялся к посвящению в рыцари; он соблюдал строгий пост и раскаивался в своих грехах. После исповеди и приобщения Святых Тайн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новичка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облекали в белую, как снег, льняную одежду как символ непорочности, необходимой в рыцарском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звании.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43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Рыцари. Part II. Ритуал посвящения в рыцари.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6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129219" cy="35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0584" y="3257014"/>
            <a:ext cx="89644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 рассвете приходили за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новичком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старые рыцари, его восприемники,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затем они вели его 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баню.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После этого сопровождавшие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новичка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рыцари надевали ему на шею перевязь с мечом, укладывали его в постель и покрывали простым белым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полотном 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знак того, что он прощался со сквернами мира сего и вступал в другую, новую жизнь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 окончании обряда его уводили и одевали в нарядную одежду с мантией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цветом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 гербом рыцаря.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433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620688"/>
            <a:ext cx="4237856" cy="3886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Рыцари. Part II. Ритуал посвящения в рыцари.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370790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18577" y="476672"/>
            <a:ext cx="552542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После прочтения рыцарских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аконов, кандидат клялся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щательно их исполнять.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После этого государь трижды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дарял мечём по плечу кандидата,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рижды целовал его, а затем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давал знак подать рыцарю его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ооружение и объяснить смысл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аждой его части. Шпоры-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неустанность в предприятиях,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Нагрудный щит с изображением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Родового герба- защита тела,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Меч- правосудие, щит- недоступность,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Копьё- правда, победа над ложью,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Перчатки- оберег от скверны.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040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один </a:t>
            </a:r>
            <a:r>
              <a:rPr lang="ru-RU" dirty="0" smtClean="0"/>
              <a:t>из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Рыцари. Part II. Ритуал посвящения в рыцари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995936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1168" y="1196752"/>
            <a:ext cx="519283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Затем один из </a:t>
            </a:r>
            <a:r>
              <a:rPr lang="ru-RU" sz="2400" b="1" dirty="0" smtClean="0">
                <a:solidFill>
                  <a:schemeClr val="accent1"/>
                </a:solidFill>
              </a:rPr>
              <a:t>старых рыцарей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подводил </a:t>
            </a:r>
            <a:r>
              <a:rPr lang="ru-RU" sz="2400" b="1" dirty="0" smtClean="0">
                <a:solidFill>
                  <a:schemeClr val="accent1"/>
                </a:solidFill>
              </a:rPr>
              <a:t>новопосвященному 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красивого </a:t>
            </a:r>
            <a:r>
              <a:rPr lang="ru-RU" sz="2400" b="1" dirty="0" smtClean="0">
                <a:solidFill>
                  <a:schemeClr val="accent1"/>
                </a:solidFill>
              </a:rPr>
              <a:t>коня, </a:t>
            </a:r>
            <a:r>
              <a:rPr lang="ru-RU" sz="2400" b="1" dirty="0" smtClean="0">
                <a:solidFill>
                  <a:schemeClr val="accent1"/>
                </a:solidFill>
              </a:rPr>
              <a:t>покрытого дорогой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попоной, на всех четырех </a:t>
            </a:r>
            <a:r>
              <a:rPr lang="ru-RU" sz="2400" b="1" dirty="0" smtClean="0">
                <a:solidFill>
                  <a:schemeClr val="accent1"/>
                </a:solidFill>
              </a:rPr>
              <a:t>концах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которой </a:t>
            </a:r>
            <a:r>
              <a:rPr lang="ru-RU" sz="2400" b="1" dirty="0" smtClean="0">
                <a:solidFill>
                  <a:schemeClr val="accent1"/>
                </a:solidFill>
              </a:rPr>
              <a:t>был изображен 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родовой </a:t>
            </a:r>
            <a:r>
              <a:rPr lang="ru-RU" sz="2400" b="1" dirty="0" smtClean="0">
                <a:solidFill>
                  <a:schemeClr val="accent1"/>
                </a:solidFill>
              </a:rPr>
              <a:t>герб молодого рыцаря</a:t>
            </a:r>
            <a:r>
              <a:rPr lang="ru-RU" sz="2400" b="1" dirty="0" smtClean="0">
                <a:solidFill>
                  <a:schemeClr val="accent1"/>
                </a:solidFill>
              </a:rPr>
              <a:t>;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err="1" smtClean="0">
                <a:solidFill>
                  <a:schemeClr val="accent1"/>
                </a:solidFill>
              </a:rPr>
              <a:t>наглавник</a:t>
            </a:r>
            <a:r>
              <a:rPr lang="ru-RU" sz="2400" b="1" dirty="0" smtClean="0">
                <a:solidFill>
                  <a:schemeClr val="accent1"/>
                </a:solidFill>
              </a:rPr>
              <a:t> на </a:t>
            </a:r>
            <a:r>
              <a:rPr lang="ru-RU" sz="2400" b="1" dirty="0" smtClean="0">
                <a:solidFill>
                  <a:schemeClr val="accent1"/>
                </a:solidFill>
              </a:rPr>
              <a:t>коне был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украшен нашлемником</a:t>
            </a:r>
            <a:r>
              <a:rPr lang="ru-RU" sz="2400" b="1" dirty="0" smtClean="0">
                <a:solidFill>
                  <a:schemeClr val="accent1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подобным </a:t>
            </a:r>
            <a:r>
              <a:rPr lang="ru-RU" sz="2400" b="1" dirty="0" smtClean="0">
                <a:solidFill>
                  <a:schemeClr val="accent1"/>
                </a:solidFill>
              </a:rPr>
              <a:t>нашлемнику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</a:rPr>
              <a:t>на каске рыцаря. </a:t>
            </a:r>
            <a:r>
              <a:rPr lang="ru-RU" sz="2400" b="1" cap="none" spc="0" dirty="0" smtClean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solidFill>
                <a:schemeClr val="accent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49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Рыцари. Part II. Ритуал посвящения в рыцари.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352839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23928" y="837293"/>
            <a:ext cx="500547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новый рыцарь был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сыном короля или принца,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ему надевали мантию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 красного сукна как знак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его царского происхождения.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новый рыцарь сидел в этой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мантии и во время пиршества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которое происходило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парадной зале дворца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замка.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49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цари. Part II. Ритуал посвящения в рыцари.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240360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19872" y="548681"/>
            <a:ext cx="5724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В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военное время обряд посвящения в рыцарское звание </a:t>
            </a:r>
            <a:r>
              <a:rPr lang="ru-RU" sz="2800" b="1" dirty="0" smtClean="0">
                <a:solidFill>
                  <a:schemeClr val="accent1"/>
                </a:solidFill>
              </a:rPr>
              <a:t>совершался намного проще.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Отличившемуся на поле битвы рыцарское звание жаловалось среди лагеря до победы или после нее в проломе укреплений взятого приступом города</a:t>
            </a:r>
            <a:r>
              <a:rPr lang="ru-RU" sz="2800" b="1" dirty="0" smtClean="0">
                <a:solidFill>
                  <a:schemeClr val="accent1"/>
                </a:solidFill>
              </a:rPr>
              <a:t>.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Вновь посвящаемого ударяли три раза мечом по плечу с произнесением следующих слов: </a:t>
            </a:r>
            <a:r>
              <a:rPr lang="ru-RU" sz="2800" b="1" dirty="0" smtClean="0">
                <a:solidFill>
                  <a:schemeClr val="accent1"/>
                </a:solidFill>
              </a:rPr>
              <a:t>«Во </a:t>
            </a:r>
            <a:r>
              <a:rPr lang="ru-RU" sz="2800" b="1" dirty="0" smtClean="0">
                <a:solidFill>
                  <a:schemeClr val="accent1"/>
                </a:solidFill>
              </a:rPr>
              <a:t>имя Отца, и Сына, и Святого </a:t>
            </a:r>
            <a:r>
              <a:rPr lang="ru-RU" sz="2800" b="1" dirty="0" smtClean="0">
                <a:solidFill>
                  <a:schemeClr val="accent1"/>
                </a:solidFill>
              </a:rPr>
              <a:t>Духа» и троекратного целования. </a:t>
            </a:r>
          </a:p>
          <a:p>
            <a:pPr algn="ctr"/>
            <a:endParaRPr lang="ru-RU" sz="2800" b="1" dirty="0" smtClean="0">
              <a:solidFill>
                <a:schemeClr val="accent1"/>
              </a:solidFill>
            </a:endParaRP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ыцари. Part II. Ритуал посвящения в рыцари.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608512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393104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04664"/>
            <a:ext cx="612975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Рыцарем станет достойный!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185</TotalTime>
  <Words>438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 </vt:lpstr>
      <vt:lpstr> </vt:lpstr>
      <vt:lpstr> </vt:lpstr>
      <vt:lpstr>  </vt:lpstr>
      <vt:lpstr> </vt:lpstr>
      <vt:lpstr> </vt:lpstr>
      <vt:lpstr>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галина</dc:creator>
  <cp:lastModifiedBy>Inform10</cp:lastModifiedBy>
  <cp:revision>8</cp:revision>
  <dcterms:created xsi:type="dcterms:W3CDTF">2013-02-27T07:36:09Z</dcterms:created>
  <dcterms:modified xsi:type="dcterms:W3CDTF">2013-02-27T17:57:59Z</dcterms:modified>
</cp:coreProperties>
</file>