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57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414446-4DA6-4B85-8672-4B99EB93C319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414446-4DA6-4B85-8672-4B99EB93C319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1C971C-AD56-4C69-8B3A-C5719D341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700808"/>
            <a:ext cx="7406640" cy="3744416"/>
          </a:xfrm>
        </p:spPr>
        <p:txBody>
          <a:bodyPr>
            <a:noAutofit/>
          </a:bodyPr>
          <a:lstStyle/>
          <a:p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Боерык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фигыль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(4нче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сыйныф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691680" y="1975773"/>
            <a:ext cx="61926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Өй эше 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253 нче</a:t>
            </a:r>
            <a:r>
              <a:rPr kumimoji="0" lang="tt-RU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t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күнегү.</a:t>
            </a:r>
            <a:endParaRPr kumimoji="0" lang="tt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71600" y="67243"/>
            <a:ext cx="6264696" cy="662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9580" tIns="539580" rIns="539580" bIns="5395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Х.Хәмитов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"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Анам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сүзләре"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шигыре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L_Times New Roman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Китап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киңәшчең синең,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Дустың, ярдәмчең синең.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Ул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хөрмәткә бик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хаклы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Кадерлә син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китапны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Почмакларын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бөкләмә,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Битләрен дә ертма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син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Керле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кулың белән аны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Беркайчан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да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тотма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син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  Укы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бәгърем, син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аны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Китапның син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дусты бул.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Бик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күп сорауларыңа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L_Times New Roman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Җавап биреп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торсын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L_Times New Roman"/>
                <a:ea typeface="Times New Roman" pitchFamily="18" charset="0"/>
                <a:cs typeface="Arial" pitchFamily="34" charset="0"/>
              </a:rPr>
              <a:t>ул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Рисунок слона. Большие бивни светло-серого цвета"/>
          <p:cNvPicPr>
            <a:picLocks noChangeAspect="1" noChangeArrowheads="1"/>
          </p:cNvPicPr>
          <p:nvPr/>
        </p:nvPicPr>
        <p:blipFill>
          <a:blip r:embed="rId2" cstate="print"/>
          <a:srcRect l="14999" t="5618" r="9999" b="12921"/>
          <a:stretch>
            <a:fillRect/>
          </a:stretch>
        </p:blipFill>
        <p:spPr bwMode="auto">
          <a:xfrm>
            <a:off x="928688" y="2214563"/>
            <a:ext cx="34480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Антуриум Андр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2286000"/>
            <a:ext cx="23812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t-RU" sz="9600" b="1" dirty="0" smtClean="0">
                <a:ln>
                  <a:solidFill>
                    <a:schemeClr val="tx1"/>
                  </a:solidFill>
                </a:ln>
                <a:latin typeface="+mj-lt"/>
                <a:ea typeface="+mj-ea"/>
                <a:cs typeface="+mj-cs"/>
              </a:rPr>
              <a:t>      </a:t>
            </a:r>
            <a:r>
              <a:rPr lang="en-US" sz="9600" b="1" dirty="0" smtClean="0">
                <a:ln>
                  <a:solidFill>
                    <a:schemeClr val="tx1"/>
                  </a:solidFill>
                </a:ln>
                <a:latin typeface="+mj-lt"/>
                <a:ea typeface="+mj-ea"/>
                <a:cs typeface="+mj-cs"/>
              </a:rPr>
              <a:t>‘</a:t>
            </a:r>
            <a:r>
              <a:rPr lang="tt-RU" sz="9600" b="1" dirty="0" smtClean="0">
                <a:ln>
                  <a:solidFill>
                    <a:schemeClr val="tx1"/>
                  </a:solidFill>
                </a:ln>
                <a:latin typeface="+mj-lt"/>
                <a:ea typeface="+mj-ea"/>
                <a:cs typeface="+mj-cs"/>
              </a:rPr>
              <a:t>         Ө=Е</a:t>
            </a:r>
            <a:endParaRPr lang="ru-RU" sz="9600" b="1" dirty="0">
              <a:ln>
                <a:solidFill>
                  <a:schemeClr val="tx1"/>
                </a:solidFill>
              </a:ln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7740352" y="3212976"/>
            <a:ext cx="8640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72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7200" dirty="0">
                <a:ln>
                  <a:solidFill>
                    <a:schemeClr val="tx1"/>
                  </a:solidFill>
                </a:ln>
              </a:rPr>
              <a:t/>
            </a:r>
            <a:br>
              <a:rPr lang="tt-RU" sz="7200" dirty="0">
                <a:ln>
                  <a:solidFill>
                    <a:schemeClr val="tx1"/>
                  </a:solidFill>
                </a:ln>
              </a:rPr>
            </a:b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Л=ЕР    Н=К</a:t>
            </a:r>
            <a:endParaRPr lang="ru-RU" sz="7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35100" y="1738908"/>
            <a:ext cx="7499350" cy="421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Киң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әшләр </a:t>
            </a:r>
            <a:r>
              <a:rPr lang="tt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Китапка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һәрвакыт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игътибарлы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булыйм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Китаптан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хәреф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эзләмә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, акыл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эзлә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итапны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яратсын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Китапны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Һәрчак саклап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тотыйк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яратыгыз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аңа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сокланыгыз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Китаплар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җанга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азык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күшеккән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күңелгә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юаныч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бирсеннәр.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186407"/>
            <a:ext cx="78488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Боерык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фигыль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боеру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яисә эш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кушуны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өндәүне белдерә.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Интонация,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кисәкчәләр ярдәмендә, боеру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мәгънәсе йомшартылып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киңәш итү, үтенү, сорау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ялвару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кебек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төсмерләр  белдерелергә  мөмкин.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Боерык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фигыль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заман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белән төрләнми, зат-сан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белән төрләнә.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җөмләдә хәбәр була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Мәсәлән: 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сабыйлар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 </a:t>
            </a: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эшләгез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сез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иң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мөкатдәс нәрсә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эш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(Г.Тукай)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err="1" smtClean="0"/>
              <a:t>Берлект</a:t>
            </a:r>
            <a:r>
              <a:rPr lang="tt-RU" dirty="0" smtClean="0"/>
              <a:t>ә                   Күплектә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525963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39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tt-RU" sz="3900" dirty="0" smtClean="0">
                <a:latin typeface="Times New Roman" pitchFamily="18" charset="0"/>
                <a:cs typeface="Times New Roman" pitchFamily="18" charset="0"/>
              </a:rPr>
              <a:t>  мин </a:t>
            </a:r>
            <a:r>
              <a:rPr lang="tt-RU" sz="3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900" b="1" i="1" dirty="0" smtClean="0">
                <a:latin typeface="Times New Roman" pitchFamily="18" charset="0"/>
                <a:cs typeface="Times New Roman" pitchFamily="18" charset="0"/>
              </a:rPr>
              <a:t>яз-ыйм</a:t>
            </a:r>
          </a:p>
          <a:p>
            <a:pPr>
              <a:buNone/>
              <a:defRPr/>
            </a:pPr>
            <a:r>
              <a:rPr lang="en-US" sz="39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tt-RU" sz="3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900" dirty="0" smtClean="0">
                <a:latin typeface="Times New Roman" pitchFamily="18" charset="0"/>
                <a:cs typeface="Times New Roman" pitchFamily="18" charset="0"/>
              </a:rPr>
              <a:t> син  </a:t>
            </a:r>
            <a:r>
              <a:rPr lang="tt-RU" sz="3900" b="1" i="1" dirty="0" smtClean="0">
                <a:latin typeface="Times New Roman" pitchFamily="18" charset="0"/>
                <a:cs typeface="Times New Roman" pitchFamily="18" charset="0"/>
              </a:rPr>
              <a:t>яз</a:t>
            </a:r>
          </a:p>
          <a:p>
            <a:pPr>
              <a:buNone/>
            </a:pPr>
            <a:r>
              <a:rPr lang="en-US" sz="39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tt-RU" sz="3900" dirty="0" smtClean="0">
                <a:latin typeface="Times New Roman" pitchFamily="18" charset="0"/>
                <a:cs typeface="Times New Roman" pitchFamily="18" charset="0"/>
              </a:rPr>
              <a:t>  ул  </a:t>
            </a:r>
            <a:r>
              <a:rPr lang="tt-RU" sz="3900" b="1" i="1" dirty="0" smtClean="0">
                <a:latin typeface="Times New Roman" pitchFamily="18" charset="0"/>
                <a:cs typeface="Times New Roman" pitchFamily="18" charset="0"/>
              </a:rPr>
              <a:t>яз-сын</a:t>
            </a:r>
          </a:p>
          <a:p>
            <a:pPr>
              <a:buNone/>
              <a:defRPr/>
            </a:pPr>
            <a:r>
              <a:rPr lang="tt-RU" dirty="0" smtClean="0"/>
              <a:t>                                          </a:t>
            </a:r>
          </a:p>
          <a:p>
            <a:pPr>
              <a:buNone/>
              <a:defRPr/>
            </a:pPr>
            <a:r>
              <a:rPr lang="tt-RU" sz="4000" dirty="0" smtClean="0"/>
              <a:t>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1700808"/>
            <a:ext cx="4032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без     </a:t>
            </a:r>
            <a:r>
              <a:rPr lang="tt-RU" sz="4000" b="1" i="1" dirty="0" smtClean="0">
                <a:latin typeface="Times New Roman" pitchFamily="18" charset="0"/>
                <a:cs typeface="Times New Roman" pitchFamily="18" charset="0"/>
              </a:rPr>
              <a:t>яз-ыйк</a:t>
            </a:r>
            <a:endParaRPr lang="tt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сез     </a:t>
            </a:r>
            <a:r>
              <a:rPr lang="tt-RU" sz="4000" b="1" i="1" dirty="0" smtClean="0">
                <a:latin typeface="Times New Roman" pitchFamily="18" charset="0"/>
                <a:cs typeface="Times New Roman" pitchFamily="18" charset="0"/>
              </a:rPr>
              <a:t>яз-ыгыз</a:t>
            </a:r>
          </a:p>
          <a:p>
            <a:pPr>
              <a:defRPr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алар  </a:t>
            </a:r>
            <a:r>
              <a:rPr lang="tt-RU" sz="4000" b="1" i="1" dirty="0" smtClean="0">
                <a:latin typeface="Times New Roman" pitchFamily="18" charset="0"/>
                <a:cs typeface="Times New Roman" pitchFamily="18" charset="0"/>
              </a:rPr>
              <a:t>яз-сыннар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b="1" dirty="0" smtClean="0"/>
              <a:t>“Уйлап әйт “ уены.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Әйт, кара, күр, уйла, төзәт, аша, ки, сал, бир, бас, утыр.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27584" y="506717"/>
            <a:ext cx="756084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Тест.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1.  Фигыль нәрсәне белдерә?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а)предметның билгесен.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ә)эш – хәлне,хәрәкәтне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б)предметны.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Фигыль нинди сорауларга җавап булып килә?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а)нинди?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ә)нишли?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б)кем? нәрсә?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Фигыльне тап.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а)ашый.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ә) аш.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б) ашлы.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Җөмләдән фигыльне табыгыз. Ул нинди фигыль?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Һич күләгә төшермә син җ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аныңдагы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Туган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илең, Туган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җирең яктысына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әзерге</a:t>
            </a:r>
            <a:r>
              <a:rPr kumimoji="0" lang="tt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заман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 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        ә) хикәя фигыль             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б) боерык фигыль            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Ә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курыкма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батыр 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 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җөмләдә боерык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фигыль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нинди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мәгънә төсмере белдерә?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кушу,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боеруны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ә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киңәш бирүне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б) үтенүне</a:t>
            </a:r>
            <a:endParaRPr kumimoji="0" lang="tt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267744" y="516158"/>
            <a:ext cx="432048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Дөрес җаваплар: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ә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ә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б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ә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539</TotalTime>
  <Words>282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Боерык фигыль (4нче сыйныф)</vt:lpstr>
      <vt:lpstr>      ‘         Ө=Е</vt:lpstr>
      <vt:lpstr>Л=ЕР    Н=К</vt:lpstr>
      <vt:lpstr>      Киңәшләр .</vt:lpstr>
      <vt:lpstr>Слайд 5</vt:lpstr>
      <vt:lpstr>Берлектә                   Күплектә</vt:lpstr>
      <vt:lpstr>“Уйлап әйт “ уены.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Боерык фигыль</dc:title>
  <dc:creator>Лилия</dc:creator>
  <cp:lastModifiedBy>Лилия</cp:lastModifiedBy>
  <cp:revision>5</cp:revision>
  <dcterms:created xsi:type="dcterms:W3CDTF">2012-02-08T09:42:08Z</dcterms:created>
  <dcterms:modified xsi:type="dcterms:W3CDTF">2012-02-14T08:55:17Z</dcterms:modified>
</cp:coreProperties>
</file>