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40E2181-EF18-4C36-8623-1F3235DE1555}" type="datetimeFigureOut">
              <a:rPr lang="ru-RU" smtClean="0"/>
              <a:pPr/>
              <a:t>24.01.2014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74D8EF5-CD02-480B-AE5C-F0AEFACFE7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blinds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0E2181-EF18-4C36-8623-1F3235DE1555}" type="datetimeFigureOut">
              <a:rPr lang="ru-RU" smtClean="0"/>
              <a:pPr/>
              <a:t>24.01.2014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4D8EF5-CD02-480B-AE5C-F0AEFACFE7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blinds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840E2181-EF18-4C36-8623-1F3235DE1555}" type="datetimeFigureOut">
              <a:rPr lang="ru-RU" smtClean="0"/>
              <a:pPr/>
              <a:t>24.01.2014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74D8EF5-CD02-480B-AE5C-F0AEFACFE7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blinds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0E2181-EF18-4C36-8623-1F3235DE1555}" type="datetimeFigureOut">
              <a:rPr lang="ru-RU" smtClean="0"/>
              <a:pPr/>
              <a:t>24.01.2014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4D8EF5-CD02-480B-AE5C-F0AEFACFE7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blinds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40E2181-EF18-4C36-8623-1F3235DE1555}" type="datetimeFigureOut">
              <a:rPr lang="ru-RU" smtClean="0"/>
              <a:pPr/>
              <a:t>24.01.2014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874D8EF5-CD02-480B-AE5C-F0AEFACFE7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blinds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0E2181-EF18-4C36-8623-1F3235DE1555}" type="datetimeFigureOut">
              <a:rPr lang="ru-RU" smtClean="0"/>
              <a:pPr/>
              <a:t>24.01.2014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4D8EF5-CD02-480B-AE5C-F0AEFACFE7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blinds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0E2181-EF18-4C36-8623-1F3235DE1555}" type="datetimeFigureOut">
              <a:rPr lang="ru-RU" smtClean="0"/>
              <a:pPr/>
              <a:t>24.01.2014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4D8EF5-CD02-480B-AE5C-F0AEFACFE7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blinds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0E2181-EF18-4C36-8623-1F3235DE1555}" type="datetimeFigureOut">
              <a:rPr lang="ru-RU" smtClean="0"/>
              <a:pPr/>
              <a:t>24.01.2014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4D8EF5-CD02-480B-AE5C-F0AEFACFE7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blinds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40E2181-EF18-4C36-8623-1F3235DE1555}" type="datetimeFigureOut">
              <a:rPr lang="ru-RU" smtClean="0"/>
              <a:pPr/>
              <a:t>24.01.2014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4D8EF5-CD02-480B-AE5C-F0AEFACFE7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blinds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0E2181-EF18-4C36-8623-1F3235DE1555}" type="datetimeFigureOut">
              <a:rPr lang="ru-RU" smtClean="0"/>
              <a:pPr/>
              <a:t>24.01.2014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4D8EF5-CD02-480B-AE5C-F0AEFACFE7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blinds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0E2181-EF18-4C36-8623-1F3235DE1555}" type="datetimeFigureOut">
              <a:rPr lang="ru-RU" smtClean="0"/>
              <a:pPr/>
              <a:t>24.01.2014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4D8EF5-CD02-480B-AE5C-F0AEFACFE75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blinds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840E2181-EF18-4C36-8623-1F3235DE1555}" type="datetimeFigureOut">
              <a:rPr lang="ru-RU" smtClean="0"/>
              <a:pPr/>
              <a:t>24.01.2014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874D8EF5-CD02-480B-AE5C-F0AEFACFE75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ransition>
    <p:blinds dir="vert"/>
  </p:transition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785794"/>
            <a:ext cx="8482042" cy="5286412"/>
          </a:xfrm>
        </p:spPr>
        <p:txBody>
          <a:bodyPr>
            <a:normAutofit/>
          </a:bodyPr>
          <a:lstStyle/>
          <a:p>
            <a:pPr algn="l"/>
            <a:r>
              <a:rPr lang="ru-RU" b="1" dirty="0" smtClean="0">
                <a:solidFill>
                  <a:srgbClr val="0070C0"/>
                </a:solidFill>
              </a:rPr>
              <a:t>Служба </a:t>
            </a:r>
            <a:r>
              <a:rPr lang="ru-RU" b="1" dirty="0" smtClean="0">
                <a:solidFill>
                  <a:srgbClr val="0070C0"/>
                </a:solidFill>
              </a:rPr>
              <a:t/>
            </a:r>
            <a:br>
              <a:rPr lang="ru-RU" b="1" dirty="0" smtClean="0">
                <a:solidFill>
                  <a:srgbClr val="0070C0"/>
                </a:solidFill>
              </a:rPr>
            </a:br>
            <a:r>
              <a:rPr lang="ru-RU" b="1" dirty="0" err="1" smtClean="0">
                <a:solidFill>
                  <a:srgbClr val="0070C0"/>
                </a:solidFill>
              </a:rPr>
              <a:t>Психолого</a:t>
            </a:r>
            <a:r>
              <a:rPr lang="ru-RU" b="1" dirty="0" smtClean="0">
                <a:solidFill>
                  <a:srgbClr val="0070C0"/>
                </a:solidFill>
              </a:rPr>
              <a:t> -</a:t>
            </a:r>
            <a:r>
              <a:rPr lang="ru-RU" b="1" dirty="0" smtClean="0">
                <a:solidFill>
                  <a:srgbClr val="0070C0"/>
                </a:solidFill>
              </a:rPr>
              <a:t/>
            </a:r>
            <a:br>
              <a:rPr lang="ru-RU" b="1" dirty="0" smtClean="0">
                <a:solidFill>
                  <a:srgbClr val="0070C0"/>
                </a:solidFill>
              </a:rPr>
            </a:br>
            <a:r>
              <a:rPr lang="ru-RU" b="1" dirty="0" smtClean="0">
                <a:solidFill>
                  <a:srgbClr val="0070C0"/>
                </a:solidFill>
              </a:rPr>
              <a:t>Педагогического</a:t>
            </a:r>
            <a:br>
              <a:rPr lang="ru-RU" b="1" dirty="0" smtClean="0">
                <a:solidFill>
                  <a:srgbClr val="0070C0"/>
                </a:solidFill>
              </a:rPr>
            </a:br>
            <a:r>
              <a:rPr lang="ru-RU" b="1" dirty="0" smtClean="0">
                <a:solidFill>
                  <a:srgbClr val="0070C0"/>
                </a:solidFill>
              </a:rPr>
              <a:t>Сопровождения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2700" dirty="0" smtClean="0"/>
              <a:t>В УСЛОВИЯХ  </a:t>
            </a:r>
            <a:r>
              <a:rPr lang="ru-RU" sz="2700" dirty="0" err="1" smtClean="0"/>
              <a:t>СОВРЕМЕННоЙ</a:t>
            </a:r>
            <a:r>
              <a:rPr lang="ru-RU" sz="2700" dirty="0" smtClean="0"/>
              <a:t>  </a:t>
            </a: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>Школы </a:t>
            </a:r>
            <a:r>
              <a:rPr lang="ru-RU" sz="2700" dirty="0" err="1" smtClean="0"/>
              <a:t>интернатного</a:t>
            </a:r>
            <a:r>
              <a:rPr lang="ru-RU" sz="2700" dirty="0" smtClean="0"/>
              <a:t>  </a:t>
            </a:r>
            <a:r>
              <a:rPr lang="ru-RU" sz="2700" dirty="0" smtClean="0"/>
              <a:t>типа</a:t>
            </a:r>
            <a:br>
              <a:rPr lang="ru-RU" sz="2700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5008" y="3429000"/>
            <a:ext cx="3143272" cy="3214710"/>
          </a:xfrm>
        </p:spPr>
        <p:txBody>
          <a:bodyPr>
            <a:normAutofit fontScale="92500" lnSpcReduction="10000"/>
          </a:bodyPr>
          <a:lstStyle/>
          <a:p>
            <a:r>
              <a:rPr lang="ru-RU" sz="2800" dirty="0" smtClean="0">
                <a:solidFill>
                  <a:srgbClr val="FFFF00"/>
                </a:solidFill>
              </a:rPr>
              <a:t>педагог-психолог:</a:t>
            </a:r>
          </a:p>
          <a:p>
            <a:r>
              <a:rPr lang="ru-RU" sz="2800" dirty="0" smtClean="0">
                <a:solidFill>
                  <a:srgbClr val="FFFF00"/>
                </a:solidFill>
              </a:rPr>
              <a:t>Филимонова О.В.</a:t>
            </a:r>
          </a:p>
          <a:p>
            <a:r>
              <a:rPr lang="ru-RU" dirty="0" smtClean="0">
                <a:solidFill>
                  <a:srgbClr val="00B0F0"/>
                </a:solidFill>
              </a:rPr>
              <a:t>учитель-логопед:</a:t>
            </a:r>
          </a:p>
          <a:p>
            <a:r>
              <a:rPr lang="ru-RU" sz="2600" dirty="0" smtClean="0">
                <a:solidFill>
                  <a:srgbClr val="00B0F0"/>
                </a:solidFill>
              </a:rPr>
              <a:t>Соломатина Ю.В.</a:t>
            </a:r>
          </a:p>
          <a:p>
            <a:r>
              <a:rPr lang="ru-RU" sz="26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с</a:t>
            </a:r>
            <a:r>
              <a:rPr lang="ru-RU" sz="26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оциальный педагог, инспектор по охране прав детства:</a:t>
            </a:r>
          </a:p>
          <a:p>
            <a:r>
              <a:rPr lang="ru-RU" sz="2600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Грабко</a:t>
            </a:r>
            <a:r>
              <a:rPr lang="ru-RU" sz="26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О.Н.</a:t>
            </a:r>
          </a:p>
          <a:p>
            <a:endParaRPr lang="ru-RU" sz="26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129540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Приоритетная цель </a:t>
            </a:r>
            <a:br>
              <a:rPr lang="ru-RU" dirty="0" smtClean="0"/>
            </a:br>
            <a:r>
              <a:rPr lang="ru-RU" dirty="0" smtClean="0"/>
              <a:t>современного образования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endParaRPr lang="ru-RU" dirty="0" smtClean="0"/>
          </a:p>
          <a:p>
            <a:pPr>
              <a:buNone/>
            </a:pPr>
            <a:r>
              <a:rPr lang="ru-RU" sz="2900" b="1" i="1" dirty="0" err="1" smtClean="0">
                <a:solidFill>
                  <a:srgbClr val="FF0000"/>
                </a:solidFill>
              </a:rPr>
              <a:t>обученность</a:t>
            </a:r>
            <a:r>
              <a:rPr lang="ru-RU" sz="2900" b="1" i="1" dirty="0" smtClean="0">
                <a:solidFill>
                  <a:srgbClr val="FF0000"/>
                </a:solidFill>
              </a:rPr>
              <a:t>             воспитание           качество жизни</a:t>
            </a:r>
          </a:p>
          <a:p>
            <a:pPr>
              <a:buNone/>
            </a:pPr>
            <a:r>
              <a:rPr lang="ru-RU" sz="2800" dirty="0" smtClean="0"/>
              <a:t>   (ЗУН)                                                          (здоровье,</a:t>
            </a:r>
          </a:p>
          <a:p>
            <a:pPr algn="r">
              <a:buNone/>
            </a:pPr>
            <a:r>
              <a:rPr lang="ru-RU" sz="2800" dirty="0" smtClean="0"/>
              <a:t>                                                                                    </a:t>
            </a:r>
            <a:r>
              <a:rPr lang="ru-RU" sz="2800" dirty="0" smtClean="0"/>
              <a:t>соц.благополучие</a:t>
            </a:r>
            <a:r>
              <a:rPr lang="ru-RU" sz="2800" dirty="0" smtClean="0"/>
              <a:t>,</a:t>
            </a:r>
          </a:p>
          <a:p>
            <a:pPr algn="r">
              <a:buNone/>
            </a:pPr>
            <a:r>
              <a:rPr lang="ru-RU" sz="2800" dirty="0" smtClean="0"/>
              <a:t>                                                                 самореализация,</a:t>
            </a:r>
          </a:p>
          <a:p>
            <a:pPr algn="r">
              <a:buNone/>
            </a:pPr>
            <a:r>
              <a:rPr lang="ru-RU" sz="2800" dirty="0" smtClean="0"/>
              <a:t>                                                                </a:t>
            </a:r>
            <a:r>
              <a:rPr lang="ru-RU" sz="2800" dirty="0" smtClean="0"/>
              <a:t> </a:t>
            </a:r>
            <a:r>
              <a:rPr lang="ru-RU" sz="2800" dirty="0" smtClean="0"/>
              <a:t> </a:t>
            </a:r>
            <a:r>
              <a:rPr lang="ru-RU" sz="2800" dirty="0" smtClean="0"/>
              <a:t>защищенность</a:t>
            </a:r>
            <a:r>
              <a:rPr lang="ru-RU" sz="2800" dirty="0" smtClean="0"/>
              <a:t>)</a:t>
            </a:r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endParaRPr lang="ru-RU" sz="2600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2600" dirty="0" smtClean="0"/>
              <a:t> преодоление                     успешная                       сохранение,        </a:t>
            </a:r>
            <a:endParaRPr lang="ru-RU" sz="2600" dirty="0" smtClean="0"/>
          </a:p>
          <a:p>
            <a:pPr>
              <a:buNone/>
            </a:pPr>
            <a:r>
              <a:rPr lang="ru-RU" sz="2600" dirty="0" smtClean="0"/>
              <a:t> трудности                        социализация                   </a:t>
            </a:r>
            <a:r>
              <a:rPr lang="ru-RU" sz="2600" dirty="0" smtClean="0"/>
              <a:t>укрепление</a:t>
            </a:r>
          </a:p>
          <a:p>
            <a:pPr>
              <a:buNone/>
            </a:pPr>
            <a:r>
              <a:rPr lang="ru-RU" sz="2600" dirty="0" smtClean="0"/>
              <a:t>                                                                              </a:t>
            </a:r>
            <a:r>
              <a:rPr lang="ru-RU" sz="2600" dirty="0" smtClean="0"/>
              <a:t>    </a:t>
            </a:r>
            <a:r>
              <a:rPr lang="ru-RU" sz="2600" dirty="0" smtClean="0"/>
              <a:t>здоровья,</a:t>
            </a:r>
          </a:p>
          <a:p>
            <a:pPr>
              <a:buNone/>
            </a:pPr>
            <a:r>
              <a:rPr lang="ru-RU" sz="2600" dirty="0" smtClean="0"/>
              <a:t>                                                                </a:t>
            </a:r>
            <a:r>
              <a:rPr lang="ru-RU" sz="2600" dirty="0" smtClean="0"/>
              <a:t>          защита </a:t>
            </a:r>
            <a:r>
              <a:rPr lang="ru-RU" sz="2600" dirty="0" smtClean="0"/>
              <a:t>прав детей</a:t>
            </a:r>
          </a:p>
          <a:p>
            <a:pPr>
              <a:buNone/>
            </a:pPr>
            <a:r>
              <a:rPr lang="ru-RU" sz="2600" dirty="0" smtClean="0"/>
              <a:t>                                                                 </a:t>
            </a:r>
            <a:endParaRPr lang="ru-RU" sz="2600" dirty="0"/>
          </a:p>
        </p:txBody>
      </p:sp>
      <p:sp>
        <p:nvSpPr>
          <p:cNvPr id="18" name="Стрелка вверх 17"/>
          <p:cNvSpPr/>
          <p:nvPr/>
        </p:nvSpPr>
        <p:spPr>
          <a:xfrm>
            <a:off x="1142976" y="2643182"/>
            <a:ext cx="484632" cy="190710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верх 18"/>
          <p:cNvSpPr/>
          <p:nvPr/>
        </p:nvSpPr>
        <p:spPr>
          <a:xfrm>
            <a:off x="3857620" y="2571744"/>
            <a:ext cx="484632" cy="200026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верх 20"/>
          <p:cNvSpPr/>
          <p:nvPr/>
        </p:nvSpPr>
        <p:spPr>
          <a:xfrm>
            <a:off x="6286512" y="3786190"/>
            <a:ext cx="484632" cy="85725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751638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Цель </a:t>
            </a:r>
            <a:r>
              <a:rPr lang="ru-RU" dirty="0" err="1" smtClean="0"/>
              <a:t>Психолого</a:t>
            </a:r>
            <a:r>
              <a:rPr lang="ru-RU" dirty="0" smtClean="0"/>
              <a:t>–Педагогического Сопровождения: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071678"/>
            <a:ext cx="7239000" cy="438405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Обеспечение нормального развития ребенка:</a:t>
            </a:r>
          </a:p>
          <a:p>
            <a:pPr>
              <a:buNone/>
            </a:pPr>
            <a:r>
              <a:rPr lang="ru-RU" dirty="0" smtClean="0"/>
              <a:t>-определение готовности к школе,</a:t>
            </a:r>
          </a:p>
          <a:p>
            <a:pPr>
              <a:buNone/>
            </a:pPr>
            <a:r>
              <a:rPr lang="ru-RU" dirty="0" smtClean="0"/>
              <a:t>-обеспечение адаптации,</a:t>
            </a:r>
          </a:p>
          <a:p>
            <a:pPr>
              <a:buNone/>
            </a:pPr>
            <a:r>
              <a:rPr lang="ru-RU" dirty="0" smtClean="0"/>
              <a:t>-повышение мотивации,</a:t>
            </a:r>
          </a:p>
          <a:p>
            <a:pPr>
              <a:buNone/>
            </a:pPr>
            <a:r>
              <a:rPr lang="ru-RU" dirty="0" smtClean="0"/>
              <a:t>-развитие самостоятельности и</a:t>
            </a:r>
          </a:p>
          <a:p>
            <a:pPr>
              <a:buNone/>
            </a:pPr>
            <a:r>
              <a:rPr lang="ru-RU" dirty="0" smtClean="0"/>
              <a:t>самоорганизации,</a:t>
            </a:r>
          </a:p>
          <a:p>
            <a:pPr>
              <a:buNone/>
            </a:pPr>
            <a:r>
              <a:rPr lang="ru-RU" dirty="0" smtClean="0"/>
              <a:t>-формирование желания  и «умения учиться»,</a:t>
            </a:r>
          </a:p>
          <a:p>
            <a:pPr>
              <a:buNone/>
            </a:pPr>
            <a:r>
              <a:rPr lang="ru-RU" dirty="0" smtClean="0"/>
              <a:t>-развитие творческих способностей.</a:t>
            </a:r>
            <a:endParaRPr lang="ru-RU" dirty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14290"/>
            <a:ext cx="8686800" cy="107157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задачи   психолого-педагогического сопровождения: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00174"/>
            <a:ext cx="8686800" cy="500066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ru-RU" dirty="0" smtClean="0"/>
              <a:t>предупреждение возникновения проблем развития ребенка,</a:t>
            </a:r>
          </a:p>
          <a:p>
            <a:pPr>
              <a:buFontTx/>
              <a:buChar char="-"/>
            </a:pPr>
            <a:r>
              <a:rPr lang="ru-RU" dirty="0" smtClean="0"/>
              <a:t>помощь (содействие) ребенку в решении актуальных задач развития, обучения, социализации: учебные трудности, проблемы с  выбором образовательного маршрута, нарушения эмоционально- волевой сферы, проблемы взаимоотношений со сверстниками,  учителями, родителями,</a:t>
            </a:r>
          </a:p>
          <a:p>
            <a:pPr>
              <a:buFontTx/>
              <a:buChar char="-"/>
            </a:pPr>
            <a:r>
              <a:rPr lang="ru-RU" dirty="0" smtClean="0"/>
              <a:t>психологическое обеспечение образовательных программ,</a:t>
            </a:r>
          </a:p>
          <a:p>
            <a:pPr>
              <a:buFontTx/>
              <a:buChar char="-"/>
            </a:pPr>
            <a:r>
              <a:rPr lang="ru-RU" dirty="0" smtClean="0"/>
              <a:t>развитие </a:t>
            </a:r>
            <a:r>
              <a:rPr lang="ru-RU" dirty="0" err="1" smtClean="0"/>
              <a:t>психолого</a:t>
            </a:r>
            <a:r>
              <a:rPr lang="ru-RU" dirty="0" smtClean="0"/>
              <a:t> - педагогической компетентности (психологической культуры) учащихся, родителей, педагогов. </a:t>
            </a:r>
            <a:endParaRPr lang="ru-RU" dirty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207167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Виды  работ специалистов   психолого-педагогического  сопровождения: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785926"/>
            <a:ext cx="8686800" cy="478634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-</a:t>
            </a:r>
            <a:r>
              <a:rPr lang="ru-RU" dirty="0" smtClean="0">
                <a:solidFill>
                  <a:srgbClr val="FF0000"/>
                </a:solidFill>
              </a:rPr>
              <a:t>профилактика,</a:t>
            </a:r>
          </a:p>
          <a:p>
            <a:pPr>
              <a:buNone/>
            </a:pPr>
            <a:r>
              <a:rPr lang="ru-RU" dirty="0" smtClean="0"/>
              <a:t>-</a:t>
            </a:r>
            <a:r>
              <a:rPr lang="ru-RU" dirty="0" smtClean="0">
                <a:solidFill>
                  <a:srgbClr val="FF0000"/>
                </a:solidFill>
              </a:rPr>
              <a:t>диагностика</a:t>
            </a:r>
            <a:r>
              <a:rPr lang="ru-RU" dirty="0" smtClean="0"/>
              <a:t>(индивидуальная и групповая),</a:t>
            </a:r>
          </a:p>
          <a:p>
            <a:pPr>
              <a:buNone/>
            </a:pPr>
            <a:r>
              <a:rPr lang="ru-RU" dirty="0" smtClean="0"/>
              <a:t>-</a:t>
            </a:r>
            <a:r>
              <a:rPr lang="ru-RU" dirty="0" smtClean="0">
                <a:solidFill>
                  <a:srgbClr val="FF0000"/>
                </a:solidFill>
              </a:rPr>
              <a:t>консультирование</a:t>
            </a:r>
            <a:r>
              <a:rPr lang="ru-RU" dirty="0" smtClean="0"/>
              <a:t>(индивидуальное и групповое),</a:t>
            </a:r>
          </a:p>
          <a:p>
            <a:pPr>
              <a:buNone/>
            </a:pPr>
            <a:r>
              <a:rPr lang="ru-RU" dirty="0" smtClean="0"/>
              <a:t>-</a:t>
            </a:r>
            <a:r>
              <a:rPr lang="ru-RU" dirty="0" smtClean="0">
                <a:solidFill>
                  <a:srgbClr val="FF0000"/>
                </a:solidFill>
              </a:rPr>
              <a:t>развивающая работа</a:t>
            </a:r>
            <a:r>
              <a:rPr lang="ru-RU" dirty="0" smtClean="0"/>
              <a:t>(индивидуальная и групповая),</a:t>
            </a:r>
          </a:p>
          <a:p>
            <a:pPr>
              <a:buNone/>
            </a:pPr>
            <a:r>
              <a:rPr lang="ru-RU" dirty="0" smtClean="0"/>
              <a:t>-</a:t>
            </a:r>
            <a:r>
              <a:rPr lang="ru-RU" dirty="0" smtClean="0">
                <a:solidFill>
                  <a:srgbClr val="FF0000"/>
                </a:solidFill>
              </a:rPr>
              <a:t>коррекционная работа </a:t>
            </a:r>
            <a:r>
              <a:rPr lang="ru-RU" dirty="0" smtClean="0"/>
              <a:t>(индивидуальная и групповая),</a:t>
            </a:r>
          </a:p>
          <a:p>
            <a:pPr>
              <a:buNone/>
            </a:pPr>
            <a:r>
              <a:rPr lang="ru-RU" dirty="0" smtClean="0"/>
              <a:t>-</a:t>
            </a:r>
            <a:r>
              <a:rPr lang="ru-RU" dirty="0" smtClean="0">
                <a:solidFill>
                  <a:srgbClr val="FF0000"/>
                </a:solidFill>
              </a:rPr>
              <a:t>психологическое и педагогическое просвещение и образование</a:t>
            </a:r>
            <a:r>
              <a:rPr lang="ru-RU" dirty="0" smtClean="0"/>
              <a:t>: формирование психологической и педагогической  культуры, развитие  </a:t>
            </a:r>
            <a:r>
              <a:rPr lang="ru-RU" dirty="0" err="1" smtClean="0"/>
              <a:t>психолого</a:t>
            </a:r>
            <a:r>
              <a:rPr lang="ru-RU" dirty="0" smtClean="0"/>
              <a:t>  - педагогической компетентности учащихся, администрации образовательных учреждений, педагогов и родителей,</a:t>
            </a:r>
          </a:p>
          <a:p>
            <a:pPr>
              <a:buNone/>
            </a:pPr>
            <a:r>
              <a:rPr lang="ru-RU" dirty="0" smtClean="0"/>
              <a:t>-</a:t>
            </a:r>
            <a:r>
              <a:rPr lang="ru-RU" dirty="0" smtClean="0">
                <a:solidFill>
                  <a:srgbClr val="FF0000"/>
                </a:solidFill>
              </a:rPr>
              <a:t>экспертиза</a:t>
            </a:r>
            <a:r>
              <a:rPr lang="ru-RU" dirty="0" smtClean="0"/>
              <a:t> (проектов, образовательной среды, профессиональной деятельности специалистов образовательных учреждений).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Различие коррекционной и развивающей работы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28596" y="1714488"/>
            <a:ext cx="3520440" cy="41148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Коррекционная работа</a:t>
            </a:r>
          </a:p>
          <a:p>
            <a:pPr algn="ctr"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pPr algn="ctr"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ru-RU" dirty="0" smtClean="0">
                <a:solidFill>
                  <a:srgbClr val="002060"/>
                </a:solidFill>
              </a:rPr>
              <a:t>ЭТАЛОН</a:t>
            </a:r>
          </a:p>
          <a:p>
            <a:pPr algn="ctr"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pPr algn="ctr"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ru-RU" dirty="0" smtClean="0">
                <a:solidFill>
                  <a:srgbClr val="002060"/>
                </a:solidFill>
              </a:rPr>
              <a:t>исправление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rgbClr val="FFC000"/>
                </a:solidFill>
              </a:rPr>
              <a:t>Развивающая</a:t>
            </a:r>
          </a:p>
          <a:p>
            <a:pPr>
              <a:buNone/>
            </a:pPr>
            <a:r>
              <a:rPr lang="ru-RU" dirty="0" smtClean="0">
                <a:solidFill>
                  <a:srgbClr val="FFC000"/>
                </a:solidFill>
              </a:rPr>
              <a:t> работа</a:t>
            </a:r>
          </a:p>
          <a:p>
            <a:pPr algn="ctr">
              <a:buNone/>
            </a:pPr>
            <a:endParaRPr lang="ru-RU" dirty="0" smtClean="0">
              <a:solidFill>
                <a:srgbClr val="FFC000"/>
              </a:solidFill>
            </a:endParaRPr>
          </a:p>
          <a:p>
            <a:pPr algn="ctr">
              <a:buNone/>
            </a:pPr>
            <a:endParaRPr lang="ru-RU" dirty="0" smtClean="0">
              <a:solidFill>
                <a:srgbClr val="FFC000"/>
              </a:solidFill>
            </a:endParaRPr>
          </a:p>
          <a:p>
            <a:pPr algn="ctr">
              <a:buNone/>
            </a:pPr>
            <a:r>
              <a:rPr lang="ru-RU" dirty="0" smtClean="0">
                <a:solidFill>
                  <a:srgbClr val="FFC000"/>
                </a:solidFill>
              </a:rPr>
              <a:t>СРЕДНЕВОЗРАСТНАЯ НОРМА</a:t>
            </a:r>
          </a:p>
          <a:p>
            <a:pPr algn="ctr">
              <a:buNone/>
            </a:pPr>
            <a:endParaRPr lang="ru-RU" dirty="0" smtClean="0">
              <a:solidFill>
                <a:srgbClr val="FFC000"/>
              </a:solidFill>
            </a:endParaRPr>
          </a:p>
          <a:p>
            <a:pPr algn="ctr">
              <a:buNone/>
            </a:pPr>
            <a:r>
              <a:rPr lang="ru-RU" dirty="0" smtClean="0">
                <a:solidFill>
                  <a:srgbClr val="FFC000"/>
                </a:solidFill>
              </a:rPr>
              <a:t>раскрытие потенциальных возможностей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2071670" y="2357430"/>
            <a:ext cx="484632" cy="10001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5786446" y="2285992"/>
            <a:ext cx="484632" cy="92869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верх 8"/>
          <p:cNvSpPr/>
          <p:nvPr/>
        </p:nvSpPr>
        <p:spPr>
          <a:xfrm>
            <a:off x="1928794" y="4000504"/>
            <a:ext cx="698946" cy="71438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верх 9"/>
          <p:cNvSpPr/>
          <p:nvPr/>
        </p:nvSpPr>
        <p:spPr>
          <a:xfrm>
            <a:off x="5572132" y="4000504"/>
            <a:ext cx="984698" cy="500066"/>
          </a:xfrm>
          <a:prstGeom prst="upArrow">
            <a:avLst>
              <a:gd name="adj1" fmla="val 50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2680332"/>
          </a:xfrm>
        </p:spPr>
        <p:txBody>
          <a:bodyPr/>
          <a:lstStyle/>
          <a:p>
            <a:pPr algn="ctr"/>
            <a:r>
              <a:rPr lang="ru-RU" dirty="0" smtClean="0"/>
              <a:t>СПАСИБО ЗА ВНИМАНИЕ.</a:t>
            </a:r>
            <a:endParaRPr lang="ru-RU" dirty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4893</TotalTime>
  <Words>263</Words>
  <Application>Microsoft Office PowerPoint</Application>
  <PresentationFormat>Экран (4:3)</PresentationFormat>
  <Paragraphs>60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Изящная</vt:lpstr>
      <vt:lpstr>Служба  Психолого - Педагогического Сопровождения В УСЛОВИЯХ  СОВРЕМЕННоЙ   Школы интернатного  типа </vt:lpstr>
      <vt:lpstr>Приоритетная цель  современного образования</vt:lpstr>
      <vt:lpstr>Цель Психолого–Педагогического Сопровождения:</vt:lpstr>
      <vt:lpstr>задачи   психолого-педагогического сопровождения:</vt:lpstr>
      <vt:lpstr>    Виды  работ специалистов   психолого-педагогического  сопровождения: </vt:lpstr>
      <vt:lpstr>Различие коррекционной и развивающей работы</vt:lpstr>
      <vt:lpstr>СПАСИБО ЗА ВНИМАНИЕ.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Служба Психолого- Педагогического Сопровождения учебно-воспитательного процесса</dc:title>
  <dc:creator>User</dc:creator>
  <cp:lastModifiedBy>User</cp:lastModifiedBy>
  <cp:revision>83</cp:revision>
  <dcterms:created xsi:type="dcterms:W3CDTF">2014-01-15T13:48:42Z</dcterms:created>
  <dcterms:modified xsi:type="dcterms:W3CDTF">2014-01-27T08:31:11Z</dcterms:modified>
</cp:coreProperties>
</file>