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3" r:id="rId1"/>
  </p:sldMasterIdLst>
  <p:sldIdLst>
    <p:sldId id="256" r:id="rId2"/>
    <p:sldId id="257" r:id="rId3"/>
    <p:sldId id="261" r:id="rId4"/>
    <p:sldId id="262" r:id="rId5"/>
    <p:sldId id="263" r:id="rId6"/>
    <p:sldId id="260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650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0837E33-6FEC-4838-BF0F-0673A6DDC6C5}" type="datetimeFigureOut">
              <a:rPr lang="ru-RU" smtClean="0"/>
              <a:t>03.11.2014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5EF000B-9E6A-4DD6-956A-DA7F700EDBFF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0837E33-6FEC-4838-BF0F-0673A6DDC6C5}" type="datetimeFigureOut">
              <a:rPr lang="ru-RU" smtClean="0"/>
              <a:t>03.11.2014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5EF000B-9E6A-4DD6-956A-DA7F700EDBF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0837E33-6FEC-4838-BF0F-0673A6DDC6C5}" type="datetimeFigureOut">
              <a:rPr lang="ru-RU" smtClean="0"/>
              <a:t>03.11.2014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5EF000B-9E6A-4DD6-956A-DA7F700EDBF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0837E33-6FEC-4838-BF0F-0673A6DDC6C5}" type="datetimeFigureOut">
              <a:rPr lang="ru-RU" smtClean="0"/>
              <a:t>03.11.2014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5EF000B-9E6A-4DD6-956A-DA7F700EDBF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0837E33-6FEC-4838-BF0F-0673A6DDC6C5}" type="datetimeFigureOut">
              <a:rPr lang="ru-RU" smtClean="0"/>
              <a:t>03.11.2014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5EF000B-9E6A-4DD6-956A-DA7F700EDBFF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0837E33-6FEC-4838-BF0F-0673A6DDC6C5}" type="datetimeFigureOut">
              <a:rPr lang="ru-RU" smtClean="0"/>
              <a:t>03.11.2014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5EF000B-9E6A-4DD6-956A-DA7F700EDBF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0837E33-6FEC-4838-BF0F-0673A6DDC6C5}" type="datetimeFigureOut">
              <a:rPr lang="ru-RU" smtClean="0"/>
              <a:t>03.11.2014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5EF000B-9E6A-4DD6-956A-DA7F700EDBF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0837E33-6FEC-4838-BF0F-0673A6DDC6C5}" type="datetimeFigureOut">
              <a:rPr lang="ru-RU" smtClean="0"/>
              <a:t>03.11.2014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5EF000B-9E6A-4DD6-956A-DA7F700EDBF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0837E33-6FEC-4838-BF0F-0673A6DDC6C5}" type="datetimeFigureOut">
              <a:rPr lang="ru-RU" smtClean="0"/>
              <a:t>03.11.2014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5EF000B-9E6A-4DD6-956A-DA7F700EDBFF}" type="slidenum">
              <a:rPr lang="ru-RU" smtClean="0"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0837E33-6FEC-4838-BF0F-0673A6DDC6C5}" type="datetimeFigureOut">
              <a:rPr lang="ru-RU" smtClean="0"/>
              <a:t>03.11.2014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5EF000B-9E6A-4DD6-956A-DA7F700EDBF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0837E33-6FEC-4838-BF0F-0673A6DDC6C5}" type="datetimeFigureOut">
              <a:rPr lang="ru-RU" smtClean="0"/>
              <a:t>03.11.2014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5EF000B-9E6A-4DD6-956A-DA7F700EDBFF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60837E33-6FEC-4838-BF0F-0673A6DDC6C5}" type="datetimeFigureOut">
              <a:rPr lang="ru-RU" smtClean="0"/>
              <a:t>03.11.2014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05EF000B-9E6A-4DD6-956A-DA7F700EDBFF}" type="slidenum">
              <a:rPr lang="ru-RU" smtClean="0"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  <p:sldLayoutId id="2147483717" r:id="rId4"/>
    <p:sldLayoutId id="2147483718" r:id="rId5"/>
    <p:sldLayoutId id="2147483719" r:id="rId6"/>
    <p:sldLayoutId id="2147483720" r:id="rId7"/>
    <p:sldLayoutId id="2147483721" r:id="rId8"/>
    <p:sldLayoutId id="2147483722" r:id="rId9"/>
    <p:sldLayoutId id="2147483723" r:id="rId10"/>
    <p:sldLayoutId id="2147483724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ru.123rf.com/search.php?word=%D0%B4%D0%B5%D1%82%D0%B8&amp;imgtype=0&amp;t_word=children&amp;t_lang=ru&amp;srch_lang=ru" TargetMode="External"/><Relationship Id="rId2" Type="http://schemas.openxmlformats.org/officeDocument/2006/relationships/hyperlink" Target="http://www.moi-universitet.ru/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6457" y="2564904"/>
            <a:ext cx="8712968" cy="1470025"/>
          </a:xfrm>
          <a:ln>
            <a:noFill/>
          </a:ln>
        </p:spPr>
        <p:txBody>
          <a:bodyPr>
            <a:normAutofit fontScale="9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spcAft>
                <a:spcPts val="0"/>
              </a:spcAft>
            </a:pPr>
            <a:r>
              <a:rPr lang="ru-RU" sz="6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/>
                <a:ea typeface="Times New Roman"/>
                <a:cs typeface="Times New Roman"/>
              </a:rPr>
              <a:t>Метод </a:t>
            </a:r>
            <a:r>
              <a:rPr lang="ru-RU" sz="6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6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/>
                <a:ea typeface="Times New Roman"/>
                <a:cs typeface="Times New Roman"/>
              </a:rPr>
              <a:t/>
            </a:r>
            <a:br>
              <a:rPr lang="ru-RU" sz="6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/>
                <a:ea typeface="Times New Roman"/>
                <a:cs typeface="Times New Roman"/>
              </a:rPr>
            </a:br>
            <a:r>
              <a:rPr lang="ru-RU" sz="6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/>
                <a:ea typeface="Times New Roman"/>
                <a:cs typeface="Times New Roman"/>
              </a:rPr>
              <a:t>«Любознательная Людмила»</a:t>
            </a:r>
            <a:r>
              <a:rPr lang="ru-RU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ea typeface="Times New Roman"/>
                <a:cs typeface="Times New Roman"/>
              </a:rPr>
              <a:t/>
            </a:r>
            <a:br>
              <a:rPr lang="ru-RU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ea typeface="Times New Roman"/>
                <a:cs typeface="Times New Roman"/>
              </a:rPr>
            </a:b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19672" y="3587688"/>
            <a:ext cx="5361689" cy="1296144"/>
          </a:xfrm>
        </p:spPr>
        <p:txBody>
          <a:bodyPr>
            <a:normAutofit fontScale="62500" lnSpcReduction="20000"/>
          </a:bodyPr>
          <a:lstStyle/>
          <a:p>
            <a:r>
              <a:rPr lang="ru-RU" sz="4500" b="1" dirty="0" smtClean="0">
                <a:solidFill>
                  <a:schemeClr val="accent6">
                    <a:lumMod val="75000"/>
                  </a:schemeClr>
                </a:solidFill>
                <a:latin typeface="Arno Pro" pitchFamily="18" charset="0"/>
                <a:ea typeface="Times New Roman"/>
                <a:cs typeface="Mongolian Baiti" pitchFamily="66" charset="0"/>
              </a:rPr>
              <a:t>Активный метод знакомства.</a:t>
            </a:r>
            <a:endParaRPr lang="ru-RU" sz="4500" b="1" dirty="0">
              <a:solidFill>
                <a:schemeClr val="accent6">
                  <a:lumMod val="75000"/>
                </a:schemeClr>
              </a:solidFill>
              <a:latin typeface="Arno Pro" pitchFamily="18" charset="0"/>
              <a:cs typeface="Mongolian Baiti" pitchFamily="66" charset="0"/>
            </a:endParaRPr>
          </a:p>
          <a:p>
            <a:pPr>
              <a:spcAft>
                <a:spcPts val="0"/>
              </a:spcAft>
            </a:pPr>
            <a:r>
              <a:rPr lang="ru-RU" sz="5800" dirty="0" smtClean="0">
                <a:effectLst/>
                <a:latin typeface="Georgia" pitchFamily="18" charset="0"/>
                <a:ea typeface="Times New Roman"/>
                <a:cs typeface="Times New Roman"/>
              </a:rPr>
              <a:t> </a:t>
            </a:r>
            <a:endParaRPr lang="ru-RU" sz="5800" dirty="0">
              <a:latin typeface="Georgia" pitchFamily="18" charset="0"/>
              <a:ea typeface="Times New Roman"/>
              <a:cs typeface="Times New Roman"/>
            </a:endParaRP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0152" y="3356992"/>
            <a:ext cx="2753765" cy="3053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6919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1052736"/>
            <a:ext cx="7698432" cy="924475"/>
          </a:xfrm>
        </p:spPr>
        <p:txBody>
          <a:bodyPr>
            <a:normAutofit fontScale="90000"/>
          </a:bodyPr>
          <a:lstStyle/>
          <a:p>
            <a:pPr marL="274320" lvl="0" indent="-274320" defTabSz="914400">
              <a:spcBef>
                <a:spcPts val="600"/>
              </a:spcBef>
            </a:pPr>
            <a:r>
              <a:rPr lang="ru-RU" sz="2400" dirty="0">
                <a:solidFill>
                  <a:srgbClr val="B32C16">
                    <a:lumMod val="50000"/>
                  </a:srgbClr>
                </a:solidFill>
                <a:latin typeface="Century Schoolbook"/>
                <a:ea typeface="Times New Roman"/>
                <a:cs typeface="Times New Roman"/>
              </a:rPr>
              <a:t/>
            </a:r>
            <a:br>
              <a:rPr lang="ru-RU" sz="2400" dirty="0">
                <a:solidFill>
                  <a:srgbClr val="B32C16">
                    <a:lumMod val="50000"/>
                  </a:srgbClr>
                </a:solidFill>
                <a:latin typeface="Century Schoolbook"/>
                <a:ea typeface="Times New Roman"/>
                <a:cs typeface="Times New Roman"/>
              </a:rPr>
            </a:br>
            <a:r>
              <a:rPr lang="ru-RU" dirty="0">
                <a:solidFill>
                  <a:schemeClr val="accent6">
                    <a:lumMod val="75000"/>
                  </a:schemeClr>
                </a:solidFill>
                <a:latin typeface="Arno Pro" pitchFamily="18" charset="0"/>
                <a:ea typeface="Times New Roman"/>
                <a:cs typeface="Times New Roman"/>
              </a:rPr>
              <a:t/>
            </a:r>
            <a:br>
              <a:rPr lang="ru-RU" dirty="0">
                <a:solidFill>
                  <a:schemeClr val="accent6">
                    <a:lumMod val="75000"/>
                  </a:schemeClr>
                </a:solidFill>
                <a:latin typeface="Arno Pro" pitchFamily="18" charset="0"/>
                <a:ea typeface="Times New Roman"/>
                <a:cs typeface="Times New Roman"/>
              </a:rPr>
            </a:br>
            <a:r>
              <a:rPr lang="ru-RU" b="1" dirty="0">
                <a:solidFill>
                  <a:schemeClr val="accent6">
                    <a:lumMod val="75000"/>
                  </a:schemeClr>
                </a:solidFill>
                <a:latin typeface="Arno Pro" pitchFamily="18" charset="0"/>
                <a:ea typeface="Times New Roman"/>
                <a:cs typeface="Times New Roman"/>
              </a:rPr>
              <a:t>Цель – </a:t>
            </a: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latin typeface="Arno Pro" pitchFamily="18" charset="0"/>
                <a:ea typeface="Times New Roman"/>
                <a:cs typeface="Times New Roman"/>
              </a:rPr>
              <a:t>произнести и услышать имена всех учащихся, отчасти сразу же запомнить</a:t>
            </a:r>
            <a:endParaRPr lang="ru-RU" dirty="0">
              <a:solidFill>
                <a:schemeClr val="accent6">
                  <a:lumMod val="75000"/>
                </a:schemeClr>
              </a:solidFill>
              <a:latin typeface="Arno Pro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71600" y="2060848"/>
            <a:ext cx="7125112" cy="4051437"/>
          </a:xfrm>
        </p:spPr>
        <p:txBody>
          <a:bodyPr>
            <a:normAutofit/>
          </a:bodyPr>
          <a:lstStyle/>
          <a:p>
            <a:pPr marL="0" indent="0">
              <a:spcAft>
                <a:spcPts val="0"/>
              </a:spcAft>
              <a:buNone/>
            </a:pPr>
            <a:r>
              <a:rPr lang="ru-RU" dirty="0" smtClean="0">
                <a:effectLst/>
                <a:latin typeface="Times New Roman"/>
                <a:ea typeface="Times New Roman"/>
                <a:cs typeface="Times New Roman"/>
              </a:rPr>
              <a:t> </a:t>
            </a:r>
            <a:endParaRPr lang="ru-RU" dirty="0">
              <a:ea typeface="Times New Roman"/>
              <a:cs typeface="Times New Roman"/>
            </a:endParaRPr>
          </a:p>
          <a:p>
            <a:pPr marL="0" indent="0">
              <a:spcAft>
                <a:spcPts val="0"/>
              </a:spcAft>
              <a:buNone/>
            </a:pPr>
            <a:r>
              <a:rPr lang="ru-RU" sz="2800" dirty="0" smtClean="0">
                <a:effectLst/>
                <a:latin typeface="Comic Sans MS" pitchFamily="66" charset="0"/>
                <a:ea typeface="Times New Roman"/>
                <a:cs typeface="Times New Roman"/>
              </a:rPr>
              <a:t> </a:t>
            </a:r>
            <a:endParaRPr lang="ru-RU" sz="2800" dirty="0">
              <a:latin typeface="Comic Sans MS" pitchFamily="66" charset="0"/>
              <a:ea typeface="Times New Roman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ru-RU" sz="2800" dirty="0" smtClean="0">
                <a:effectLst/>
                <a:latin typeface="Comic Sans MS" pitchFamily="66" charset="0"/>
                <a:ea typeface="Times New Roman"/>
                <a:cs typeface="Times New Roman"/>
              </a:rPr>
              <a:t>Численность: весь класс</a:t>
            </a:r>
            <a:endParaRPr lang="ru-RU" sz="2800" dirty="0">
              <a:latin typeface="Comic Sans MS" pitchFamily="66" charset="0"/>
              <a:ea typeface="Times New Roman"/>
              <a:cs typeface="Times New Roman"/>
            </a:endParaRPr>
          </a:p>
          <a:p>
            <a:pPr marL="0" indent="0">
              <a:spcAft>
                <a:spcPts val="0"/>
              </a:spcAft>
              <a:buNone/>
            </a:pPr>
            <a:r>
              <a:rPr lang="ru-RU" sz="2800" dirty="0" smtClean="0">
                <a:effectLst/>
                <a:latin typeface="Comic Sans MS" pitchFamily="66" charset="0"/>
                <a:ea typeface="Times New Roman"/>
                <a:cs typeface="Times New Roman"/>
              </a:rPr>
              <a:t> </a:t>
            </a:r>
            <a:endParaRPr lang="ru-RU" sz="2800" dirty="0">
              <a:latin typeface="Comic Sans MS" pitchFamily="66" charset="0"/>
              <a:ea typeface="Times New Roman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ru-RU" sz="2800" dirty="0" smtClean="0">
                <a:effectLst/>
                <a:latin typeface="Comic Sans MS" pitchFamily="66" charset="0"/>
                <a:ea typeface="Times New Roman"/>
                <a:cs typeface="Times New Roman"/>
              </a:rPr>
              <a:t>Время: 15-20 мин.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sz="2800" dirty="0" smtClean="0">
                <a:effectLst/>
                <a:latin typeface="Times New Roman"/>
                <a:ea typeface="Times New Roman"/>
                <a:cs typeface="Times New Roman"/>
              </a:rPr>
              <a:t> </a:t>
            </a:r>
            <a:endParaRPr lang="ru-RU" sz="2800" dirty="0" smtClean="0">
              <a:ea typeface="Times New Roman"/>
              <a:cs typeface="Times New Roman"/>
            </a:endParaRPr>
          </a:p>
          <a:p>
            <a:pPr marL="0" indent="0">
              <a:spcAft>
                <a:spcPts val="0"/>
              </a:spcAft>
              <a:buNone/>
            </a:pPr>
            <a:endParaRPr lang="ru-RU" sz="2800" dirty="0">
              <a:ea typeface="Times New Roman"/>
              <a:cs typeface="Times New Roman"/>
            </a:endParaRPr>
          </a:p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9139" y="3717032"/>
            <a:ext cx="4133631" cy="27591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913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0"/>
            <a:ext cx="7125113" cy="924475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latin typeface="Arno Pro" pitchFamily="18" charset="0"/>
              </a:rPr>
              <a:t>Проведение:</a:t>
            </a:r>
            <a:endParaRPr lang="ru-RU" b="1" dirty="0">
              <a:solidFill>
                <a:schemeClr val="accent6">
                  <a:lumMod val="75000"/>
                </a:schemeClr>
              </a:solidFill>
              <a:latin typeface="Arno Pro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15616" y="908720"/>
            <a:ext cx="7632848" cy="4051437"/>
          </a:xfrm>
        </p:spPr>
        <p:txBody>
          <a:bodyPr>
            <a:noAutofit/>
          </a:bodyPr>
          <a:lstStyle/>
          <a:p>
            <a:r>
              <a:rPr lang="ru-RU" sz="2400" dirty="0" smtClean="0">
                <a:latin typeface="Arno Pro" pitchFamily="18" charset="0"/>
              </a:rPr>
              <a:t>Первый ученик представляется, называя своё имя и какой-нибудь эпитет – прилагательное, начинающееся с той же буквы, что и имя (Например: «Я – весёлый Виктор»</a:t>
            </a:r>
          </a:p>
          <a:p>
            <a:r>
              <a:rPr lang="ru-RU" sz="2400" dirty="0" smtClean="0">
                <a:latin typeface="Arno Pro" pitchFamily="18" charset="0"/>
              </a:rPr>
              <a:t>Следующий повторяет услышанное имя вместе с прилагательным, затем называет себя («Это весёлый Виктор, а я привлекательный Павел»)</a:t>
            </a:r>
          </a:p>
          <a:p>
            <a:r>
              <a:rPr lang="ru-RU" sz="2400" dirty="0" smtClean="0">
                <a:latin typeface="Arno Pro" pitchFamily="18" charset="0"/>
              </a:rPr>
              <a:t>Третий ученик повторяет оба услышанных имени с прилагательными и добавляет своё, и так далее, по кругу.</a:t>
            </a:r>
          </a:p>
          <a:p>
            <a:endParaRPr lang="ru-RU" sz="2400" dirty="0" smtClean="0">
              <a:latin typeface="Arno Pro" pitchFamily="18" charset="0"/>
            </a:endParaRPr>
          </a:p>
        </p:txBody>
      </p:sp>
      <p:pic>
        <p:nvPicPr>
          <p:cNvPr id="6" name="Picture 2" descr="этнические смешанные дети Фото со стока - 10204356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BFCFE"/>
              </a:clrFrom>
              <a:clrTo>
                <a:srgbClr val="FBFC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44235">
            <a:off x="4583736" y="2856013"/>
            <a:ext cx="3739050" cy="37768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76909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35608" y="1041107"/>
            <a:ext cx="7498080" cy="3756045"/>
          </a:xfrm>
        </p:spPr>
        <p:txBody>
          <a:bodyPr>
            <a:normAutofit fontScale="32500" lnSpcReduction="20000"/>
          </a:bodyPr>
          <a:lstStyle/>
          <a:p>
            <a:endParaRPr lang="ru-RU" sz="6000" dirty="0" smtClean="0">
              <a:latin typeface="Arno Pro" pitchFamily="18" charset="0"/>
            </a:endParaRPr>
          </a:p>
          <a:p>
            <a:r>
              <a:rPr lang="ru-RU" sz="6000" u="sng" dirty="0" smtClean="0">
                <a:latin typeface="Arno Pro" pitchFamily="18" charset="0"/>
              </a:rPr>
              <a:t>Примечания: </a:t>
            </a:r>
            <a:r>
              <a:rPr lang="ru-RU" sz="6000" dirty="0" smtClean="0">
                <a:latin typeface="Arno Pro" pitchFamily="18" charset="0"/>
              </a:rPr>
              <a:t>Этот метод действительно помогает без труда запомнить имена.</a:t>
            </a:r>
          </a:p>
          <a:p>
            <a:r>
              <a:rPr lang="ru-RU" sz="6000" dirty="0">
                <a:latin typeface="Arno Pro" pitchFamily="18" charset="0"/>
              </a:rPr>
              <a:t>Если группа слишком большая (более 25 человек), можно, пройдя половину круга, начать игру сначала, чтобы ни у кого не возникло ощущения своей неспособности</a:t>
            </a:r>
            <a:r>
              <a:rPr lang="ru-RU" sz="6000" dirty="0" smtClean="0">
                <a:latin typeface="Arno Pro" pitchFamily="18" charset="0"/>
              </a:rPr>
              <a:t>.</a:t>
            </a:r>
          </a:p>
          <a:p>
            <a:r>
              <a:rPr lang="ru-RU" sz="6000" dirty="0" smtClean="0">
                <a:latin typeface="Arno Pro" pitchFamily="18" charset="0"/>
              </a:rPr>
              <a:t>Если поначалу участники смущаются или не уверены в своей памяти, полезно их приободрить и стимулировать. Если кто-то действительно чувствует затруднение, можно шёпотом подсказать забытое имя.</a:t>
            </a:r>
          </a:p>
          <a:p>
            <a:endParaRPr lang="ru-RU" sz="7400" dirty="0">
              <a:latin typeface="Arno Pro" pitchFamily="18" charset="0"/>
            </a:endParaRPr>
          </a:p>
          <a:p>
            <a:endParaRPr lang="ru-RU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1403648" y="116632"/>
            <a:ext cx="7125113" cy="924475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300" kern="120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pPr algn="ctr"/>
            <a:r>
              <a:rPr lang="ru-RU" b="1" smtClean="0">
                <a:solidFill>
                  <a:schemeClr val="accent6">
                    <a:lumMod val="75000"/>
                  </a:schemeClr>
                </a:solidFill>
                <a:latin typeface="Arno Pro" pitchFamily="18" charset="0"/>
              </a:rPr>
              <a:t>Проведение:</a:t>
            </a:r>
            <a:endParaRPr lang="ru-RU" b="1" dirty="0">
              <a:solidFill>
                <a:schemeClr val="accent6">
                  <a:lumMod val="75000"/>
                </a:schemeClr>
              </a:solidFill>
              <a:latin typeface="Arno Pro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4711652"/>
            <a:ext cx="6336704" cy="17856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2992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89896" y="585765"/>
            <a:ext cx="7498080" cy="3972069"/>
          </a:xfrm>
        </p:spPr>
        <p:txBody>
          <a:bodyPr>
            <a:normAutofit fontScale="25000" lnSpcReduction="20000"/>
          </a:bodyPr>
          <a:lstStyle/>
          <a:p>
            <a:pPr marL="82296" indent="0">
              <a:buNone/>
            </a:pPr>
            <a:endParaRPr lang="ru-RU" sz="9600" dirty="0" smtClean="0">
              <a:latin typeface="Arno Pro" pitchFamily="18" charset="0"/>
            </a:endParaRPr>
          </a:p>
          <a:p>
            <a:r>
              <a:rPr lang="ru-RU" sz="9600" u="sng" dirty="0" smtClean="0">
                <a:latin typeface="Arno Pro" pitchFamily="18" charset="0"/>
              </a:rPr>
              <a:t>Варианты: </a:t>
            </a:r>
            <a:r>
              <a:rPr lang="ru-RU" sz="9600" dirty="0" smtClean="0">
                <a:latin typeface="Arno Pro" pitchFamily="18" charset="0"/>
              </a:rPr>
              <a:t>Можно усложнить игру, добавив к произнесению имени с эпитетом какое-то характерное движение или жест. Движение также должно затем повторяться всеми играющими. Таким </a:t>
            </a:r>
            <a:r>
              <a:rPr lang="ru-RU" sz="9600" dirty="0">
                <a:latin typeface="Arno Pro" pitchFamily="18" charset="0"/>
              </a:rPr>
              <a:t>образом, у участников будет уже три момента. Облегчающих запоминание новых знакомых. А немного движения </a:t>
            </a:r>
            <a:r>
              <a:rPr lang="ru-RU" sz="9600" dirty="0" smtClean="0">
                <a:latin typeface="Arno Pro" pitchFamily="18" charset="0"/>
              </a:rPr>
              <a:t>всегда полезно при игре. </a:t>
            </a:r>
          </a:p>
          <a:p>
            <a:r>
              <a:rPr lang="ru-RU" sz="9600" dirty="0" smtClean="0">
                <a:latin typeface="Arno Pro" pitchFamily="18" charset="0"/>
              </a:rPr>
              <a:t>Вместо того чтобы по одиночке повторять имена с эпитетами и движениями, всё это повторяется хором. Каждый участник, когда до него доходит очередь, делает шаг к центру круга, называет себя и делает жест. Затем он возвращается на место, а весь круг делает шаг к центру и хором повторяет его имя с эпитетом и жест. При этом учащийся как в зеркале видит, какое впечатление произвело его «выступление» на класс.</a:t>
            </a:r>
            <a:endParaRPr lang="ru-RU" sz="9600" dirty="0">
              <a:latin typeface="Arno Pro" pitchFamily="18" charset="0"/>
            </a:endParaRPr>
          </a:p>
          <a:p>
            <a:endParaRPr lang="ru-RU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1403648" y="116632"/>
            <a:ext cx="7125113" cy="924475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300" kern="120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pPr algn="ctr"/>
            <a:r>
              <a:rPr lang="ru-RU" b="1" smtClean="0">
                <a:solidFill>
                  <a:schemeClr val="accent6">
                    <a:lumMod val="75000"/>
                  </a:schemeClr>
                </a:solidFill>
                <a:latin typeface="Arno Pro" pitchFamily="18" charset="0"/>
              </a:rPr>
              <a:t>Проведение:</a:t>
            </a:r>
            <a:endParaRPr lang="ru-RU" b="1" dirty="0">
              <a:solidFill>
                <a:schemeClr val="accent6">
                  <a:lumMod val="75000"/>
                </a:schemeClr>
              </a:solidFill>
              <a:latin typeface="Arno Pro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992" y="5445224"/>
            <a:ext cx="3810000" cy="120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4371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chemeClr val="accent6">
                    <a:lumMod val="75000"/>
                  </a:schemeClr>
                </a:solidFill>
                <a:latin typeface="Arno Pro" pitchFamily="18" charset="0"/>
              </a:rPr>
              <a:t>Ресурсы:</a:t>
            </a:r>
            <a:endParaRPr lang="ru-RU" dirty="0">
              <a:solidFill>
                <a:schemeClr val="accent6">
                  <a:lumMod val="75000"/>
                </a:schemeClr>
              </a:solidFill>
              <a:latin typeface="Arno Pro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87624" y="1412776"/>
            <a:ext cx="7125112" cy="4051437"/>
          </a:xfrm>
        </p:spPr>
        <p:txBody>
          <a:bodyPr>
            <a:normAutofit/>
          </a:bodyPr>
          <a:lstStyle/>
          <a:p>
            <a:pPr marL="274320" lvl="0" indent="-274320">
              <a:spcBef>
                <a:spcPts val="580"/>
              </a:spcBef>
              <a:buClr>
                <a:srgbClr val="D34817"/>
              </a:buClr>
              <a:buSzPct val="85000"/>
            </a:pPr>
            <a:r>
              <a:rPr lang="en-US" sz="1400" dirty="0">
                <a:solidFill>
                  <a:prstClr val="black"/>
                </a:solidFill>
                <a:hlinkClick r:id="rId2"/>
              </a:rPr>
              <a:t>http://www.moi-universitet.ru/</a:t>
            </a:r>
            <a:r>
              <a:rPr lang="ru-RU" sz="1400" dirty="0">
                <a:solidFill>
                  <a:prstClr val="black"/>
                </a:solidFill>
              </a:rPr>
              <a:t> </a:t>
            </a:r>
          </a:p>
          <a:p>
            <a:pPr marL="274320" lvl="0" indent="-274320">
              <a:spcBef>
                <a:spcPts val="580"/>
              </a:spcBef>
              <a:buClr>
                <a:srgbClr val="D34817"/>
              </a:buClr>
              <a:buSzPct val="85000"/>
            </a:pPr>
            <a:r>
              <a:rPr lang="ru-RU" sz="1400" u="sng" dirty="0" smtClean="0">
                <a:solidFill>
                  <a:prstClr val="black"/>
                </a:solidFill>
              </a:rPr>
              <a:t> электронная </a:t>
            </a:r>
            <a:r>
              <a:rPr lang="ru-RU" sz="1400" u="sng" dirty="0">
                <a:solidFill>
                  <a:prstClr val="black"/>
                </a:solidFill>
              </a:rPr>
              <a:t>книга «</a:t>
            </a:r>
            <a:r>
              <a:rPr lang="ru-RU" sz="1400" u="sng" dirty="0" err="1">
                <a:solidFill>
                  <a:prstClr val="black"/>
                </a:solidFill>
              </a:rPr>
              <a:t>Копилочка</a:t>
            </a:r>
            <a:r>
              <a:rPr lang="ru-RU" sz="1400" u="sng" dirty="0">
                <a:solidFill>
                  <a:prstClr val="black"/>
                </a:solidFill>
              </a:rPr>
              <a:t> активных методов </a:t>
            </a:r>
            <a:r>
              <a:rPr lang="ru-RU" sz="1400" u="sng" dirty="0" smtClean="0">
                <a:solidFill>
                  <a:prstClr val="black"/>
                </a:solidFill>
              </a:rPr>
              <a:t>обучения»</a:t>
            </a:r>
            <a:endParaRPr lang="ru-RU" sz="1400" dirty="0"/>
          </a:p>
          <a:p>
            <a:pPr marL="274320" lvl="0" indent="-274320">
              <a:spcBef>
                <a:spcPts val="580"/>
              </a:spcBef>
              <a:buClr>
                <a:srgbClr val="D34817"/>
              </a:buClr>
              <a:buSzPct val="85000"/>
            </a:pPr>
            <a:r>
              <a:rPr lang="en-US" sz="1400" dirty="0" smtClean="0">
                <a:hlinkClick r:id="rId3"/>
              </a:rPr>
              <a:t>http</a:t>
            </a:r>
            <a:r>
              <a:rPr lang="en-US" sz="1400" dirty="0">
                <a:hlinkClick r:id="rId3"/>
              </a:rPr>
              <a:t>://ru.123rf.com/search.php?word=%D0%B4%D0%B5%D1%82%D0%B8&amp;imgtype=0&amp;t_word=children&amp;t_lang=ru&amp;srch_lang=ru</a:t>
            </a:r>
            <a:endParaRPr lang="ru-RU" sz="1400" dirty="0" smtClean="0"/>
          </a:p>
        </p:txBody>
      </p:sp>
    </p:spTree>
    <p:extLst>
      <p:ext uri="{BB962C8B-B14F-4D97-AF65-F5344CB8AC3E}">
        <p14:creationId xmlns:p14="http://schemas.microsoft.com/office/powerpoint/2010/main" val="2061991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488</TotalTime>
  <Words>301</Words>
  <Application>Microsoft Office PowerPoint</Application>
  <PresentationFormat>Экран (4:3)</PresentationFormat>
  <Paragraphs>29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Солнцестояние</vt:lpstr>
      <vt:lpstr>Метод   «Любознательная Людмила» </vt:lpstr>
      <vt:lpstr>  Цель – произнести и услышать имена всех учащихся, отчасти сразу же запомнить</vt:lpstr>
      <vt:lpstr>Проведение:</vt:lpstr>
      <vt:lpstr> </vt:lpstr>
      <vt:lpstr> </vt:lpstr>
      <vt:lpstr>Ресурсы: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Метод «Автобусная остановка»</dc:title>
  <dc:creator>Седова</dc:creator>
  <cp:lastModifiedBy>Alexandr</cp:lastModifiedBy>
  <cp:revision>25</cp:revision>
  <dcterms:created xsi:type="dcterms:W3CDTF">2012-04-07T21:28:12Z</dcterms:created>
  <dcterms:modified xsi:type="dcterms:W3CDTF">2014-11-03T19:04:46Z</dcterms:modified>
</cp:coreProperties>
</file>