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60" r:id="rId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6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01FE7471-4F3B-4BC2-8DA9-B145BF4C25E4}" type="datetimeFigureOut">
              <a:rPr lang="ru-RU" smtClean="0"/>
              <a:t>03.11.2014</a:t>
            </a:fld>
            <a:endParaRPr lang="ru-RU"/>
          </a:p>
        </p:txBody>
      </p:sp>
      <p:sp>
        <p:nvSpPr>
          <p:cNvPr id="8" name="Slide Number Placeholder 7"/>
          <p:cNvSpPr>
            <a:spLocks noGrp="1"/>
          </p:cNvSpPr>
          <p:nvPr>
            <p:ph type="sldNum" sz="quarter" idx="11"/>
          </p:nvPr>
        </p:nvSpPr>
        <p:spPr/>
        <p:txBody>
          <a:bodyPr/>
          <a:lstStyle/>
          <a:p>
            <a:fld id="{49E4B746-89E6-47EC-BF6B-519C232C1945}"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1FE7471-4F3B-4BC2-8DA9-B145BF4C25E4}" type="datetimeFigureOut">
              <a:rPr lang="ru-RU" smtClean="0"/>
              <a:t>03.11.2014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1FE7471-4F3B-4BC2-8DA9-B145BF4C25E4}" type="datetimeFigureOut">
              <a:rPr lang="ru-RU" smtClean="0"/>
              <a:t>03.11.2014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01FE7471-4F3B-4BC2-8DA9-B145BF4C25E4}" type="datetimeFigureOut">
              <a:rPr lang="ru-RU" smtClean="0"/>
              <a:t>03.11.2014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1FE7471-4F3B-4BC2-8DA9-B145BF4C25E4}" type="datetimeFigureOut">
              <a:rPr lang="ru-RU" smtClean="0"/>
              <a:t>03.11.2014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9E4B746-89E6-47EC-BF6B-519C232C1945}"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01FE7471-4F3B-4BC2-8DA9-B145BF4C25E4}" type="datetimeFigureOut">
              <a:rPr lang="ru-RU" smtClean="0"/>
              <a:t>03.11.2014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9E4B746-89E6-47EC-BF6B-519C232C1945}"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01FE7471-4F3B-4BC2-8DA9-B145BF4C25E4}" type="datetimeFigureOut">
              <a:rPr lang="ru-RU" smtClean="0"/>
              <a:t>03.11.2014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9E4B746-89E6-47EC-BF6B-519C232C1945}"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1FE7471-4F3B-4BC2-8DA9-B145BF4C25E4}" type="datetimeFigureOut">
              <a:rPr lang="ru-RU" smtClean="0"/>
              <a:t>03.11.2014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FE7471-4F3B-4BC2-8DA9-B145BF4C25E4}" type="datetimeFigureOut">
              <a:rPr lang="ru-RU" smtClean="0"/>
              <a:t>03.11.2014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1FE7471-4F3B-4BC2-8DA9-B145BF4C25E4}" type="datetimeFigureOut">
              <a:rPr lang="ru-RU" smtClean="0"/>
              <a:t>03.11.2014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1FE7471-4F3B-4BC2-8DA9-B145BF4C25E4}" type="datetimeFigureOut">
              <a:rPr lang="ru-RU" smtClean="0"/>
              <a:t>03.11.2014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9E4B746-89E6-47EC-BF6B-519C232C194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01FE7471-4F3B-4BC2-8DA9-B145BF4C25E4}" type="datetimeFigureOut">
              <a:rPr lang="ru-RU" smtClean="0"/>
              <a:t>03.11.2014</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49E4B746-89E6-47EC-BF6B-519C232C1945}"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ru.123rf.com/search.php?word=%D1%8D%D0%BB%D0%B5%D0%BA%D1%82%D1%80%D0%B8%D1%87%D0%B5%D1%81%D1%82%D0%B2%D0%BE&amp;start=60&amp;t_word=electricity&amp;t_lang=ru&amp;imgtype=0&amp;searchopts=&amp;itemsperpage=60" TargetMode="External"/><Relationship Id="rId2" Type="http://schemas.openxmlformats.org/officeDocument/2006/relationships/hyperlink" Target="http://www.moi-universitet.ru/"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4106" y="1268760"/>
            <a:ext cx="7772400" cy="1470025"/>
          </a:xfrm>
        </p:spPr>
        <p:txBody>
          <a:bodyPr>
            <a:noAutofit/>
          </a:bodyPr>
          <a:lstStyle/>
          <a:p>
            <a:pPr algn="ctr">
              <a:spcAft>
                <a:spcPts val="0"/>
              </a:spcAft>
            </a:pP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ahoma" pitchFamily="34" charset="0"/>
                <a:ea typeface="Tahoma" pitchFamily="34" charset="0"/>
                <a:cs typeface="Tahoma" pitchFamily="34" charset="0"/>
              </a:rPr>
              <a:t>Метод «Электрическая цепь»</a:t>
            </a:r>
            <a:endParaRPr lang="ru-RU"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Tahoma" pitchFamily="34" charset="0"/>
              <a:ea typeface="Tahoma" pitchFamily="34" charset="0"/>
              <a:cs typeface="Tahoma" pitchFamily="34" charset="0"/>
            </a:endParaRPr>
          </a:p>
        </p:txBody>
      </p:sp>
      <p:sp>
        <p:nvSpPr>
          <p:cNvPr id="3" name="Подзаголовок 2"/>
          <p:cNvSpPr>
            <a:spLocks noGrp="1"/>
          </p:cNvSpPr>
          <p:nvPr>
            <p:ph type="subTitle" idx="1"/>
          </p:nvPr>
        </p:nvSpPr>
        <p:spPr>
          <a:xfrm>
            <a:off x="1619672" y="3140968"/>
            <a:ext cx="6400800" cy="1054968"/>
          </a:xfrm>
        </p:spPr>
        <p:txBody>
          <a:bodyPr>
            <a:noAutofit/>
          </a:bodyPr>
          <a:lstStyle/>
          <a:p>
            <a:pPr algn="ctr"/>
            <a:r>
              <a:rPr lang="ru-RU" sz="2000" b="0" i="1" dirty="0" smtClean="0">
                <a:solidFill>
                  <a:schemeClr val="tx2">
                    <a:lumMod val="75000"/>
                  </a:schemeClr>
                </a:solidFill>
                <a:latin typeface="Comic Sans MS" pitchFamily="66" charset="0"/>
                <a:ea typeface="Times New Roman"/>
                <a:cs typeface="Mongolian Baiti" pitchFamily="66" charset="0"/>
              </a:rPr>
              <a:t>Активный метод активизации учащихся</a:t>
            </a:r>
            <a:r>
              <a:rPr lang="ru-RU" sz="2000" b="0" i="1" dirty="0" smtClean="0">
                <a:solidFill>
                  <a:schemeClr val="accent3">
                    <a:lumMod val="50000"/>
                  </a:schemeClr>
                </a:solidFill>
                <a:ea typeface="Times New Roman"/>
                <a:cs typeface="Mongolian Baiti" pitchFamily="66" charset="0"/>
              </a:rPr>
              <a:t>.</a:t>
            </a:r>
            <a:endParaRPr lang="ru-RU" sz="2000" b="0" i="1" dirty="0">
              <a:solidFill>
                <a:schemeClr val="accent3">
                  <a:lumMod val="50000"/>
                </a:schemeClr>
              </a:solidFill>
              <a:cs typeface="Mongolian Baiti" pitchFamily="66" charset="0"/>
            </a:endParaRPr>
          </a:p>
        </p:txBody>
      </p:sp>
      <p:sp>
        <p:nvSpPr>
          <p:cNvPr id="4" name="Подзаголовок 2"/>
          <p:cNvSpPr txBox="1">
            <a:spLocks/>
          </p:cNvSpPr>
          <p:nvPr/>
        </p:nvSpPr>
        <p:spPr>
          <a:xfrm>
            <a:off x="2195736" y="3429000"/>
            <a:ext cx="6400800" cy="10549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ru-RU" i="1" dirty="0">
              <a:solidFill>
                <a:schemeClr val="accent3">
                  <a:lumMod val="50000"/>
                </a:schemeClr>
              </a:solidFill>
            </a:endParaRPr>
          </a:p>
        </p:txBody>
      </p:sp>
      <p:pic>
        <p:nvPicPr>
          <p:cNvPr id="6" name="Picture 2" descr="Значок электроэнергии Фото со стока - 439720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33594" r="73830" b="32813"/>
          <a:stretch/>
        </p:blipFill>
        <p:spPr bwMode="auto">
          <a:xfrm>
            <a:off x="461112" y="2780928"/>
            <a:ext cx="3462816" cy="4067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747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76672"/>
            <a:ext cx="7467600" cy="4873752"/>
          </a:xfrm>
        </p:spPr>
        <p:txBody>
          <a:bodyPr>
            <a:normAutofit lnSpcReduction="10000"/>
          </a:bodyPr>
          <a:lstStyle/>
          <a:p>
            <a:pPr>
              <a:spcAft>
                <a:spcPts val="0"/>
              </a:spcAft>
            </a:pPr>
            <a:r>
              <a:rPr lang="ru-RU" sz="3200" dirty="0" smtClean="0">
                <a:solidFill>
                  <a:schemeClr val="accent2">
                    <a:lumMod val="50000"/>
                  </a:schemeClr>
                </a:solidFill>
                <a:effectLst/>
                <a:latin typeface="+mn-lt"/>
                <a:ea typeface="Tahoma" pitchFamily="34" charset="0"/>
                <a:cs typeface="Tahoma" pitchFamily="34" charset="0"/>
              </a:rPr>
              <a:t>Цель – взбодрить уставших  учеников, переключить внимание на подвижную командную игру для создания комфортной атмосферы.</a:t>
            </a:r>
          </a:p>
          <a:p>
            <a:pPr marL="0" indent="0">
              <a:spcAft>
                <a:spcPts val="0"/>
              </a:spcAft>
              <a:buNone/>
            </a:pPr>
            <a:endParaRPr lang="ru-RU" sz="3200" dirty="0">
              <a:solidFill>
                <a:srgbClr val="C00000"/>
              </a:solidFill>
              <a:latin typeface="+mn-lt"/>
              <a:ea typeface="Times New Roman"/>
              <a:cs typeface="Times New Roman"/>
            </a:endParaRPr>
          </a:p>
          <a:p>
            <a:pPr>
              <a:spcAft>
                <a:spcPts val="0"/>
              </a:spcAft>
            </a:pPr>
            <a:r>
              <a:rPr lang="ru-RU" sz="2400" dirty="0" smtClean="0">
                <a:solidFill>
                  <a:schemeClr val="tx1"/>
                </a:solidFill>
                <a:effectLst/>
                <a:latin typeface="+mn-lt"/>
                <a:ea typeface="Tahoma" pitchFamily="34" charset="0"/>
                <a:cs typeface="Tahoma" pitchFamily="34" charset="0"/>
              </a:rPr>
              <a:t>Численность – весь класс.</a:t>
            </a:r>
            <a:endParaRPr lang="ru-RU" sz="2400" dirty="0">
              <a:solidFill>
                <a:schemeClr val="tx1"/>
              </a:solidFill>
              <a:latin typeface="+mn-lt"/>
              <a:ea typeface="Tahoma" pitchFamily="34" charset="0"/>
              <a:cs typeface="Tahoma" pitchFamily="34" charset="0"/>
            </a:endParaRPr>
          </a:p>
          <a:p>
            <a:pPr>
              <a:spcAft>
                <a:spcPts val="0"/>
              </a:spcAft>
            </a:pPr>
            <a:r>
              <a:rPr lang="ru-RU" sz="2400" dirty="0" smtClean="0">
                <a:solidFill>
                  <a:schemeClr val="tx1"/>
                </a:solidFill>
                <a:effectLst/>
                <a:latin typeface="+mn-lt"/>
                <a:ea typeface="Tahoma" pitchFamily="34" charset="0"/>
                <a:cs typeface="Tahoma" pitchFamily="34" charset="0"/>
              </a:rPr>
              <a:t>Время – 10 минут</a:t>
            </a:r>
          </a:p>
          <a:p>
            <a:pPr>
              <a:spcAft>
                <a:spcPts val="0"/>
              </a:spcAft>
            </a:pPr>
            <a:r>
              <a:rPr lang="ru-RU" dirty="0" smtClean="0">
                <a:solidFill>
                  <a:schemeClr val="tx1"/>
                </a:solidFill>
                <a:latin typeface="+mn-lt"/>
                <a:ea typeface="Tahoma" pitchFamily="34" charset="0"/>
                <a:cs typeface="Tahoma" pitchFamily="34" charset="0"/>
              </a:rPr>
              <a:t>Материалы: стол и любой предмет, который удобно стоит (кубик, коробка из под скрепок, толстый фломастер и т.п.).</a:t>
            </a:r>
            <a:endParaRPr lang="ru-RU" sz="2400" dirty="0">
              <a:solidFill>
                <a:schemeClr val="tx1"/>
              </a:solidFill>
              <a:latin typeface="+mn-lt"/>
              <a:ea typeface="Tahoma" pitchFamily="34" charset="0"/>
              <a:cs typeface="Tahoma" pitchFamily="34" charset="0"/>
            </a:endParaRPr>
          </a:p>
          <a:p>
            <a:pPr marL="0" indent="0">
              <a:spcAft>
                <a:spcPts val="0"/>
              </a:spcAft>
              <a:buNone/>
            </a:pPr>
            <a:r>
              <a:rPr lang="ru-RU" dirty="0" smtClean="0">
                <a:solidFill>
                  <a:srgbClr val="7030A0"/>
                </a:solidFill>
                <a:effectLst/>
                <a:ea typeface="Times New Roman"/>
                <a:cs typeface="Times New Roman"/>
              </a:rPr>
              <a:t> </a:t>
            </a:r>
            <a:endParaRPr lang="ru-RU" dirty="0">
              <a:solidFill>
                <a:srgbClr val="7030A0"/>
              </a:solidFill>
              <a:ea typeface="Times New Roman"/>
              <a:cs typeface="Times New Roman"/>
            </a:endParaRPr>
          </a:p>
          <a:p>
            <a:pPr marL="0" indent="0">
              <a:buNone/>
            </a:pPr>
            <a:endParaRPr lang="ru-RU" dirty="0">
              <a:solidFill>
                <a:srgbClr val="7030A0"/>
              </a:solidFill>
            </a:endParaRPr>
          </a:p>
        </p:txBody>
      </p:sp>
      <p:pic>
        <p:nvPicPr>
          <p:cNvPr id="4" name="Picture 2" descr="Розетка Фото со стока - 606937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31840" y="5301208"/>
            <a:ext cx="5184576" cy="907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90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solidFill>
                  <a:schemeClr val="accent2">
                    <a:lumMod val="50000"/>
                  </a:schemeClr>
                </a:solidFill>
                <a:latin typeface="+mn-lt"/>
                <a:ea typeface="Tahoma" pitchFamily="34" charset="0"/>
                <a:cs typeface="Tahoma" pitchFamily="34" charset="0"/>
              </a:rPr>
              <a:t>Проведение:</a:t>
            </a:r>
            <a:r>
              <a:rPr lang="ru-RU" dirty="0">
                <a:solidFill>
                  <a:srgbClr val="C00000"/>
                </a:solidFill>
                <a:latin typeface="+mn-lt"/>
                <a:ea typeface="Tahoma" pitchFamily="34" charset="0"/>
                <a:cs typeface="Tahoma" pitchFamily="34" charset="0"/>
              </a:rPr>
              <a:t/>
            </a:r>
            <a:br>
              <a:rPr lang="ru-RU" dirty="0">
                <a:solidFill>
                  <a:srgbClr val="C00000"/>
                </a:solidFill>
                <a:latin typeface="+mn-lt"/>
                <a:ea typeface="Tahoma" pitchFamily="34" charset="0"/>
                <a:cs typeface="Tahoma" pitchFamily="34" charset="0"/>
              </a:rPr>
            </a:br>
            <a:endParaRPr lang="ru-RU" dirty="0">
              <a:solidFill>
                <a:srgbClr val="C00000"/>
              </a:solidFill>
              <a:latin typeface="+mn-lt"/>
              <a:ea typeface="Tahoma" pitchFamily="34" charset="0"/>
              <a:cs typeface="Tahoma" pitchFamily="34" charset="0"/>
            </a:endParaRPr>
          </a:p>
        </p:txBody>
      </p:sp>
      <p:sp>
        <p:nvSpPr>
          <p:cNvPr id="3" name="Объект 2"/>
          <p:cNvSpPr>
            <a:spLocks noGrp="1"/>
          </p:cNvSpPr>
          <p:nvPr>
            <p:ph idx="1"/>
          </p:nvPr>
        </p:nvSpPr>
        <p:spPr>
          <a:xfrm>
            <a:off x="539552" y="980728"/>
            <a:ext cx="8280920" cy="4464496"/>
          </a:xfrm>
        </p:spPr>
        <p:txBody>
          <a:bodyPr>
            <a:noAutofit/>
          </a:bodyPr>
          <a:lstStyle/>
          <a:p>
            <a:pPr marL="0" indent="0">
              <a:spcAft>
                <a:spcPts val="0"/>
              </a:spcAft>
              <a:buNone/>
            </a:pPr>
            <a:r>
              <a:rPr lang="ru-RU" sz="2000" dirty="0" smtClean="0">
                <a:solidFill>
                  <a:schemeClr val="tx1"/>
                </a:solidFill>
                <a:effectLst/>
                <a:latin typeface="+mn-lt"/>
                <a:ea typeface="Tahoma" pitchFamily="34" charset="0"/>
                <a:cs typeface="Tahoma" pitchFamily="34" charset="0"/>
              </a:rPr>
              <a:t>Весь класс делится на две равные группы, и становится друг напротив друга в цепочку, взявшись за руки.</a:t>
            </a:r>
          </a:p>
          <a:p>
            <a:pPr marL="0" indent="0">
              <a:spcAft>
                <a:spcPts val="0"/>
              </a:spcAft>
              <a:buNone/>
            </a:pPr>
            <a:r>
              <a:rPr lang="ru-RU" sz="2000" dirty="0" smtClean="0">
                <a:solidFill>
                  <a:schemeClr val="tx1"/>
                </a:solidFill>
                <a:latin typeface="+mn-lt"/>
                <a:ea typeface="Tahoma" pitchFamily="34" charset="0"/>
                <a:cs typeface="Tahoma" pitchFamily="34" charset="0"/>
              </a:rPr>
              <a:t>В начале двух равных цепей, на равном расстоянии стоит учитель и держит за руку последнего участника из каждой цепи.</a:t>
            </a:r>
          </a:p>
          <a:p>
            <a:pPr marL="0" indent="0">
              <a:spcAft>
                <a:spcPts val="0"/>
              </a:spcAft>
              <a:buNone/>
            </a:pPr>
            <a:r>
              <a:rPr lang="ru-RU" sz="2000" dirty="0" smtClean="0">
                <a:solidFill>
                  <a:schemeClr val="tx1"/>
                </a:solidFill>
                <a:effectLst/>
                <a:latin typeface="+mn-lt"/>
                <a:ea typeface="Tahoma" pitchFamily="34" charset="0"/>
                <a:cs typeface="Tahoma" pitchFamily="34" charset="0"/>
              </a:rPr>
              <a:t>Все играют молча. Ведущий одновременно сжимает руки последних учеников из каждой цепи. Получив сигнал от учителя, ученик должен сжать руку своему соседу. Таким образом сигнал передаётся по всей цепи. Задача, чтобы сигнал быстрее был передан в начало цепи и первый, стоящий около стола ученик, получив сигнал, должен ухватить, лежащий на столе предмет. Та цепь (команда), которая более слаженно и быстрее передаёт сигнал, побеждает. Можно повторить эту игру несколько раз, в конце обязательно поприветствовать всем вместе победителя.</a:t>
            </a:r>
          </a:p>
          <a:p>
            <a:pPr>
              <a:spcAft>
                <a:spcPts val="0"/>
              </a:spcAft>
            </a:pPr>
            <a:endParaRPr lang="ru-RU" dirty="0">
              <a:solidFill>
                <a:srgbClr val="7030A0"/>
              </a:solidFill>
              <a:ea typeface="Times New Roman"/>
              <a:cs typeface="Times New Roman"/>
            </a:endParaRPr>
          </a:p>
          <a:p>
            <a:pPr marL="0" indent="0">
              <a:spcAft>
                <a:spcPts val="0"/>
              </a:spcAft>
              <a:buNone/>
            </a:pPr>
            <a:r>
              <a:rPr lang="ru-RU" u="sng" dirty="0" smtClean="0">
                <a:solidFill>
                  <a:srgbClr val="7030A0"/>
                </a:solidFill>
                <a:effectLst/>
                <a:ea typeface="Times New Roman"/>
                <a:cs typeface="Times New Roman"/>
              </a:rPr>
              <a:t> </a:t>
            </a:r>
            <a:endParaRPr lang="ru-RU" dirty="0">
              <a:solidFill>
                <a:srgbClr val="7030A0"/>
              </a:solidFill>
              <a:ea typeface="Times New Roman"/>
              <a:cs typeface="Times New Roman"/>
            </a:endParaRPr>
          </a:p>
          <a:p>
            <a:endParaRPr lang="ru-RU" dirty="0">
              <a:solidFill>
                <a:srgbClr val="7030A0"/>
              </a:solidFill>
            </a:endParaRPr>
          </a:p>
        </p:txBody>
      </p:sp>
      <p:pic>
        <p:nvPicPr>
          <p:cNvPr id="5" name="Рисунок 4"/>
          <p:cNvPicPr>
            <a:picLocks noChangeAspect="1"/>
          </p:cNvPicPr>
          <p:nvPr/>
        </p:nvPicPr>
        <p:blipFill>
          <a:blip r:embed="rId2">
            <a:clrChange>
              <a:clrFrom>
                <a:srgbClr val="F9F9F9"/>
              </a:clrFrom>
              <a:clrTo>
                <a:srgbClr val="F9F9F9">
                  <a:alpha val="0"/>
                </a:srgbClr>
              </a:clrTo>
            </a:clrChange>
            <a:extLst>
              <a:ext uri="{28A0092B-C50C-407E-A947-70E740481C1C}">
                <a14:useLocalDpi xmlns:a14="http://schemas.microsoft.com/office/drawing/2010/main" val="0"/>
              </a:ext>
            </a:extLst>
          </a:blip>
          <a:stretch>
            <a:fillRect/>
          </a:stretch>
        </p:blipFill>
        <p:spPr>
          <a:xfrm>
            <a:off x="2411760" y="5249361"/>
            <a:ext cx="4032448" cy="1492006"/>
          </a:xfrm>
          <a:prstGeom prst="rect">
            <a:avLst/>
          </a:prstGeom>
        </p:spPr>
      </p:pic>
    </p:spTree>
    <p:extLst>
      <p:ext uri="{BB962C8B-B14F-4D97-AF65-F5344CB8AC3E}">
        <p14:creationId xmlns:p14="http://schemas.microsoft.com/office/powerpoint/2010/main" val="4276351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2">
                    <a:lumMod val="50000"/>
                  </a:schemeClr>
                </a:solidFill>
                <a:latin typeface="+mn-lt"/>
                <a:ea typeface="Tahoma" pitchFamily="34" charset="0"/>
                <a:cs typeface="Tahoma" pitchFamily="34" charset="0"/>
              </a:rPr>
              <a:t>Ресурсы:</a:t>
            </a:r>
            <a:endParaRPr lang="ru-RU" dirty="0">
              <a:solidFill>
                <a:schemeClr val="accent2">
                  <a:lumMod val="50000"/>
                </a:schemeClr>
              </a:solidFill>
              <a:latin typeface="+mn-lt"/>
              <a:ea typeface="Tahoma" pitchFamily="34" charset="0"/>
              <a:cs typeface="Tahoma" pitchFamily="34" charset="0"/>
            </a:endParaRPr>
          </a:p>
        </p:txBody>
      </p:sp>
      <p:sp>
        <p:nvSpPr>
          <p:cNvPr id="4" name="Объект 3"/>
          <p:cNvSpPr>
            <a:spLocks noGrp="1"/>
          </p:cNvSpPr>
          <p:nvPr>
            <p:ph idx="1"/>
          </p:nvPr>
        </p:nvSpPr>
        <p:spPr>
          <a:xfrm>
            <a:off x="1115616" y="1844824"/>
            <a:ext cx="7125112" cy="2789838"/>
          </a:xfrm>
        </p:spPr>
        <p:txBody>
          <a:bodyPr>
            <a:normAutofit/>
          </a:bodyPr>
          <a:lstStyle/>
          <a:p>
            <a:r>
              <a:rPr lang="en-US" sz="1200" dirty="0">
                <a:hlinkClick r:id="rId2"/>
              </a:rPr>
              <a:t>http://www.moi-universitet.ru/</a:t>
            </a:r>
            <a:r>
              <a:rPr lang="ru-RU" sz="1200" dirty="0"/>
              <a:t> </a:t>
            </a:r>
          </a:p>
          <a:p>
            <a:r>
              <a:rPr lang="ru-RU" sz="1200" u="sng" dirty="0"/>
              <a:t>электронная книга «</a:t>
            </a:r>
            <a:r>
              <a:rPr lang="ru-RU" sz="1200" u="sng" dirty="0" err="1"/>
              <a:t>Копилочка</a:t>
            </a:r>
            <a:r>
              <a:rPr lang="ru-RU" sz="1200" u="sng"/>
              <a:t> активных методов обучения</a:t>
            </a:r>
            <a:r>
              <a:rPr lang="ru-RU" sz="1200" u="sng" smtClean="0"/>
              <a:t>»</a:t>
            </a:r>
            <a:endParaRPr lang="ru-RU" sz="1200" smtClean="0">
              <a:hlinkClick r:id="rId3"/>
            </a:endParaRPr>
          </a:p>
          <a:p>
            <a:r>
              <a:rPr lang="en-US" sz="1200" dirty="0" smtClean="0">
                <a:hlinkClick r:id="rId3"/>
              </a:rPr>
              <a:t>http</a:t>
            </a:r>
            <a:r>
              <a:rPr lang="en-US" sz="1200" dirty="0">
                <a:hlinkClick r:id="rId3"/>
              </a:rPr>
              <a:t>://ru.123rf.com/search.php?word=%D1%8D%D0%BB%D0%B5%D0%BA%D1%82%D1%80%D0%B8%D1%87%D0%B5%D1%81%D1%82%D0%B2%D0%BE&amp;start=60&amp;t_word=electricity&amp;t_lang=ru&amp;imgtype=0&amp;searchopts=&amp;itemsperpage=60</a:t>
            </a:r>
            <a:endParaRPr lang="ru-RU" sz="1200" dirty="0"/>
          </a:p>
        </p:txBody>
      </p:sp>
    </p:spTree>
    <p:extLst>
      <p:ext uri="{BB962C8B-B14F-4D97-AF65-F5344CB8AC3E}">
        <p14:creationId xmlns:p14="http://schemas.microsoft.com/office/powerpoint/2010/main" val="12654779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169</TotalTime>
  <Words>216</Words>
  <Application>Microsoft Office PowerPoint</Application>
  <PresentationFormat>Экран (4:3)</PresentationFormat>
  <Paragraphs>18</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Исполнительная</vt:lpstr>
      <vt:lpstr>Метод «Электрическая цепь»</vt:lpstr>
      <vt:lpstr>Презентация PowerPoint</vt:lpstr>
      <vt:lpstr>Проведение: </vt:lpstr>
      <vt:lpstr>Ресурсы:</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Метод «Поздоровайся локтями»</dc:title>
  <dc:creator>Седова</dc:creator>
  <cp:lastModifiedBy>Alexandr</cp:lastModifiedBy>
  <cp:revision>19</cp:revision>
  <dcterms:created xsi:type="dcterms:W3CDTF">2012-04-07T21:16:47Z</dcterms:created>
  <dcterms:modified xsi:type="dcterms:W3CDTF">2014-11-03T19:06:19Z</dcterms:modified>
</cp:coreProperties>
</file>