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  <p:sldMasterId id="2147483707" r:id="rId3"/>
    <p:sldMasterId id="2147483719" r:id="rId4"/>
  </p:sldMasterIdLst>
  <p:notesMasterIdLst>
    <p:notesMasterId r:id="rId34"/>
  </p:notesMasterIdLst>
  <p:sldIdLst>
    <p:sldId id="272" r:id="rId5"/>
    <p:sldId id="276" r:id="rId6"/>
    <p:sldId id="277" r:id="rId7"/>
    <p:sldId id="322" r:id="rId8"/>
    <p:sldId id="323" r:id="rId9"/>
    <p:sldId id="287" r:id="rId10"/>
    <p:sldId id="325" r:id="rId11"/>
    <p:sldId id="326" r:id="rId12"/>
    <p:sldId id="327" r:id="rId13"/>
    <p:sldId id="278" r:id="rId14"/>
    <p:sldId id="283" r:id="rId15"/>
    <p:sldId id="299" r:id="rId16"/>
    <p:sldId id="298" r:id="rId17"/>
    <p:sldId id="328" r:id="rId18"/>
    <p:sldId id="329" r:id="rId19"/>
    <p:sldId id="330" r:id="rId20"/>
    <p:sldId id="296" r:id="rId21"/>
    <p:sldId id="331" r:id="rId22"/>
    <p:sldId id="332" r:id="rId23"/>
    <p:sldId id="333" r:id="rId24"/>
    <p:sldId id="297" r:id="rId25"/>
    <p:sldId id="335" r:id="rId26"/>
    <p:sldId id="340" r:id="rId27"/>
    <p:sldId id="336" r:id="rId28"/>
    <p:sldId id="337" r:id="rId29"/>
    <p:sldId id="338" r:id="rId30"/>
    <p:sldId id="339" r:id="rId31"/>
    <p:sldId id="341" r:id="rId32"/>
    <p:sldId id="275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>
      <p:cViewPr>
        <p:scale>
          <a:sx n="70" d="100"/>
          <a:sy n="70" d="100"/>
        </p:scale>
        <p:origin x="-1738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3ECB65-5A51-428F-A54A-F79E752EB61C}" type="datetimeFigureOut">
              <a:rPr lang="ru-RU"/>
              <a:pPr>
                <a:defRPr/>
              </a:pPr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F74C92-04D7-40A3-BFF2-9AE727B18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19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8914D-C4FC-4E7D-8336-0DFC1AD22D84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8DE5-C5AA-4731-B679-2183FC1C9E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625F-6C1A-47C5-8B8A-4AB6F3BE50CC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F6E29-BC2A-404B-BB41-E0A2F65031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99B4B-8441-489C-8C56-758A2EE6AA3D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8764-3587-478B-B584-C2773AA3B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26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E31B-B7A0-4A84-BD21-68F2F8EFF356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36F3-7981-4708-A3A8-38A6039BFC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3585-1B92-4FCF-9DB2-F9AC57482AD6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BE11-1190-4129-A1C5-3E8659806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6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94782-FF1E-449B-957C-48D5BEC9F243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D5EFF-2D98-4AE3-8943-4A69723DC3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3018-C7BC-476F-B75C-74510D2978F7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08A7-D685-4403-A25C-4270C5EFCA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4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1D35A-4E64-41DD-84A8-E9063CC2D717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1366-7373-4E72-801A-F42C07A78A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8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0C46-4AB9-4496-A3A5-A9622F3E1DC3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E7EE-5576-496C-B4BD-915F6FA2B7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5138-5B00-4308-A098-0AE6B51C7315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D7C80-4652-4B83-94C6-D28BD49C2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0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BB5A-737D-4C4E-82EA-9400C776F79C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1CEF7-1DC3-4C5B-8506-1DA5389D72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8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737A-FEC4-4321-80F9-F1533B1EFD62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D327-EDD5-4029-9268-996AD242D3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87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507A-4DD0-4131-AB96-FD52B5C6F43E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3477-2A1B-4D98-AD43-267E59C198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0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FFEE-CFB7-46E1-BCB9-3149CC2F223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2311-81DC-406D-8DE4-7372A57368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5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C008-2DC0-442C-8906-31E5D188EDE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1D5E-A20A-48E5-8629-02641B99D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84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467E6-251F-4E86-AD17-9631A0B37868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4F6B-582D-44B4-9078-7A3727C70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7FD2-910A-4DA8-83DD-440A8778C8CB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60A7-2815-47D6-B3BA-D52BF31965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9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AE5FC-05D7-4CAB-AB26-57FA8A5D3F96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EC31-9860-477B-9E56-E5816B709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8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3C80-1B11-4AB2-AC9A-81FABD971DD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389C-6E97-4632-BB73-5481CBF33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8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F5C6-36CA-452A-A22E-72D448815F18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4DB0-B1C3-4674-9B6F-23C2D9900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5D8E-B2B5-4E15-9277-A3BE9338D04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9D19-A228-4AE5-AA5F-797F71D16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3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F9D59-B257-49FE-97C7-18DDE2F0150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A0042-E54B-41BE-8087-4FE972402D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EBBE-0268-46DE-AF4A-190EDA8482EE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4A42-4F6C-42A4-9A15-B984F2007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57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D66A-82E7-46C8-AFAC-EBF33D13D5A5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CBD0-E9FA-4E92-8B20-1683BBF09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65B8-D597-49F0-8963-35E3C7223DB2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C9B9-AAD7-4074-AC6D-6802AE4751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5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3A0C6-E870-46FB-ACDD-3CB1D31F7EB2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40C6-7EF3-4914-BB03-A5E94EB28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7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7998-D066-4D36-8697-534A5050E7C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CF50-43B7-42C5-A9E1-79B6C5AE9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3AD1-E90F-4EA1-9623-EEEB34803D95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3F07-B6FA-4AE9-B4BE-F83984BD28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0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81D2-EEB5-404B-83CD-2F38AE1E9B19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BAD2-A617-4D70-9EAE-DFFA6CC8D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25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3A6E-3EB1-460F-A825-358317608E97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85A6-FD5D-4188-A5E3-1EFC4DF599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34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81E7-8662-45F0-B0CB-5A58E8150C79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EED3-DC67-4134-9A40-7B57600DA4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5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12CD-327A-4257-8C25-960C22336611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2A0FB-E7D1-4CBD-913D-6E172157B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0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66D8-3885-4E28-998D-5225901B20B6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8B14-1868-41AE-8BEC-512F0A6D7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4BD50-A984-478C-A3B1-0116AA34CFFA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4A49-0489-4AD5-8702-414313273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2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D9B7-B7FD-4CB8-8989-AE7A898E0EDA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DE1E-1A80-4344-A772-DC050EE7F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7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A61E-8BDD-49F6-A664-CA18835358D7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2DCCD-F0B6-44B9-9BB7-F582B360F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7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305E9-55A9-4E4F-B3AA-541BBBCA140B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EAD6E-F595-4A3F-A06B-B3B0E74257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6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0B7AC-F0F2-4721-9CD9-70B4CD0426AA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54FC-052C-4B37-8FDE-21DF25BF17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AF19-E09F-4AA8-9845-FD71596E0CE9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B9C19-020B-4D2A-B86D-F1CA9F5565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2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0B807-E4CC-4E26-A53F-2B242E27ECBC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BF891-DD24-4351-9CBE-97DED08912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9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05C9-B313-44CC-84D2-6CF5D81294A4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2CDD-374D-4092-92B6-36ABAC5A6E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6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2C60-994D-4AA4-8AB5-CBC21677A2D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A96D-5677-4B32-B0F7-E7CA20032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7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B29C-1514-48C7-B91B-B7225EB38796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2210-04B6-49B9-ADFE-269C1214F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1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75FF-8651-4802-91D4-CF63D77FB7E4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E3D4-8E6B-4259-B095-77BF782B5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18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202445-4D98-4118-AC2C-BD3E40ADA8F1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CEAD7F-850A-4C7B-926B-4A1DC4E3E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6EE247-E000-4FD9-8E92-19BE2428827F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E58ED-C288-4083-BDB5-70E5552F8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E9F711-E067-4BAA-B4AB-23BADC5ADE00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F757D-333B-4768-974C-58F72A4338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0AC8AA-5F49-4B55-A61E-6E39C539E916}" type="datetimeFigureOut">
              <a:rPr lang="ru-RU"/>
              <a:pPr>
                <a:defRPr/>
              </a:pPr>
              <a:t>19.10.2014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DBF2F0-9D89-4ABE-AE3F-064FD800BD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phototusya.narod.ru/q051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403303.ru/upload/iblock/d59/11266.00.jpeg" TargetMode="External"/><Relationship Id="rId4" Type="http://schemas.openxmlformats.org/officeDocument/2006/relationships/hyperlink" Target="mailto:terentewa-m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hkolu.ru/user/terentewa68/" TargetMode="External"/><Relationship Id="rId2" Type="http://schemas.openxmlformats.org/officeDocument/2006/relationships/hyperlink" Target="http://nsportal.ru/marina-petrovna-terentev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" descr="Картинка 14 из 899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4F4FE"/>
              </a:clrFrom>
              <a:clrTo>
                <a:srgbClr val="F4F4FE">
                  <a:alpha val="0"/>
                </a:srgbClr>
              </a:clrTo>
            </a:clrChange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56023"/>
            <a:ext cx="5616623" cy="75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4213" y="2686050"/>
            <a:ext cx="4516437" cy="3421063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МЕСТО РАБОТЫ: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МАОУ 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Н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ОШ № 53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город Калининград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ДОЛЖНОСТЬ: 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учитель начальных классов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САЙТ: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http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://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nsportal.ru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ru-RU" sz="2000" b="1" dirty="0" err="1" smtClean="0">
                <a:latin typeface="Calibri" panose="020F0502020204030204" pitchFamily="34" charset="0"/>
              </a:rPr>
              <a:t>marina-petrovna-terenteva</a:t>
            </a:r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ЭЛЕКТРОННЫЙ АДРЕС:</a:t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hlinkClick r:id="rId4"/>
              </a:rPr>
              <a:t>terentewa-m@mail.ru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2014 год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>
                <a:latin typeface="Calibri" pitchFamily="34" charset="0"/>
                <a:cs typeface="Calibri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1523" y="310356"/>
            <a:ext cx="6338949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ПРОФЕССИОНАЛЬНОЕ ПОРТФОЛИО УЧИТЕЛЯ</a:t>
            </a:r>
          </a:p>
        </p:txBody>
      </p:sp>
      <p:sp>
        <p:nvSpPr>
          <p:cNvPr id="5125" name="TextBox 13"/>
          <p:cNvSpPr txBox="1">
            <a:spLocks noChangeArrowheads="1"/>
          </p:cNvSpPr>
          <p:nvPr/>
        </p:nvSpPr>
        <p:spPr bwMode="auto">
          <a:xfrm>
            <a:off x="5541963" y="5084763"/>
            <a:ext cx="3152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cs typeface="Calibri" pitchFamily="34" charset="0"/>
              </a:rPr>
              <a:t>ПЕДАГОГИЧЕСКОЕ  </a:t>
            </a:r>
            <a:r>
              <a:rPr lang="ru-RU" sz="2000" b="1" dirty="0" smtClean="0">
                <a:cs typeface="Calibri" pitchFamily="34" charset="0"/>
              </a:rPr>
              <a:t>КРЕДО:</a:t>
            </a:r>
          </a:p>
          <a:p>
            <a:pPr algn="ctr" eaLnBrk="1" hangingPunct="1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cs typeface="Calibri" pitchFamily="34" charset="0"/>
              </a:rPr>
              <a:t>«В каждом живет звезда, чтобы вспыхнуть в свой час»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6588125" y="2492375"/>
            <a:ext cx="1223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i="1"/>
              <a:t>фото</a:t>
            </a:r>
          </a:p>
        </p:txBody>
      </p:sp>
      <p:pic>
        <p:nvPicPr>
          <p:cNvPr id="5127" name="Picture 15" descr="Картинка 144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150" y="2636838"/>
            <a:ext cx="36480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447676" y="1457289"/>
            <a:ext cx="50942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rgbClr val="C00000"/>
                </a:solidFill>
                <a:ea typeface="Batang" pitchFamily="18" charset="-127"/>
                <a:cs typeface="Calibri" pitchFamily="34" charset="0"/>
              </a:rPr>
              <a:t>Терентьева</a:t>
            </a:r>
          </a:p>
          <a:p>
            <a:pPr algn="ctr" eaLnBrk="1" hangingPunct="1"/>
            <a:r>
              <a:rPr lang="ru-RU" sz="2800" b="1" i="1" dirty="0" smtClean="0">
                <a:solidFill>
                  <a:srgbClr val="C00000"/>
                </a:solidFill>
                <a:ea typeface="Batang" pitchFamily="18" charset="-127"/>
                <a:cs typeface="Calibri" pitchFamily="34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a typeface="Batang" pitchFamily="18" charset="-127"/>
                <a:cs typeface="Calibri" pitchFamily="34" charset="0"/>
              </a:rPr>
              <a:t>М</a:t>
            </a:r>
            <a:r>
              <a:rPr lang="ru-RU" sz="2800" b="1" i="1" dirty="0" smtClean="0">
                <a:solidFill>
                  <a:srgbClr val="C00000"/>
                </a:solidFill>
                <a:ea typeface="Batang" pitchFamily="18" charset="-127"/>
                <a:cs typeface="Calibri" pitchFamily="34" charset="0"/>
              </a:rPr>
              <a:t>арина Петровна</a:t>
            </a:r>
            <a:endParaRPr lang="ru-RU" sz="2800" b="1" i="1" dirty="0">
              <a:solidFill>
                <a:srgbClr val="C00000"/>
              </a:solidFill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17" name="Picture 13" descr="Картинка 14 из 89951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228" y="1855576"/>
            <a:ext cx="3589955" cy="3372723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Artem\Desktop\фото 14\foto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37" y="1855576"/>
            <a:ext cx="2332536" cy="32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03225" y="260350"/>
            <a:ext cx="8416925" cy="1143000"/>
          </a:xfrm>
        </p:spPr>
        <p:txBody>
          <a:bodyPr/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ЦЕЛЬ ПЕДАГОГИЧЕСКОЙ ДЕЯТЕЛЬНОСТИ</a:t>
            </a:r>
          </a:p>
        </p:txBody>
      </p:sp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95288" y="1341438"/>
            <a:ext cx="856932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i="1" dirty="0">
                <a:solidFill>
                  <a:schemeClr val="tx2"/>
                </a:solidFill>
              </a:rPr>
              <a:t>Цель моей педагогической деятельности </a:t>
            </a:r>
            <a:r>
              <a:rPr lang="ru-RU" b="1" i="1" dirty="0" smtClean="0">
                <a:solidFill>
                  <a:schemeClr val="tx2"/>
                </a:solidFill>
              </a:rPr>
              <a:t>- создание </a:t>
            </a:r>
            <a:r>
              <a:rPr lang="ru-RU" b="1" i="1" dirty="0">
                <a:solidFill>
                  <a:schemeClr val="tx2"/>
                </a:solidFill>
              </a:rPr>
              <a:t>условий для развития </a:t>
            </a:r>
            <a:r>
              <a:rPr lang="ru-RU" b="1" i="1" dirty="0" smtClean="0">
                <a:solidFill>
                  <a:schemeClr val="tx2"/>
                </a:solidFill>
              </a:rPr>
              <a:t>самостоятельной, гармоничной</a:t>
            </a:r>
            <a:r>
              <a:rPr lang="ru-RU" b="1" i="1" dirty="0">
                <a:solidFill>
                  <a:schemeClr val="tx2"/>
                </a:solidFill>
              </a:rPr>
              <a:t>, нравственно-совершенной, социально-активной и саморазвивающейся </a:t>
            </a:r>
            <a:r>
              <a:rPr lang="ru-RU" b="1" i="1" dirty="0" smtClean="0">
                <a:solidFill>
                  <a:schemeClr val="tx2"/>
                </a:solidFill>
              </a:rPr>
              <a:t>личности, способной адаптироваться к изменяющимся условиям жизни.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Преподавание веду на основе государственных программ и  новых федеральных стандартов начального образования по УМК «Перспектива".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Обучение </a:t>
            </a:r>
            <a:r>
              <a:rPr lang="ru-RU" b="1" dirty="0"/>
              <a:t>провожу через систему </a:t>
            </a:r>
            <a:r>
              <a:rPr lang="ru-RU" b="1" dirty="0" smtClean="0"/>
              <a:t>специальных </a:t>
            </a:r>
            <a:r>
              <a:rPr lang="ru-RU" b="1" dirty="0"/>
              <a:t>заданий, при </a:t>
            </a:r>
            <a:r>
              <a:rPr lang="ru-RU" b="1" dirty="0" smtClean="0"/>
              <a:t>использовании </a:t>
            </a:r>
            <a:r>
              <a:rPr lang="ru-RU" b="1" dirty="0"/>
              <a:t>различных педагогических приемов: активное слушание,  метод ассоциаций, </a:t>
            </a:r>
            <a:r>
              <a:rPr lang="ru-RU" b="1" dirty="0" smtClean="0"/>
              <a:t>проблемные ситуации,  использование </a:t>
            </a:r>
            <a:r>
              <a:rPr lang="ru-RU" b="1" dirty="0"/>
              <a:t>ИКТ. Развитию логического мышления способствует исследовательская </a:t>
            </a:r>
            <a:r>
              <a:rPr lang="ru-RU" b="1" dirty="0" smtClean="0"/>
              <a:t>деятельность</a:t>
            </a:r>
            <a:r>
              <a:rPr lang="ru-RU" b="1" dirty="0"/>
              <a:t>, применяемая на уроках и </a:t>
            </a:r>
            <a:r>
              <a:rPr lang="ru-RU" b="1" dirty="0" smtClean="0"/>
              <a:t> во внеурочной </a:t>
            </a:r>
            <a:r>
              <a:rPr lang="ru-RU" b="1" dirty="0"/>
              <a:t>деятельности.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/>
              <a:t>Применяю: </a:t>
            </a:r>
            <a:r>
              <a:rPr lang="ru-RU" b="1" dirty="0"/>
              <a:t>коллективный способ обучения или групповую работу, игровые технологии, метод </a:t>
            </a:r>
            <a:r>
              <a:rPr lang="ru-RU" b="1" dirty="0" smtClean="0"/>
              <a:t>проектов, элементы технологии критического мышления. </a:t>
            </a:r>
            <a:r>
              <a:rPr lang="ru-RU" b="1" dirty="0"/>
              <a:t>Технологии проектного и исследовательского обучения вызывают необходимость взаимодействия учащихся в ходе решения учебных проблем, следовательно способствует формированию коммуникативных качеств личности. </a:t>
            </a:r>
            <a:r>
              <a:rPr lang="ru-RU" b="1" dirty="0" smtClean="0"/>
              <a:t>Использую </a:t>
            </a:r>
            <a:r>
              <a:rPr lang="ru-RU" b="1" dirty="0"/>
              <a:t>и</a:t>
            </a:r>
            <a:r>
              <a:rPr lang="ru-RU" b="1" dirty="0" smtClean="0"/>
              <a:t>нтерактивные методы обучения, которые активизируют </a:t>
            </a:r>
            <a:r>
              <a:rPr lang="ru-RU" b="1" dirty="0"/>
              <a:t>процесс обучения, </a:t>
            </a:r>
            <a:r>
              <a:rPr lang="ru-RU" b="1" dirty="0" smtClean="0"/>
              <a:t>развивают </a:t>
            </a:r>
            <a:r>
              <a:rPr lang="ru-RU" b="1" dirty="0"/>
              <a:t>коммуникативные способности: умение мыслить, рассуждать и отстаивать свою точку </a:t>
            </a:r>
            <a:r>
              <a:rPr lang="ru-RU" b="1" dirty="0" smtClean="0"/>
              <a:t>зрения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ДИНАМИКА УЧЕБНЫХ </a:t>
            </a:r>
            <a:b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ДОСТИЖЕНИЙ ОБУЧАЮЩИХСЯ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15109"/>
              </p:ext>
            </p:extLst>
          </p:nvPr>
        </p:nvGraphicFramePr>
        <p:xfrm>
          <a:off x="506413" y="2130425"/>
          <a:ext cx="8314058" cy="158821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83522"/>
                <a:gridCol w="1135889"/>
                <a:gridCol w="923785"/>
                <a:gridCol w="1091745"/>
                <a:gridCol w="1343686"/>
                <a:gridCol w="1091745"/>
                <a:gridCol w="1343686"/>
              </a:tblGrid>
              <a:tr h="26599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Контрольная работа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Стартовая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Полугодовая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Итоговая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Успевае-мость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Качество знаний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Успевае-мость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Качество знаний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Успева-емость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знаний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</a:tr>
              <a:tr h="340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Русский язык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82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</a:tr>
              <a:tr h="245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Математика</a:t>
                      </a:r>
                      <a:endParaRPr lang="ru-RU" sz="11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92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58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67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100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80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5406" name="Rectangle 3"/>
          <p:cNvSpPr>
            <a:spLocks noChangeArrowheads="1"/>
          </p:cNvSpPr>
          <p:nvPr/>
        </p:nvSpPr>
        <p:spPr bwMode="auto">
          <a:xfrm>
            <a:off x="250825" y="1207998"/>
            <a:ext cx="8642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 b="1" dirty="0">
              <a:cs typeface="Times New Roman" pitchFamily="18" charset="0"/>
            </a:endParaRPr>
          </a:p>
          <a:p>
            <a:pPr eaLnBrk="0" hangingPunct="0"/>
            <a:r>
              <a:rPr lang="ru-RU" b="1" dirty="0">
                <a:cs typeface="Times New Roman" pitchFamily="18" charset="0"/>
              </a:rPr>
              <a:t>Результативность  учебной деятельности учащихся 2 </a:t>
            </a:r>
            <a:r>
              <a:rPr lang="ru-RU" b="1" dirty="0" smtClean="0">
                <a:cs typeface="Times New Roman" pitchFamily="18" charset="0"/>
              </a:rPr>
              <a:t>«А» </a:t>
            </a:r>
            <a:r>
              <a:rPr lang="ru-RU" b="1" dirty="0">
                <a:cs typeface="Times New Roman" pitchFamily="18" charset="0"/>
              </a:rPr>
              <a:t>класса за </a:t>
            </a:r>
            <a:r>
              <a:rPr lang="ru-RU" b="1" dirty="0" smtClean="0">
                <a:cs typeface="Times New Roman" pitchFamily="18" charset="0"/>
              </a:rPr>
              <a:t>2013-2014 </a:t>
            </a:r>
            <a:r>
              <a:rPr lang="ru-RU" b="1" dirty="0">
                <a:cs typeface="Times New Roman" pitchFamily="18" charset="0"/>
              </a:rPr>
              <a:t>уч. год.</a:t>
            </a:r>
            <a:endParaRPr lang="ru-RU" b="1" dirty="0"/>
          </a:p>
          <a:p>
            <a:pPr eaLnBrk="0" hangingPunct="0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35444"/>
              </p:ext>
            </p:extLst>
          </p:nvPr>
        </p:nvGraphicFramePr>
        <p:xfrm>
          <a:off x="474663" y="4724400"/>
          <a:ext cx="8273800" cy="14307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63664"/>
                <a:gridCol w="992539"/>
                <a:gridCol w="1010759"/>
                <a:gridCol w="1010759"/>
                <a:gridCol w="1010759"/>
                <a:gridCol w="1342660"/>
                <a:gridCol w="1342660"/>
              </a:tblGrid>
              <a:tr h="2453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Контрольная работа</a:t>
                      </a:r>
                      <a:endParaRPr lang="ru-RU" sz="11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3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Стартовая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Полугодовая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Итоговая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4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Успеваемость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Качество знаний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Успеваемость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Качество знаний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Успеваемость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Качество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знаний</a:t>
                      </a: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</a:tr>
              <a:tr h="308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Русский язык</a:t>
                      </a:r>
                      <a:endParaRPr lang="ru-RU" sz="11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</a:tr>
              <a:tr h="245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Математика</a:t>
                      </a:r>
                      <a:endParaRPr lang="ru-RU" sz="11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sp>
        <p:nvSpPr>
          <p:cNvPr id="15450" name="Rectangle 4"/>
          <p:cNvSpPr>
            <a:spLocks noChangeArrowheads="1"/>
          </p:cNvSpPr>
          <p:nvPr/>
        </p:nvSpPr>
        <p:spPr bwMode="auto">
          <a:xfrm>
            <a:off x="250825" y="3789040"/>
            <a:ext cx="864235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 b="1" dirty="0">
              <a:cs typeface="Times New Roman" pitchFamily="18" charset="0"/>
            </a:endParaRPr>
          </a:p>
          <a:p>
            <a:pPr eaLnBrk="0" hangingPunct="0"/>
            <a:r>
              <a:rPr lang="ru-RU" b="1" dirty="0">
                <a:cs typeface="Times New Roman" pitchFamily="18" charset="0"/>
              </a:rPr>
              <a:t>Результативность учебной деятельности учащихся 3 </a:t>
            </a:r>
            <a:r>
              <a:rPr lang="ru-RU" b="1" dirty="0" smtClean="0">
                <a:cs typeface="Times New Roman" pitchFamily="18" charset="0"/>
              </a:rPr>
              <a:t>«А» </a:t>
            </a:r>
            <a:r>
              <a:rPr lang="ru-RU" b="1" dirty="0">
                <a:cs typeface="Times New Roman" pitchFamily="18" charset="0"/>
              </a:rPr>
              <a:t>класса за </a:t>
            </a:r>
            <a:r>
              <a:rPr lang="ru-RU" b="1" dirty="0" smtClean="0">
                <a:cs typeface="Times New Roman" pitchFamily="18" charset="0"/>
              </a:rPr>
              <a:t>2014-2015 </a:t>
            </a:r>
            <a:r>
              <a:rPr lang="ru-RU" b="1" dirty="0">
                <a:cs typeface="Times New Roman" pitchFamily="18" charset="0"/>
              </a:rPr>
              <a:t>уч. год.</a:t>
            </a:r>
            <a:r>
              <a:rPr lang="ru-RU" sz="1400" b="1" dirty="0">
                <a:cs typeface="Times New Roman" pitchFamily="18" charset="0"/>
              </a:rPr>
              <a:t>	</a:t>
            </a:r>
            <a:endParaRPr lang="ru-RU" sz="1100" dirty="0"/>
          </a:p>
          <a:p>
            <a:pPr eaLnBrk="0" hangingPunct="0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353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РЕЗУЛЬТАТЫ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УЧАСТИЯ УЧАЩИХСЯ В ОЛИМПИАДАХ РАЗЛИЧНЫХ УРОВНЕЙ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083804"/>
              </p:ext>
            </p:extLst>
          </p:nvPr>
        </p:nvGraphicFramePr>
        <p:xfrm>
          <a:off x="503474" y="1988840"/>
          <a:ext cx="8496945" cy="4592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9389"/>
                <a:gridCol w="1699389"/>
                <a:gridCol w="1699389"/>
                <a:gridCol w="1454563"/>
                <a:gridCol w="1944215"/>
              </a:tblGrid>
              <a:tr h="736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КЛАСС</a:t>
                      </a:r>
                    </a:p>
                    <a:p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МЕРОПРИЯТИЕ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КОЛИЧЕСТВО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ПРИЗЁРЫ И ПОБЕДИТЕЛИ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9179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2 «А»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Конкурс стихов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Хидирова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Розия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Фуртас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Никита–1 </a:t>
                      </a:r>
                      <a:r>
                        <a:rPr lang="ru-RU" sz="1400" b="1" baseline="0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место,Белов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Дима – 2 место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17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2013-2014</a:t>
                      </a:r>
                    </a:p>
                    <a:p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 «А»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Интеллектуаль-ная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игра «Мир, в котором я живу»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Фарзалиева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Диана -  1 место</a:t>
                      </a:r>
                    </a:p>
                    <a:p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Хидирова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Розия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– 3 место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16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2013-2014</a:t>
                      </a:r>
                    </a:p>
                    <a:p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2013-2014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 «А»</a:t>
                      </a:r>
                    </a:p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 «А»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Конкурс «Наши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первые проекты»</a:t>
                      </a:r>
                    </a:p>
                    <a:p>
                      <a:endParaRPr lang="ru-RU" sz="1400" b="1" baseline="0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Конкурс ученических Портфолио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Белов Дима,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Самарина Дарья -1 место</a:t>
                      </a:r>
                    </a:p>
                    <a:p>
                      <a:endParaRPr lang="ru-RU" sz="1400" b="1" dirty="0" smtClean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Белова Дарья – 1 место</a:t>
                      </a:r>
                    </a:p>
                    <a:p>
                      <a:endParaRPr lang="ru-RU" sz="1400" b="1" dirty="0"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7" y="1245991"/>
            <a:ext cx="6696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ШКОЛЬНЫЕ ОЛИМПИАДЫ, СМОТРЫ, КОНКУРСЫ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РЕЗУЛЬТАТЫ УЧАСТИЯ УЧАЩИХСЯ В ОЛИМПИАДАХ РАЗЛИЧНЫХ УРОВНЕЙ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00113" y="1541463"/>
            <a:ext cx="7272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Участие в муниципальных, региональных и Всероссийских конкурсах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0923"/>
              </p:ext>
            </p:extLst>
          </p:nvPr>
        </p:nvGraphicFramePr>
        <p:xfrm>
          <a:off x="323528" y="2356638"/>
          <a:ext cx="8642351" cy="44513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272"/>
                <a:gridCol w="3397382"/>
                <a:gridCol w="1571971"/>
                <a:gridCol w="2664726"/>
              </a:tblGrid>
              <a:tr h="5069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НАЗВАНИЕ КОНКУРСА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УЧАСТНИКОВ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РЕЗУЛЬТАТ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8051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2013-2014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Дистанционный конкурс «ЭМУ» (Эрудит-марафон учащихся )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 25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сертификаты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8051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2013-2014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конкурс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«Русский медвежонок – языкознание для всех»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сертификаты,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место в школе -  </a:t>
                      </a:r>
                      <a:r>
                        <a:rPr lang="ru-RU" sz="1600" b="1" dirty="0" err="1" smtClean="0">
                          <a:latin typeface="Calibri" pitchFamily="34" charset="0"/>
                          <a:cs typeface="Calibri" pitchFamily="34" charset="0"/>
                        </a:rPr>
                        <a:t>Фарзалиева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Диана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64131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2013-2014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конкурс по информатике «КИТ»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сертификаты, 2 место в школе - </a:t>
                      </a:r>
                      <a:r>
                        <a:rPr lang="ru-RU" sz="1600" b="1" dirty="0" err="1" smtClean="0">
                          <a:latin typeface="Calibri" pitchFamily="34" charset="0"/>
                          <a:cs typeface="Calibri" pitchFamily="34" charset="0"/>
                        </a:rPr>
                        <a:t>Хидирова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Розия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805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2013-2014</a:t>
                      </a:r>
                    </a:p>
                    <a:p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 дистанционный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конкурс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«Умка»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сертификаты,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дипломы 3 степени –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Хидирова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Розия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 Белов Дмитрий</a:t>
                      </a:r>
                    </a:p>
                  </a:txBody>
                  <a:tcPr marL="91455" marR="91455" marT="45723" marB="45723"/>
                </a:tc>
              </a:tr>
              <a:tr h="805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2013-2014</a:t>
                      </a:r>
                    </a:p>
                    <a:p>
                      <a:endParaRPr lang="ru-RU" sz="16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 турнир школьников «Волшебный клубок»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    6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дипломы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РЕЗУЛЬТАТЫ УЧАСТИЯ УЧАЩИХСЯ В ОЛИМПИАДАХ РАЗЛИЧНЫХ УРОВНЕЙ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00113" y="1541463"/>
            <a:ext cx="7272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Участие в муниципальных, региональных и Всероссийских конкурсах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95751"/>
              </p:ext>
            </p:extLst>
          </p:nvPr>
        </p:nvGraphicFramePr>
        <p:xfrm>
          <a:off x="310362" y="2462453"/>
          <a:ext cx="8642351" cy="43851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8272"/>
                <a:gridCol w="3456941"/>
                <a:gridCol w="1512412"/>
                <a:gridCol w="2664726"/>
              </a:tblGrid>
              <a:tr h="5011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НАЗВАНИЕ КОНКУРСА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КОЛ-ВО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УЧАСТНИКОВ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РЕЗУЛЬТАТ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6756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2012-2013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Первый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городской конкурс детских фотографий «Таинственный город»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Коноваленко Влада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Сертификат участника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79590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2013-2014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Второй городской конкурс детских фотографий «Таинственный город»</a:t>
                      </a:r>
                    </a:p>
                    <a:p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Коноваленко Влада</a:t>
                      </a:r>
                    </a:p>
                    <a:p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Почетная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г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рамота за 1 место,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памятный приз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103173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2013-2014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Второй Всероссийский конкурс «Семейные каникулы»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Коноваленко Влада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Сертификат участника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795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2013-2014</a:t>
                      </a:r>
                    </a:p>
                    <a:p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Областной конкурс фоторепортажей «Весенний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калейдоскоп»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Коноваленко Влада</a:t>
                      </a: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Диплом за 2 место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  <a:tr h="47858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55" marR="91455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77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Artem\Desktop\1 п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51317"/>
            <a:ext cx="24763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Artem\Desktop\3п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86955" y="-162755"/>
            <a:ext cx="2664295" cy="335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Artem\Desktop\4п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198" y="180391"/>
            <a:ext cx="2396274" cy="33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Artem\Desktop\5 п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3" y="3068960"/>
            <a:ext cx="2702517" cy="353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Users\Artem\Desktop\сканер\IMG_0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24" y="3468026"/>
            <a:ext cx="2374048" cy="32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Users\Artem\Desktop\сканер\IMG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4" y="3468026"/>
            <a:ext cx="2427114" cy="32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lvl="0" eaLnBrk="1" hangingPunct="1"/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Презентация собственного опыта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8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820520"/>
              </p:ext>
            </p:extLst>
          </p:nvPr>
        </p:nvGraphicFramePr>
        <p:xfrm>
          <a:off x="395536" y="1484784"/>
          <a:ext cx="8352928" cy="5003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2520280"/>
                <a:gridCol w="180020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</a:p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МЕРОПРИЯТИЕ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Уровень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ТЕМА</a:t>
                      </a:r>
                    </a:p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Научно-практическая конференция «Вера, надежда , любовь в российской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</a:rPr>
                        <a:t> семье»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Мастер-класс «Сотрудничество с родительской общественностью «Образование и семья»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Научно-практическая конференция «Современное образование: вызовы времени – новые решения»</a:t>
                      </a:r>
                    </a:p>
                    <a:p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Международный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Выступление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«Реализация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компетентностного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подхода через проектную деятельность»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Семинар «Из опыта разработки и осуществления программы духовно-нравственного воспитания учащихся на разных возрастных этапах общего образования»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Муниципальный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Участие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 работе круглого стола по теме «»Разработка программы духовно-нравственного развития и воспитания младших школьников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9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lvl="0" eaLnBrk="1" hangingPunct="1"/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Презентация собственного опыта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8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03948"/>
              </p:ext>
            </p:extLst>
          </p:nvPr>
        </p:nvGraphicFramePr>
        <p:xfrm>
          <a:off x="395536" y="1484784"/>
          <a:ext cx="8352928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2520280"/>
                <a:gridCol w="180020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</a:p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МЕРОПРИЯТИЕ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Уровень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ТЕМА</a:t>
                      </a:r>
                    </a:p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Областные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Бианковские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чтения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Региональный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Выступление «Использование интерактивных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стратегий при изучении произведений В. В. Бианки»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IX 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Областные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педагогические Рождественские чтения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Региональный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Открытый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урок по теме «Памятники архитектуры Древней Руси»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IX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Областные педагогические Рождественские чтения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Региональный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Мастер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–класс внеурочной деятельности «Мы – исследователи»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Семинар-практикум «Духовно-нравственное развитие и воспитание младших школьников через совместную творческую деятельность»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Региональный</a:t>
                      </a:r>
                    </a:p>
                    <a:p>
                      <a:pPr algn="ctr"/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Внеурочное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занятие кружка «Живой родник». Теремок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143000"/>
          </a:xfrm>
        </p:spPr>
        <p:txBody>
          <a:bodyPr/>
          <a:lstStyle/>
          <a:p>
            <a:pPr lvl="0" eaLnBrk="1" hangingPunct="1"/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>Презентация собственного опыта</a:t>
            </a:r>
            <a: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</a:br>
            <a:endParaRPr lang="ru-RU" sz="2800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15437"/>
              </p:ext>
            </p:extLst>
          </p:nvPr>
        </p:nvGraphicFramePr>
        <p:xfrm>
          <a:off x="395536" y="1484784"/>
          <a:ext cx="8352928" cy="4528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8"/>
                <a:gridCol w="2520280"/>
                <a:gridCol w="1800200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УЧЕБНЫЙ ГОД</a:t>
                      </a:r>
                    </a:p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МЕРОПРИЯТИЕ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Уровень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ТЕМА</a:t>
                      </a:r>
                    </a:p>
                    <a:p>
                      <a:pPr algn="ctr"/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2013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Научно-практическая конференция «Ценности современного образования интересах личности, общества, государства»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Международный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Выступление «Организация работы с одаренными детьми в начальной школе»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Областной конкурс творческих работ учащихся «Вечное слово»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Региональный (муниципальный этап)</a:t>
                      </a:r>
                    </a:p>
                    <a:p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Работа в качестве</a:t>
                      </a:r>
                      <a:r>
                        <a:rPr lang="ru-RU" sz="1400" b="1" baseline="0" dirty="0" smtClean="0">
                          <a:latin typeface="Calibri" panose="020F0502020204030204" pitchFamily="34" charset="0"/>
                        </a:rPr>
                        <a:t> члена жюри</a:t>
                      </a:r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48012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2014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Научно-практическая конференция «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Ценности и цели современного образования: проблемы и перспективы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anose="020F0502020204030204" pitchFamily="34" charset="0"/>
                        </a:rPr>
                        <a:t>Международный</a:t>
                      </a:r>
                    </a:p>
                    <a:p>
                      <a:endParaRPr lang="ru-RU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Выступление «Современный урок в начальной школе с позиции системно-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деятельностного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подхода»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2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Мои публикации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Брошюра «Лучший урок впереди» Из опыта работа учителя начальных классов МОУ НОШ № 53 Терентьевой Марины Петровны, </a:t>
            </a:r>
            <a:r>
              <a:rPr lang="ru-RU" sz="2000" dirty="0"/>
              <a:t>К</a:t>
            </a:r>
            <a:r>
              <a:rPr lang="ru-RU" sz="2000" dirty="0" smtClean="0"/>
              <a:t>алининград, 2007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Брошюра «На пути к педагогической экспертизе урока», Калининград , 2008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Методическое пособие для учителей по программе Л. Л. Шевченко. Конспект урока «Бог спасающий», «Дом учителя» Калининград, 2008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Сборник по материалам 10-ой Международной научно-практической конференции «Учиться и учить по новому: вызовы времени». Статья «Рейтинговая система оценивания деятельности педагогов». БФУ им. Канта, Калининград 2010-2011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310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ИНФОРМАЦИОННАЯ КАРТА ПЕДАГОГА 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323850" y="1556792"/>
            <a:ext cx="856932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05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cs typeface="Calibri" pitchFamily="34" charset="0"/>
              </a:rPr>
              <a:t>1. ФИО </a:t>
            </a:r>
            <a:r>
              <a:rPr lang="ru-RU" sz="2000" b="1" dirty="0" smtClean="0">
                <a:cs typeface="Calibri" pitchFamily="34" charset="0"/>
              </a:rPr>
              <a:t>–</a:t>
            </a:r>
            <a:r>
              <a:rPr lang="en-US" sz="2000" b="1" dirty="0" smtClean="0">
                <a:cs typeface="Calibri" pitchFamily="34" charset="0"/>
              </a:rPr>
              <a:t> </a:t>
            </a:r>
            <a:r>
              <a:rPr lang="ru-RU" sz="2000" b="1" dirty="0" smtClean="0">
                <a:cs typeface="Calibri" pitchFamily="34" charset="0"/>
              </a:rPr>
              <a:t>Терентьева </a:t>
            </a:r>
            <a:r>
              <a:rPr lang="ru-RU" sz="2000" b="1" dirty="0">
                <a:cs typeface="Calibri" pitchFamily="34" charset="0"/>
              </a:rPr>
              <a:t>М</a:t>
            </a:r>
            <a:r>
              <a:rPr lang="ru-RU" sz="2000" b="1" dirty="0" smtClean="0">
                <a:cs typeface="Calibri" pitchFamily="34" charset="0"/>
              </a:rPr>
              <a:t>арина Петровна.</a:t>
            </a:r>
            <a:r>
              <a:rPr lang="ru-RU" sz="2000" b="1" dirty="0">
                <a:cs typeface="Calibri" pitchFamily="34" charset="0"/>
              </a:rPr>
              <a:t> </a:t>
            </a:r>
            <a:endParaRPr lang="ru-RU" sz="2000" dirty="0">
              <a:cs typeface="Calibri" pitchFamily="34" charset="0"/>
            </a:endParaRPr>
          </a:p>
          <a:p>
            <a:pPr eaLnBrk="1" hangingPunct="1"/>
            <a:r>
              <a:rPr lang="ru-RU" sz="2000" b="1" dirty="0">
                <a:cs typeface="Calibri" pitchFamily="34" charset="0"/>
              </a:rPr>
              <a:t>2. Дата рождения – </a:t>
            </a:r>
            <a:r>
              <a:rPr lang="ru-RU" sz="2000" b="1" dirty="0" smtClean="0">
                <a:cs typeface="Calibri" pitchFamily="34" charset="0"/>
              </a:rPr>
              <a:t>22 августа 1968 </a:t>
            </a:r>
            <a:r>
              <a:rPr lang="ru-RU" sz="2000" b="1" dirty="0">
                <a:cs typeface="Calibri" pitchFamily="34" charset="0"/>
              </a:rPr>
              <a:t>года.</a:t>
            </a:r>
          </a:p>
          <a:p>
            <a:pPr eaLnBrk="1" hangingPunct="1"/>
            <a:r>
              <a:rPr lang="ru-RU" sz="2000" b="1" dirty="0">
                <a:cs typeface="Calibri" pitchFamily="34" charset="0"/>
              </a:rPr>
              <a:t>3. Должность </a:t>
            </a:r>
            <a:r>
              <a:rPr lang="ru-RU" sz="2000" b="1" dirty="0" smtClean="0">
                <a:cs typeface="Calibri" pitchFamily="34" charset="0"/>
              </a:rPr>
              <a:t>-</a:t>
            </a:r>
            <a:r>
              <a:rPr lang="en-US" sz="2000" b="1" dirty="0" smtClean="0">
                <a:cs typeface="Calibri" pitchFamily="34" charset="0"/>
              </a:rPr>
              <a:t> </a:t>
            </a:r>
            <a:r>
              <a:rPr lang="ru-RU" sz="2000" b="1" dirty="0" smtClean="0">
                <a:cs typeface="Calibri" pitchFamily="34" charset="0"/>
              </a:rPr>
              <a:t>учитель </a:t>
            </a:r>
            <a:r>
              <a:rPr lang="ru-RU" sz="2000" b="1" dirty="0">
                <a:cs typeface="Calibri" pitchFamily="34" charset="0"/>
              </a:rPr>
              <a:t>начальных классов. </a:t>
            </a:r>
            <a:endParaRPr lang="ru-RU" sz="2000" dirty="0">
              <a:cs typeface="Calibri" pitchFamily="34" charset="0"/>
            </a:endParaRPr>
          </a:p>
          <a:p>
            <a:pPr eaLnBrk="1" hangingPunct="1"/>
            <a:r>
              <a:rPr lang="ru-RU" sz="2000" b="1" dirty="0">
                <a:cs typeface="Calibri" pitchFamily="34" charset="0"/>
              </a:rPr>
              <a:t>4. Образование </a:t>
            </a:r>
            <a:r>
              <a:rPr lang="ru-RU" sz="2000" b="1" dirty="0" smtClean="0">
                <a:cs typeface="Calibri" pitchFamily="34" charset="0"/>
              </a:rPr>
              <a:t>-</a:t>
            </a:r>
            <a:r>
              <a:rPr lang="ru-RU" sz="2000" b="1" dirty="0">
                <a:cs typeface="Calibri" pitchFamily="34" charset="0"/>
              </a:rPr>
              <a:t> </a:t>
            </a:r>
            <a:r>
              <a:rPr lang="ru-RU" sz="2000" b="1" dirty="0" smtClean="0">
                <a:cs typeface="Calibri" pitchFamily="34" charset="0"/>
              </a:rPr>
              <a:t>высшее, </a:t>
            </a:r>
            <a:r>
              <a:rPr lang="ru-RU" sz="2000" b="1" dirty="0">
                <a:cs typeface="Calibri" pitchFamily="34" charset="0"/>
              </a:rPr>
              <a:t>окончила </a:t>
            </a:r>
            <a:r>
              <a:rPr lang="ru-RU" sz="2000" b="1" dirty="0" smtClean="0">
                <a:cs typeface="Calibri" pitchFamily="34" charset="0"/>
              </a:rPr>
              <a:t>Калининградский государственный университет в 1989 году</a:t>
            </a:r>
            <a:r>
              <a:rPr lang="ru-RU" sz="2000" b="1" dirty="0">
                <a:cs typeface="Calibri" pitchFamily="34" charset="0"/>
              </a:rPr>
              <a:t> </a:t>
            </a:r>
            <a:endParaRPr lang="ru-RU" sz="2000" dirty="0">
              <a:cs typeface="Calibri" pitchFamily="34" charset="0"/>
            </a:endParaRPr>
          </a:p>
          <a:p>
            <a:pPr eaLnBrk="1" hangingPunct="1"/>
            <a:r>
              <a:rPr lang="ru-RU" sz="2000" b="1" dirty="0">
                <a:cs typeface="Calibri" pitchFamily="34" charset="0"/>
              </a:rPr>
              <a:t>5.Стаж работы : общий – </a:t>
            </a:r>
            <a:r>
              <a:rPr lang="ru-RU" sz="2000" b="1" dirty="0" smtClean="0">
                <a:cs typeface="Calibri" pitchFamily="34" charset="0"/>
              </a:rPr>
              <a:t>25 </a:t>
            </a:r>
            <a:r>
              <a:rPr lang="ru-RU" sz="2000" b="1" dirty="0">
                <a:cs typeface="Calibri" pitchFamily="34" charset="0"/>
              </a:rPr>
              <a:t>лет, педагогический – </a:t>
            </a:r>
            <a:r>
              <a:rPr lang="ru-RU" sz="2000" b="1" dirty="0" smtClean="0">
                <a:cs typeface="Calibri" pitchFamily="34" charset="0"/>
              </a:rPr>
              <a:t>25 </a:t>
            </a:r>
            <a:r>
              <a:rPr lang="ru-RU" sz="2000" b="1" dirty="0">
                <a:cs typeface="Calibri" pitchFamily="34" charset="0"/>
              </a:rPr>
              <a:t>лет </a:t>
            </a:r>
            <a:endParaRPr lang="ru-RU" sz="2000" dirty="0">
              <a:cs typeface="Calibri" pitchFamily="34" charset="0"/>
            </a:endParaRPr>
          </a:p>
          <a:p>
            <a:pPr eaLnBrk="1" hangingPunct="1"/>
            <a:r>
              <a:rPr lang="ru-RU" sz="2000" b="1" dirty="0">
                <a:cs typeface="Calibri" pitchFamily="34" charset="0"/>
              </a:rPr>
              <a:t>6. Дата последней </a:t>
            </a:r>
            <a:r>
              <a:rPr lang="ru-RU" sz="2000" b="1" dirty="0" smtClean="0">
                <a:cs typeface="Calibri" pitchFamily="34" charset="0"/>
              </a:rPr>
              <a:t>аттестации – 30.12.2010 года</a:t>
            </a:r>
            <a:r>
              <a:rPr lang="ru-RU" sz="2000" b="1" dirty="0">
                <a:cs typeface="Calibri" pitchFamily="34" charset="0"/>
              </a:rPr>
              <a:t>. </a:t>
            </a:r>
            <a:endParaRPr lang="ru-RU" sz="2000" dirty="0">
              <a:cs typeface="Calibri" pitchFamily="34" charset="0"/>
            </a:endParaRPr>
          </a:p>
          <a:p>
            <a:pPr eaLnBrk="1" hangingPunct="1"/>
            <a:r>
              <a:rPr lang="ru-RU" sz="2000" b="1" dirty="0">
                <a:cs typeface="Calibri" pitchFamily="34" charset="0"/>
              </a:rPr>
              <a:t>7. Категория – в</a:t>
            </a:r>
            <a:r>
              <a:rPr lang="ru-RU" sz="2000" b="1" dirty="0" smtClean="0">
                <a:cs typeface="Calibri" pitchFamily="34" charset="0"/>
              </a:rPr>
              <a:t>ысшая </a:t>
            </a:r>
          </a:p>
          <a:p>
            <a:pPr eaLnBrk="1" hangingPunct="1"/>
            <a:r>
              <a:rPr lang="ru-RU" sz="2000" b="1" dirty="0" smtClean="0">
                <a:cs typeface="Calibri" pitchFamily="34" charset="0"/>
              </a:rPr>
              <a:t>8</a:t>
            </a:r>
            <a:r>
              <a:rPr lang="ru-RU" sz="2000" b="1" dirty="0">
                <a:cs typeface="Calibri" pitchFamily="34" charset="0"/>
              </a:rPr>
              <a:t>. Методическая тема – </a:t>
            </a:r>
            <a:r>
              <a:rPr lang="ru-RU" sz="2000" b="1" dirty="0" smtClean="0">
                <a:cs typeface="Calibri" pitchFamily="34" charset="0"/>
              </a:rPr>
              <a:t>«Проектная деятельность как средство развития творческих и исследовательских компетенций младших школьников».</a:t>
            </a:r>
            <a:r>
              <a:rPr lang="ru-RU" sz="2000" b="1" dirty="0">
                <a:cs typeface="Calibri" pitchFamily="34" charset="0"/>
              </a:rPr>
              <a:t> </a:t>
            </a:r>
            <a:endParaRPr lang="ru-RU" sz="2000" dirty="0">
              <a:cs typeface="Calibri" pitchFamily="34" charset="0"/>
            </a:endParaRPr>
          </a:p>
          <a:p>
            <a:pPr eaLnBrk="1" hangingPunct="1"/>
            <a:r>
              <a:rPr lang="ru-RU" sz="2000" b="1" dirty="0">
                <a:cs typeface="Calibri" pitchFamily="34" charset="0"/>
              </a:rPr>
              <a:t>9. Классное руководство – 3</a:t>
            </a:r>
            <a:r>
              <a:rPr lang="ru-RU" sz="2000" b="1" dirty="0" smtClean="0">
                <a:cs typeface="Calibri" pitchFamily="34" charset="0"/>
              </a:rPr>
              <a:t> «А» </a:t>
            </a:r>
            <a:r>
              <a:rPr lang="ru-RU" sz="2000" b="1" dirty="0">
                <a:cs typeface="Calibri" pitchFamily="34" charset="0"/>
              </a:rPr>
              <a:t>класс</a:t>
            </a:r>
          </a:p>
          <a:p>
            <a:pPr eaLnBrk="1" hangingPunct="1"/>
            <a:r>
              <a:rPr lang="ru-RU" sz="2000" b="1" dirty="0">
                <a:cs typeface="Calibri" pitchFamily="34" charset="0"/>
              </a:rPr>
              <a:t>10. Участие в профессиональных сообществах </a:t>
            </a:r>
            <a:r>
              <a:rPr lang="ru-RU" sz="2000" b="1" dirty="0" smtClean="0">
                <a:cs typeface="Calibri" pitchFamily="34" charset="0"/>
              </a:rPr>
              <a:t>– МО </a:t>
            </a:r>
            <a:r>
              <a:rPr lang="ru-RU" sz="2000" b="1" dirty="0">
                <a:cs typeface="Calibri" pitchFamily="34" charset="0"/>
              </a:rPr>
              <a:t>учителей начальных классов, Интернет- сообщество Педсовет, Интернет </a:t>
            </a:r>
            <a:r>
              <a:rPr lang="ru-RU" sz="2000" b="1" dirty="0" smtClean="0">
                <a:cs typeface="Calibri" pitchFamily="34" charset="0"/>
              </a:rPr>
              <a:t>– портал </a:t>
            </a:r>
            <a:r>
              <a:rPr lang="en-US" sz="2000" b="1" dirty="0" smtClean="0">
                <a:cs typeface="Calibri" pitchFamily="34" charset="0"/>
              </a:rPr>
              <a:t>Pro</a:t>
            </a:r>
            <a:r>
              <a:rPr lang="ru-RU" sz="2000" b="1" dirty="0" smtClean="0">
                <a:cs typeface="Calibri" pitchFamily="34" charset="0"/>
              </a:rPr>
              <a:t>Школу.</a:t>
            </a:r>
            <a:r>
              <a:rPr lang="en-US" sz="2000" b="1" dirty="0" err="1" smtClean="0">
                <a:cs typeface="Calibri" pitchFamily="34" charset="0"/>
              </a:rPr>
              <a:t>ru</a:t>
            </a:r>
            <a:r>
              <a:rPr lang="ru-RU" sz="2000" b="1" dirty="0" smtClean="0">
                <a:cs typeface="Calibri" pitchFamily="34" charset="0"/>
              </a:rPr>
              <a:t> , Интернет-сообщество </a:t>
            </a:r>
            <a:r>
              <a:rPr lang="ru-RU" sz="2000" b="1" dirty="0">
                <a:cs typeface="Calibri" pitchFamily="34" charset="0"/>
              </a:rPr>
              <a:t>Социальная сеть работников образования </a:t>
            </a:r>
            <a:r>
              <a:rPr lang="en-US" sz="2000" b="1" dirty="0">
                <a:cs typeface="Calibri" pitchFamily="34" charset="0"/>
              </a:rPr>
              <a:t>nsportal.ru</a:t>
            </a:r>
            <a:r>
              <a:rPr lang="en-US" sz="2000" b="1" dirty="0" smtClean="0">
                <a:cs typeface="Calibri" pitchFamily="34" charset="0"/>
              </a:rPr>
              <a:t>.</a:t>
            </a:r>
            <a:endParaRPr lang="ru-RU" sz="2000" dirty="0" smtClean="0">
              <a:cs typeface="Calibri" pitchFamily="34" charset="0"/>
            </a:endParaRP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Электронные  публикации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 Статья «Моя педагогическая философия»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nsportal.ru/marina-petrovna-terenteva</a:t>
            </a:r>
            <a:endParaRPr lang="ru-RU" sz="20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/>
              <a:t>Творческая работа </a:t>
            </a:r>
            <a:r>
              <a:rPr lang="ru-RU" sz="2000" dirty="0" err="1" smtClean="0"/>
              <a:t>Сорокожердьевой</a:t>
            </a:r>
            <a:endParaRPr lang="ru-RU" sz="2000" dirty="0" smtClean="0"/>
          </a:p>
          <a:p>
            <a:pPr marL="0" lvl="0" indent="0">
              <a:buNone/>
            </a:pPr>
            <a:r>
              <a:rPr lang="ru-RU" sz="2000" dirty="0" smtClean="0"/>
              <a:t>Екатерины «Красивые камни в нашем доме»</a:t>
            </a:r>
          </a:p>
          <a:p>
            <a:pPr marL="0" lvl="0" indent="0">
              <a:buNone/>
            </a:pPr>
            <a:r>
              <a:rPr lang="ru-RU" sz="2000" dirty="0" smtClean="0"/>
              <a:t> (руководитель </a:t>
            </a:r>
            <a:r>
              <a:rPr lang="ru-RU" sz="2000" dirty="0"/>
              <a:t>Т</a:t>
            </a:r>
            <a:r>
              <a:rPr lang="ru-RU" sz="2000" dirty="0" smtClean="0"/>
              <a:t>ерентьева М. П.)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hlinkClick r:id="rId2"/>
              </a:rPr>
              <a:t>  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  <a:hlinkClick r:id="rId2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US" sz="2000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US" sz="2000" dirty="0" smtClean="0">
                <a:solidFill>
                  <a:prstClr val="black"/>
                </a:solidFill>
                <a:hlinkClick r:id="rId2"/>
              </a:rPr>
              <a:t>nsportal.ru/marina-petrovna-terenteva</a:t>
            </a: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prstClr val="black"/>
                </a:solidFill>
              </a:rPr>
              <a:t>Статья «Организация работы с одаренными 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детьми в начальной школе»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u="sng" dirty="0">
                <a:solidFill>
                  <a:srgbClr val="00B0F0"/>
                </a:solidFill>
                <a:hlinkClick r:id="rId3"/>
              </a:rPr>
              <a:t>http://www.proshkolu.ru/user/terentewa68</a:t>
            </a:r>
            <a:r>
              <a:rPr lang="en-US" sz="2000" u="sng" dirty="0" smtClean="0">
                <a:solidFill>
                  <a:srgbClr val="00B0F0"/>
                </a:solidFill>
                <a:hlinkClick r:id="rId3"/>
              </a:rPr>
              <a:t>/</a:t>
            </a:r>
            <a:endParaRPr lang="ru-RU" sz="2000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Статья  «Современный </a:t>
            </a:r>
            <a:r>
              <a:rPr lang="ru-RU" sz="2000" dirty="0"/>
              <a:t>урок в </a:t>
            </a:r>
            <a:r>
              <a:rPr lang="ru-RU" sz="2000" dirty="0" smtClean="0"/>
              <a:t>начальной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ru-RU" sz="2000" dirty="0"/>
              <a:t>школе с позиции </a:t>
            </a:r>
            <a:r>
              <a:rPr lang="ru-RU" sz="2000" dirty="0" smtClean="0"/>
              <a:t>системно-</a:t>
            </a:r>
            <a:r>
              <a:rPr lang="ru-RU" sz="2000" dirty="0" err="1" smtClean="0"/>
              <a:t>деятельностного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подхода»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r>
              <a:rPr lang="en-US" sz="2000" u="sng" dirty="0" smtClean="0">
                <a:solidFill>
                  <a:srgbClr val="0070C0"/>
                </a:solidFill>
              </a:rPr>
              <a:t>http</a:t>
            </a:r>
            <a:r>
              <a:rPr lang="en-US" sz="2000" u="sng" dirty="0">
                <a:solidFill>
                  <a:srgbClr val="0070C0"/>
                </a:solidFill>
              </a:rPr>
              <a:t>://www.zavuch.ru/methodlib/62/117372/</a:t>
            </a:r>
            <a:endParaRPr lang="ru-RU" sz="2000" u="sng" dirty="0">
              <a:solidFill>
                <a:srgbClr val="0070C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ru-RU" sz="2000" u="sng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2051" name="Picture 3" descr="D:\Users\Artem\Desktop\сканер\457 Терентьев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0728"/>
            <a:ext cx="20682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Artem\Desktop\сканер\11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1525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i="1" dirty="0" smtClean="0">
                <a:solidFill>
                  <a:schemeClr val="accent2"/>
                </a:solidFill>
              </a:rPr>
              <a:t>КЛАССНОЕ РУКОВОДСТВО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1556792"/>
            <a:ext cx="4392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Главное-протоптать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</a:rPr>
              <a:t>тропинку, по которой к детским сердцам будут идти все остальные учителя, ведь я - первый учитель. Учитель начальных классов  учит не только чтению, письму и счёту, но и добру, потому что кто не познал науку добра, тому всякая иная наука будет во вред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".</a:t>
            </a:r>
          </a:p>
          <a:p>
            <a:r>
              <a:rPr lang="ru-RU" sz="1600" b="1" dirty="0" smtClean="0"/>
              <a:t>                                                    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Ш.А.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Амонашвили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3" y="3618895"/>
            <a:ext cx="439248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Цели </a:t>
            </a:r>
            <a:r>
              <a:rPr lang="ru-RU" b="1" dirty="0">
                <a:solidFill>
                  <a:srgbClr val="FF0000"/>
                </a:solidFill>
              </a:rPr>
              <a:t>и задачи </a:t>
            </a:r>
            <a:r>
              <a:rPr lang="ru-RU" b="1" dirty="0" smtClean="0">
                <a:solidFill>
                  <a:srgbClr val="FF0000"/>
                </a:solidFill>
              </a:rPr>
              <a:t>воспитательной деятельности</a:t>
            </a:r>
            <a:r>
              <a:rPr lang="ru-RU" i="1" dirty="0" smtClean="0"/>
              <a:t> </a:t>
            </a:r>
          </a:p>
          <a:p>
            <a:pPr algn="just"/>
            <a:r>
              <a:rPr lang="ru-RU" i="1" dirty="0" smtClean="0"/>
              <a:t>Главное </a:t>
            </a:r>
            <a:r>
              <a:rPr lang="ru-RU" i="1" dirty="0"/>
              <a:t>в воспитательной системе класса – создание соответствующего морально-психологического климата, творческой атмосферы, доброжелательного стиля отношений - всего того, что способствует развитию личности каждого ученика, коллектива в целом</a:t>
            </a:r>
            <a:r>
              <a:rPr lang="ru-RU" i="1" dirty="0" smtClean="0"/>
              <a:t>.</a:t>
            </a:r>
            <a:r>
              <a:rPr lang="ru-RU" i="1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2050" name="Picture 2" descr="D:\Users\Artem\Desktop\j4_d8gUgvi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7646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4653136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«Светлячки»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 девиз: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Светить всегда,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светить везде</a:t>
            </a:r>
          </a:p>
          <a:p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в учебе, спорте и труде!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D:\Users\Artem\Desktop\imgpre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66548"/>
            <a:ext cx="1200635" cy="17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Страницы школьной жизни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 descr="D:\Users\Artem\Desktop\2014 фото\DSCF123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38437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38610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4"/>
                </a:solidFill>
              </a:rPr>
              <a:t>1 сентября. Здравствуй, школа!</a:t>
            </a:r>
            <a:endParaRPr lang="ru-RU" b="1" i="1" dirty="0">
              <a:solidFill>
                <a:schemeClr val="accent4"/>
              </a:solidFill>
            </a:endParaRPr>
          </a:p>
        </p:txBody>
      </p:sp>
      <p:pic>
        <p:nvPicPr>
          <p:cNvPr id="6" name="Рисунок 5" descr="D:\Users\Artem\Desktop\2014 фото\DSCF13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168352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076056" y="386104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Внеурочная деятельность. Мы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</a:rPr>
              <a:t>л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юбим ЛЕГО!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 descr="D:\Users\Artem\Desktop\2014 фото\DSCF13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36" y="4365104"/>
            <a:ext cx="3373120" cy="2312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076056" y="565806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Конкурс песни.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«Осень Золотую,  провожаем!»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Страницы школьной жизни</a:t>
            </a:r>
            <a:endParaRPr lang="ru-RU" sz="3600" dirty="0"/>
          </a:p>
        </p:txBody>
      </p:sp>
      <p:pic>
        <p:nvPicPr>
          <p:cNvPr id="4" name="Объект 3" descr="D:\Users\Artem\Desktop\рабочий стол\Новая папка\школа 12\DSCF076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9" y="1484784"/>
            <a:ext cx="3331435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3668418"/>
            <a:ext cx="341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Жили у бабуси два веселых гуся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D:\Users\Artem\Desktop\2014 фото\DSCF111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37751"/>
            <a:ext cx="3600400" cy="27036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646847" y="5389560"/>
            <a:ext cx="254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Масленицу провожаем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D:\Users\Artem\Desktop\2014 фото\DSCF113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3810"/>
            <a:ext cx="30988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646847" y="3933056"/>
            <a:ext cx="301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Внеурочная деятельность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«Юный исследователь»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chemeClr val="accent6">
                    <a:lumMod val="75000"/>
                  </a:schemeClr>
                </a:solidFill>
              </a:rPr>
              <a:t>Страницы школьной жизни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4299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581128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Наши первые проекты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D:\Users\Artem\Desktop\2014 фото\DSCF11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8843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15110" y="4765794"/>
            <a:ext cx="4152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Катя </a:t>
            </a:r>
            <a:r>
              <a:rPr lang="ru-RU" b="1" i="1" dirty="0" err="1" smtClean="0">
                <a:solidFill>
                  <a:srgbClr val="7030A0"/>
                </a:solidFill>
              </a:rPr>
              <a:t>Сорокожердьева</a:t>
            </a:r>
            <a:r>
              <a:rPr lang="ru-RU" b="1" i="1" dirty="0" smtClean="0">
                <a:solidFill>
                  <a:srgbClr val="7030A0"/>
                </a:solidFill>
              </a:rPr>
              <a:t> представляет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свой проект «Красивые камни в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нашем доме» на школьной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ученической конференции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F79646">
                    <a:lumMod val="75000"/>
                  </a:srgbClr>
                </a:solidFill>
              </a:rPr>
              <a:t>Страницы школьной жизни</a:t>
            </a:r>
            <a:endParaRPr lang="ru-RU" dirty="0"/>
          </a:p>
        </p:txBody>
      </p:sp>
      <p:pic>
        <p:nvPicPr>
          <p:cNvPr id="4" name="Объект 3" descr="D:\Users\Artem\Desktop\2014 фото\DSCF1277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816424" cy="26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4036422"/>
            <a:ext cx="308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Экскурсия на Куршскую Косу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744416" cy="292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440575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День защитника Отечества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D:\Users\Artem\Desktop\2014 фото\DSCF140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2529"/>
            <a:ext cx="3240360" cy="2193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65989" y="5946479"/>
            <a:ext cx="318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Конкурс стихов и военно-патриотической песни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79646">
                    <a:lumMod val="75000"/>
                  </a:srgbClr>
                </a:solidFill>
              </a:rPr>
              <a:t>Страницы школьной жизни</a:t>
            </a:r>
            <a:endParaRPr lang="ru-RU" sz="3600" dirty="0"/>
          </a:p>
        </p:txBody>
      </p:sp>
      <p:pic>
        <p:nvPicPr>
          <p:cNvPr id="4" name="Объект 3" descr="D:\Users\Artem\Desktop\2014 фото\DSCF135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76772"/>
            <a:ext cx="3528391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6056" y="4072836"/>
            <a:ext cx="3091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Победители конкурса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«Мастерская деда Мороза»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D:\Users\Artem\Desktop\2014 фото\DSCF103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10815"/>
            <a:ext cx="2707829" cy="23770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24128" y="402666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Новогодние Ёлочки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D:\Users\Artem\Desktop\2014 фото\DSCF136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97" y="4396001"/>
            <a:ext cx="3096344" cy="234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Users\Artem\Desktop\рабочий стол\Новая папка\Школа\DSCF104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508" y="1510815"/>
            <a:ext cx="2384980" cy="227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2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F79646">
                    <a:lumMod val="75000"/>
                  </a:srgbClr>
                </a:solidFill>
              </a:rPr>
              <a:t>Страницы школьной жизни</a:t>
            </a:r>
            <a:endParaRPr lang="ru-RU" sz="3600" dirty="0"/>
          </a:p>
        </p:txBody>
      </p:sp>
      <p:pic>
        <p:nvPicPr>
          <p:cNvPr id="4" name="Объект 3" descr="D:\Users\Artem\Desktop\2014 фото\DSCF140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40360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37890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 уроке. Работа в группах.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68" y="1508125"/>
            <a:ext cx="3467100" cy="24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Users\Artem\Desktop\2014 фото\DSCF132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68" y="4141469"/>
            <a:ext cx="3467100" cy="25996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3688" y="5441314"/>
            <a:ext cx="226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Вместе учимся.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Вместе отдыхаем!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4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Обучая, учусь сама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 descr="D:\Users\Artem\Desktop\рабочий стол\Новая папка\семинар\DSCF089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24036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7682"/>
            <a:ext cx="3350934" cy="23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D:\Users\Artem\Desktop\рабочий стол\Новая папка\Школа\DSCF105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06" y="1484784"/>
            <a:ext cx="31734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95357"/>
            <a:ext cx="3168352" cy="233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37890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Открытый    урок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3789040"/>
            <a:ext cx="465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</a:rPr>
              <a:t>Работа в педагогических сообществах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124075" y="476250"/>
            <a:ext cx="6202363" cy="8509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/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/>
            </a:r>
            <a:br>
              <a:rPr lang="ru-RU" b="1" i="1" smtClean="0">
                <a:solidFill>
                  <a:srgbClr val="FF0000"/>
                </a:solidFill>
              </a:rPr>
            </a:br>
            <a:endParaRPr lang="ru-RU" smtClean="0"/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532440" y="6237312"/>
            <a:ext cx="396000" cy="396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060848"/>
            <a:ext cx="51104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ЗА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ВНИМАНИЕ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568952" cy="1143000"/>
          </a:xfrm>
        </p:spPr>
        <p:txBody>
          <a:bodyPr/>
          <a:lstStyle/>
          <a:p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ПОВЫШЕНИЕ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ПРОФЕССИОНАЛЬНОЙ КОМПЕТЕНТНОСТИ</a:t>
            </a: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3563888" y="1628775"/>
            <a:ext cx="51665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FF0000"/>
                </a:solidFill>
              </a:rPr>
              <a:t>Педагоги не могут успешно кого-то учить, если в это же время усердно не учатся сами. </a:t>
            </a:r>
          </a:p>
          <a:p>
            <a:r>
              <a:rPr lang="ru-RU" dirty="0">
                <a:solidFill>
                  <a:srgbClr val="FF0000"/>
                </a:solidFill>
              </a:rPr>
              <a:t>                                                       (Али </a:t>
            </a:r>
            <a:r>
              <a:rPr lang="ru-RU" dirty="0" err="1">
                <a:solidFill>
                  <a:srgbClr val="FF0000"/>
                </a:solidFill>
              </a:rPr>
              <a:t>Апшерони</a:t>
            </a:r>
            <a:r>
              <a:rPr lang="ru-RU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51520" y="2420938"/>
            <a:ext cx="867692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b="1" dirty="0"/>
              <a:t>Курсы по программе </a:t>
            </a:r>
            <a:r>
              <a:rPr lang="ru-RU" b="1" dirty="0" smtClean="0"/>
              <a:t>«Актуальные вопросы совершенствования начального образования. Вариативность содержания и  методических подходов»  </a:t>
            </a:r>
            <a:r>
              <a:rPr lang="ru-RU" b="1" dirty="0"/>
              <a:t>(72 часа, </a:t>
            </a:r>
            <a:r>
              <a:rPr lang="ru-RU" b="1" dirty="0" smtClean="0"/>
              <a:t>2010 </a:t>
            </a:r>
            <a:r>
              <a:rPr lang="ru-RU" b="1" dirty="0"/>
              <a:t>год</a:t>
            </a:r>
            <a:r>
              <a:rPr lang="ru-RU" b="1" dirty="0" smtClean="0"/>
              <a:t>)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b="1" dirty="0"/>
              <a:t>Курсы по программе </a:t>
            </a:r>
            <a:r>
              <a:rPr lang="ru-RU" b="1" dirty="0" smtClean="0"/>
              <a:t>«Психолого-педагогическая подготовка педагогических кадров для работы с одарёнными детьми»  </a:t>
            </a:r>
            <a:r>
              <a:rPr lang="ru-RU" b="1" dirty="0"/>
              <a:t>(72 часа, 2010 </a:t>
            </a:r>
            <a:r>
              <a:rPr lang="ru-RU" b="1" dirty="0" smtClean="0"/>
              <a:t>год)</a:t>
            </a:r>
          </a:p>
          <a:p>
            <a:pPr marL="285750" lvl="0" indent="-285750" algn="just" eaLnBrk="1" hangingPunct="1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prstClr val="black"/>
                </a:solidFill>
              </a:rPr>
              <a:t>Курсы по программе </a:t>
            </a:r>
            <a:r>
              <a:rPr lang="ru-RU" b="1" dirty="0" smtClean="0">
                <a:solidFill>
                  <a:prstClr val="black"/>
                </a:solidFill>
              </a:rPr>
              <a:t>«Актуальные вопросы преподавания курса «Основы религиозных культур и светской этики в общеобразовательных учреждениях РФ»  </a:t>
            </a:r>
            <a:r>
              <a:rPr lang="ru-RU" b="1" dirty="0">
                <a:solidFill>
                  <a:prstClr val="black"/>
                </a:solidFill>
              </a:rPr>
              <a:t>(72 часа, 2010 год</a:t>
            </a:r>
            <a:r>
              <a:rPr lang="ru-RU" b="1" dirty="0" smtClean="0">
                <a:solidFill>
                  <a:prstClr val="black"/>
                </a:solidFill>
              </a:rPr>
              <a:t>)</a:t>
            </a:r>
            <a:endParaRPr lang="ru-RU" b="1" dirty="0"/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b="1" dirty="0" smtClean="0"/>
              <a:t>Курсы </a:t>
            </a:r>
            <a:r>
              <a:rPr lang="ru-RU" b="1" dirty="0"/>
              <a:t>по программе </a:t>
            </a:r>
            <a:r>
              <a:rPr lang="ru-RU" b="1" dirty="0" smtClean="0"/>
              <a:t>«Организация образовательного процесса в соответствии с федеральными государственными стандартами»  (72 часа, 2011 год)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b="1" dirty="0" smtClean="0"/>
              <a:t>Образовательный модуль по программе «Разработка программы духовно-нравственного развития и воспитания в условиях </a:t>
            </a:r>
            <a:r>
              <a:rPr lang="ru-RU" b="1" dirty="0"/>
              <a:t>ФГОС» </a:t>
            </a:r>
            <a:r>
              <a:rPr lang="ru-RU" b="1" dirty="0" smtClean="0"/>
              <a:t>(36 часов, </a:t>
            </a:r>
            <a:r>
              <a:rPr lang="ru-RU" b="1" dirty="0"/>
              <a:t>2011 год</a:t>
            </a:r>
            <a:r>
              <a:rPr lang="ru-RU" b="1" dirty="0" smtClean="0"/>
              <a:t>)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ü"/>
            </a:pPr>
            <a:r>
              <a:rPr lang="ru-RU" b="1" dirty="0" smtClean="0"/>
              <a:t>Образовательный модуль по программе «Система учебников «Перспектива» как инструмент реализации ФГОС НОО» (24 часа, 2012 год)</a:t>
            </a:r>
            <a:endParaRPr lang="ru-RU" b="1" dirty="0"/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532440" y="6237312"/>
            <a:ext cx="396000" cy="396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7" y="504460"/>
            <a:ext cx="8496943" cy="12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Лауреат муниципального этапа Всероссийского конкурса «Учитель года-2008»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Награждена Почетной  грамотой Министерства образования и науки Российской  Федерации,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  2011 г.</a:t>
            </a:r>
          </a:p>
          <a:p>
            <a:pPr marL="0" indent="0">
              <a:buNone/>
            </a:pP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Награждена Благодарственным письмом за участие во Всероссийском конкурсе «За нравственный подвиг учителя», 2012 г.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2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rtem\Desktop\IMG_0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0559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Artem\Desktop\IMG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0963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Artem\Desktop\IMG_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1"/>
            <a:ext cx="288032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7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050" cy="100811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Дипломы, Сертификаты, Грамоты, Благодарственные письма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01718"/>
              </p:ext>
            </p:extLst>
          </p:nvPr>
        </p:nvGraphicFramePr>
        <p:xfrm>
          <a:off x="323850" y="1484313"/>
          <a:ext cx="8496300" cy="52442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2112"/>
                <a:gridCol w="2364188"/>
              </a:tblGrid>
              <a:tr h="30030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НАЗВАНИЕ ДОКУМЕНТА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УРОВЕНЬ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6284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Грамота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профессиональную подготовку участников конкурса творческих работ «По страницам семейного альбома»,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2011 год.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8027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Грамота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высокий уровень подготовки команды знатоков родного края к городскому фестивалю «Край мой-гордость моя», 2011 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Муниципальный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564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Грамота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лауреата городского конкурса  «Образование и семья» в номинации «Духовно-нравственное единение», 2011 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Муниципальный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80273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Грамота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организацию в образовательном учреждении международного дистанционного проекта «Эрудит-марафон учащихся», 2010, 2011, 2012, 2013, 2014 года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6666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Грамота Смоленско-Калининградской Епархии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«За усердные труды на ниве духовно-нравственного воспитания»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Региональный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7453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Сертификат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представление педагогического опыта в 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V 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Областных </a:t>
                      </a:r>
                      <a:r>
                        <a:rPr lang="ru-RU" sz="16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Бианковских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чтениях, 2012 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Региональный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67395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Благодарственное письмо за помощь в организации мероприятий «Кенгуру», 2012 г., 2013 г.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47050" cy="1008112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Дипломы, Сертификаты, Грамоты, Благодарственные письма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76402"/>
              </p:ext>
            </p:extLst>
          </p:nvPr>
        </p:nvGraphicFramePr>
        <p:xfrm>
          <a:off x="251520" y="1484784"/>
          <a:ext cx="8496300" cy="51768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2112"/>
                <a:gridCol w="2364188"/>
              </a:tblGrid>
              <a:tr h="281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НАЗВАНИЕ ДОКУМЕНТА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УРОВЕНЬ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5433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Грамота, диплом, сертификат участника и координатора  Всероссийского проекта «Школа цифрового века»,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2012, 2013, 2014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годы.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6004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Благодарственное письмо за помощь в организации мероприятий «Русский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медвежонок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», 2011, 2012 годы</a:t>
                      </a: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Всероссийский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5354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Благодарственное письмо за помощь в организации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Всероссийского дистанционного конкурса «Умка», 2014 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Всероссийский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5763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Свидетельство о публикации статьи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«Моя педагогическая философия»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в электронном СМИ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nsportal.ru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, 2014 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78595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Свидетельство о публикации творческой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работы учащейся 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«Красивые камни в нашем доме»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в электронном СМИ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nsportal.ru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, 2014 год</a:t>
                      </a: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</a:p>
                    <a:p>
                      <a:pPr algn="ctr"/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6444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Благодарственное письмо за подготовку призёра областного конкурса фоторепортажей «Весенний калейдоскоп», 2014 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Региональный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</a:tr>
              <a:tr h="58273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Диплом участника Всероссийской педагогической Видеоконференции «Проектная деятельность в современной школе</a:t>
                      </a:r>
                      <a:r>
                        <a:rPr lang="ru-RU" sz="1600" b="1" smtClean="0">
                          <a:latin typeface="Calibri" pitchFamily="34" charset="0"/>
                          <a:cs typeface="Calibri" pitchFamily="34" charset="0"/>
                        </a:rPr>
                        <a:t>»,  2014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год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0" marR="91430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Всероссийский</a:t>
                      </a:r>
                    </a:p>
                  </a:txBody>
                  <a:tcPr marL="91430" marR="91430"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9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Artem\Desktop\IMG_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61364" cy="34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Artem\Desktop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67975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Artem\Desktop\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519"/>
            <a:ext cx="2664296" cy="36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Artem\Desktop\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93" y="116632"/>
            <a:ext cx="241734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Artem\Desktop\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186" y="3284984"/>
            <a:ext cx="2374211" cy="32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Artem\Desktop\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92680"/>
            <a:ext cx="2180359" cy="303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Users\Artem\Desktop\1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79"/>
            <a:ext cx="1800200" cy="267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Artem\Desktop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958" y="211358"/>
            <a:ext cx="2351905" cy="3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Artem\Desktop\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22138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s\Artem\Desktop\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4006"/>
            <a:ext cx="2088232" cy="3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s\Artem\Desktop\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27" y="3611150"/>
            <a:ext cx="1986874" cy="31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Users\Artem\Desktop\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665348"/>
            <a:ext cx="2018608" cy="30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Users\Artem\Desktop\1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16" y="188639"/>
            <a:ext cx="2315733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Artem\Desktop\2п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665348"/>
            <a:ext cx="2221389" cy="31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s\Artem\Desktop\сканер\11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308"/>
            <a:ext cx="2160240" cy="321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9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1640</Words>
  <Application>Microsoft Office PowerPoint</Application>
  <PresentationFormat>Экран (4:3)</PresentationFormat>
  <Paragraphs>344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Тема1</vt:lpstr>
      <vt:lpstr>2_Тема Office</vt:lpstr>
      <vt:lpstr>1_Тема Office</vt:lpstr>
      <vt:lpstr>3_Тема Office</vt:lpstr>
      <vt:lpstr>МЕСТО РАБОТЫ:  МАОУ НОШ № 53  город Калининград ДОЛЖНОСТЬ:  учитель начальных классов  САЙТ: http://nsportal.ru/marina-petrovna-terenteva  ЭЛЕКТРОННЫЙ АДРЕС:  terentewa-m@mail.ru  2014 год        </vt:lpstr>
      <vt:lpstr>ИНФОРМАЦИОННАЯ КАРТА ПЕДАГОГА </vt:lpstr>
      <vt:lpstr> ПОВЫШЕНИЕ  ПРОФЕССИОНАЛЬНОЙ КОМПЕТЕНТНОСТИ</vt:lpstr>
      <vt:lpstr>Презентация PowerPoint</vt:lpstr>
      <vt:lpstr>Презентация PowerPoint</vt:lpstr>
      <vt:lpstr>Дипломы, Сертификаты, Грамоты, Благодарственные письма</vt:lpstr>
      <vt:lpstr>Дипломы, Сертификаты, Грамоты, Благодарственные письма</vt:lpstr>
      <vt:lpstr>Презентация PowerPoint</vt:lpstr>
      <vt:lpstr>Презентация PowerPoint</vt:lpstr>
      <vt:lpstr> ЦЕЛЬ ПЕДАГОГИЧЕСКОЙ ДЕЯТЕЛЬНОСТИ</vt:lpstr>
      <vt:lpstr>ДИНАМИКА УЧЕБНЫХ  ДОСТИЖЕНИЙ ОБУЧАЮЩИХСЯ</vt:lpstr>
      <vt:lpstr> РЕЗУЛЬТАТЫ УЧАСТИЯ УЧАЩИХСЯ В ОЛИМПИАДАХ РАЗЛИЧНЫХ УРОВНЕЙ</vt:lpstr>
      <vt:lpstr>РЕЗУЛЬТАТЫ УЧАСТИЯ УЧАЩИХСЯ В ОЛИМПИАДАХ РАЗЛИЧНЫХ УРОВНЕЙ</vt:lpstr>
      <vt:lpstr>РЕЗУЛЬТАТЫ УЧАСТИЯ УЧАЩИХСЯ В ОЛИМПИАДАХ РАЗЛИЧНЫХ УРОВНЕЙ</vt:lpstr>
      <vt:lpstr>Презентация PowerPoint</vt:lpstr>
      <vt:lpstr>  Презентация собственного опыта </vt:lpstr>
      <vt:lpstr>  Презентация собственного опыта </vt:lpstr>
      <vt:lpstr>  Презентация собственного опыта </vt:lpstr>
      <vt:lpstr>Мои публикации</vt:lpstr>
      <vt:lpstr>Электронные  публикации</vt:lpstr>
      <vt:lpstr> КЛАССНОЕ РУКОВОДСТВО </vt:lpstr>
      <vt:lpstr>Страницы школьной жизни</vt:lpstr>
      <vt:lpstr>Страницы школьной жизни</vt:lpstr>
      <vt:lpstr>Страницы школьной жизни</vt:lpstr>
      <vt:lpstr>Страницы школьной жизни</vt:lpstr>
      <vt:lpstr>Страницы школьной жизни</vt:lpstr>
      <vt:lpstr>Страницы школьной жизни</vt:lpstr>
      <vt:lpstr>Обучая, учусь сама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Artem</cp:lastModifiedBy>
  <cp:revision>398</cp:revision>
  <dcterms:created xsi:type="dcterms:W3CDTF">2010-11-06T16:44:08Z</dcterms:created>
  <dcterms:modified xsi:type="dcterms:W3CDTF">2014-10-19T15:53:43Z</dcterms:modified>
</cp:coreProperties>
</file>