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60" r:id="rId4"/>
    <p:sldId id="259" r:id="rId5"/>
    <p:sldId id="262" r:id="rId6"/>
    <p:sldId id="263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91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FD9CD-F551-4EA3-946B-54656460A283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810D9-B13F-4812-A774-9FEE18A09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esktop\29136_Fizminutka\zaryadka_homyachkov.mp3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14356"/>
            <a:ext cx="7851648" cy="68579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МОУ </a:t>
            </a:r>
            <a:r>
              <a:rPr lang="ru-RU" sz="3600" dirty="0" err="1" smtClean="0"/>
              <a:t>Можаров</a:t>
            </a:r>
            <a:r>
              <a:rPr lang="ru-RU" sz="3600" dirty="0" smtClean="0"/>
              <a:t>- </a:t>
            </a:r>
            <a:r>
              <a:rPr lang="ru-RU" sz="3600" dirty="0" err="1" smtClean="0"/>
              <a:t>Майданская</a:t>
            </a:r>
            <a:r>
              <a:rPr lang="ru-RU" sz="3600" dirty="0" smtClean="0"/>
              <a:t> СОШ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786322"/>
            <a:ext cx="7854696" cy="1752600"/>
          </a:xfrm>
        </p:spPr>
        <p:txBody>
          <a:bodyPr/>
          <a:lstStyle/>
          <a:p>
            <a:pPr algn="ctr"/>
            <a:r>
              <a:rPr lang="ru-RU" dirty="0" smtClean="0"/>
              <a:t>Урок русского языка в 1 классе</a:t>
            </a:r>
          </a:p>
          <a:p>
            <a:pPr algn="ctr"/>
            <a:r>
              <a:rPr lang="ru-RU" dirty="0" smtClean="0"/>
              <a:t>Учитель: Конюхова Ирина Юрьевна</a:t>
            </a:r>
            <a:endParaRPr lang="ru-RU" dirty="0"/>
          </a:p>
        </p:txBody>
      </p:sp>
      <p:pic>
        <p:nvPicPr>
          <p:cNvPr id="4" name="Picture 2" descr="C:\Documents and Settings\User\Рабочий стол\hea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66" y="2000240"/>
            <a:ext cx="6069642" cy="25003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Documents and Settings\User\Рабочий стол\4fe85c3a30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928670"/>
            <a:ext cx="3357586" cy="5729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Documents and Settings\User\Рабочий стол\378-1-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857232"/>
            <a:ext cx="1988511" cy="2811518"/>
          </a:xfrm>
          <a:prstGeom prst="rect">
            <a:avLst/>
          </a:prstGeom>
          <a:noFill/>
        </p:spPr>
      </p:pic>
      <p:pic>
        <p:nvPicPr>
          <p:cNvPr id="5123" name="Picture 3" descr="C:\Documents and Settings\User\Рабочий стол\ajboli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7984" y="1714488"/>
            <a:ext cx="2286016" cy="3215204"/>
          </a:xfrm>
          <a:prstGeom prst="rect">
            <a:avLst/>
          </a:prstGeom>
          <a:noFill/>
        </p:spPr>
      </p:pic>
      <p:pic>
        <p:nvPicPr>
          <p:cNvPr id="5124" name="Picture 4" descr="C:\Documents and Settings\User\Рабочий стол\88246116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3174" y="3643314"/>
            <a:ext cx="4143404" cy="2867236"/>
          </a:xfrm>
          <a:prstGeom prst="rect">
            <a:avLst/>
          </a:prstGeom>
          <a:noFill/>
        </p:spPr>
      </p:pic>
      <p:pic>
        <p:nvPicPr>
          <p:cNvPr id="5125" name="Picture 5" descr="C:\Documents and Settings\User\Рабочий стол\4fe85c3a3000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1857364"/>
            <a:ext cx="1785950" cy="30474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Выбери нужную букву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(Б, б)</a:t>
            </a:r>
            <a:r>
              <a:rPr lang="ru-RU" sz="8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уратино</a:t>
            </a:r>
            <a:endParaRPr lang="ru-RU" sz="8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(А, а)</a:t>
            </a:r>
            <a:r>
              <a:rPr lang="ru-RU" sz="8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йболит</a:t>
            </a:r>
            <a:endParaRPr lang="ru-RU" sz="8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Б</a:t>
            </a:r>
            <a:r>
              <a:rPr lang="ru-RU" sz="6000" b="1" dirty="0" smtClean="0"/>
              <a:t>уратино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А</a:t>
            </a:r>
            <a:r>
              <a:rPr lang="ru-RU" sz="6000" b="1" dirty="0" smtClean="0"/>
              <a:t>йболит</a:t>
            </a:r>
            <a:endParaRPr lang="ru-RU" sz="6000" b="1" dirty="0"/>
          </a:p>
        </p:txBody>
      </p:sp>
      <p:pic>
        <p:nvPicPr>
          <p:cNvPr id="1026" name="Picture 2" descr="C:\Documents and Settings\User\Рабочий стол\378-1-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928670"/>
            <a:ext cx="2000264" cy="2828136"/>
          </a:xfrm>
          <a:prstGeom prst="rect">
            <a:avLst/>
          </a:prstGeom>
          <a:noFill/>
        </p:spPr>
      </p:pic>
      <p:pic>
        <p:nvPicPr>
          <p:cNvPr id="1027" name="Picture 3" descr="C:\Documents and Settings\User\Рабочий стол\ajboli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3786190"/>
            <a:ext cx="2051065" cy="2884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Выбери нужную букву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(Д, </a:t>
            </a:r>
            <a:r>
              <a:rPr lang="ru-RU" sz="7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</a:t>
            </a:r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  <a:r>
              <a:rPr lang="ru-RU" sz="7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юймовочка</a:t>
            </a:r>
            <a:endParaRPr lang="ru-RU" sz="7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ru-RU" sz="7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З,з</a:t>
            </a:r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  <a:r>
              <a:rPr lang="ru-RU" sz="7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олушка</a:t>
            </a:r>
            <a:endParaRPr lang="ru-RU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b="1" dirty="0" err="1" smtClean="0">
                <a:solidFill>
                  <a:srgbClr val="FF0000"/>
                </a:solidFill>
              </a:rPr>
              <a:t>Д</a:t>
            </a:r>
            <a:r>
              <a:rPr lang="ru-RU" sz="5400" b="1" dirty="0" err="1" smtClean="0"/>
              <a:t>юймовочка</a:t>
            </a:r>
            <a:endParaRPr lang="ru-RU" sz="5400" b="1" dirty="0" smtClean="0"/>
          </a:p>
          <a:p>
            <a:pPr>
              <a:buNone/>
            </a:pPr>
            <a:endParaRPr lang="ru-RU" sz="5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З</a:t>
            </a:r>
            <a:r>
              <a:rPr lang="ru-RU" sz="5400" b="1" dirty="0" smtClean="0"/>
              <a:t>олушка</a:t>
            </a:r>
            <a:endParaRPr lang="ru-RU" sz="5400" b="1" dirty="0"/>
          </a:p>
        </p:txBody>
      </p:sp>
      <p:pic>
        <p:nvPicPr>
          <p:cNvPr id="2050" name="Picture 2" descr="C:\Documents and Settings\User\Рабочий стол\8824611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785794"/>
            <a:ext cx="3663662" cy="2535254"/>
          </a:xfrm>
          <a:prstGeom prst="rect">
            <a:avLst/>
          </a:prstGeom>
          <a:noFill/>
        </p:spPr>
      </p:pic>
      <p:pic>
        <p:nvPicPr>
          <p:cNvPr id="2051" name="Picture 3" descr="C:\Documents and Settings\User\Рабочий стол\4fe85c3a300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3571876"/>
            <a:ext cx="1785950" cy="30474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                           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А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лексей 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Н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иколаевич</a:t>
            </a:r>
          </a:p>
          <a:p>
            <a:pPr>
              <a:buNone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            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Т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олстой</a:t>
            </a:r>
            <a:endParaRPr lang="ru-RU" sz="44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</a:t>
            </a:r>
            <a:r>
              <a:rPr lang="ru-RU" sz="4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К</a:t>
            </a:r>
            <a:r>
              <a:rPr lang="ru-RU" sz="4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орней </a:t>
            </a:r>
            <a:r>
              <a:rPr lang="ru-RU" sz="4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И</a:t>
            </a:r>
            <a:r>
              <a:rPr lang="ru-RU" sz="4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ванович  </a:t>
            </a:r>
          </a:p>
          <a:p>
            <a:pPr>
              <a:buNone/>
            </a:pPr>
            <a:r>
              <a:rPr lang="ru-RU" sz="4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     </a:t>
            </a:r>
            <a:r>
              <a:rPr lang="ru-RU" sz="4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Ч</a:t>
            </a:r>
            <a:r>
              <a:rPr lang="ru-RU" sz="4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уковский                              </a:t>
            </a:r>
            <a:endParaRPr lang="ru-RU" sz="4300" dirty="0" smtClean="0"/>
          </a:p>
        </p:txBody>
      </p:sp>
      <p:pic>
        <p:nvPicPr>
          <p:cNvPr id="3074" name="Picture 2" descr="C:\Documents and Settings\User\Рабочий стол\1357828458_aleksey-tolsto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071546"/>
            <a:ext cx="2286000" cy="2324100"/>
          </a:xfrm>
          <a:prstGeom prst="rect">
            <a:avLst/>
          </a:prstGeom>
          <a:noFill/>
        </p:spPr>
      </p:pic>
      <p:pic>
        <p:nvPicPr>
          <p:cNvPr id="3075" name="Picture 3" descr="C:\Documents and Settings\User\Рабочий стол\f4b8250b17d3164140b05c2f5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3447220"/>
            <a:ext cx="2000264" cy="2559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</a:t>
            </a:r>
          </a:p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Г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анс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Х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ристиан</a:t>
            </a:r>
          </a:p>
          <a:p>
            <a:pPr>
              <a:buNone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         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А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ндерсен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                     </a:t>
            </a:r>
          </a:p>
          <a:p>
            <a:pPr>
              <a:buNone/>
            </a:pP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Ш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арль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П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ерро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098" name="Picture 2" descr="C:\Documents and Settings\User\Рабочий стол\121456281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928670"/>
            <a:ext cx="2106065" cy="2772985"/>
          </a:xfrm>
          <a:prstGeom prst="rect">
            <a:avLst/>
          </a:prstGeom>
          <a:noFill/>
        </p:spPr>
      </p:pic>
      <p:pic>
        <p:nvPicPr>
          <p:cNvPr id="4099" name="Picture 3" descr="C:\Documents and Settings\User\Рабочий стол\per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857628"/>
            <a:ext cx="2072093" cy="27384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908720"/>
            <a:ext cx="8229600" cy="4389120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B050"/>
                </a:solidFill>
              </a:rPr>
              <a:t>Физкультминутка</a:t>
            </a:r>
          </a:p>
          <a:p>
            <a:r>
              <a:rPr lang="ru-RU" sz="6000" dirty="0" smtClean="0"/>
              <a:t>    </a:t>
            </a:r>
            <a:r>
              <a:rPr lang="ru-RU" sz="6000" dirty="0" smtClean="0">
                <a:solidFill>
                  <a:srgbClr val="FF0000"/>
                </a:solidFill>
              </a:rPr>
              <a:t>Физкультминутка</a:t>
            </a:r>
          </a:p>
          <a:p>
            <a:endParaRPr lang="ru-RU" sz="60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zaryadka_homyachkov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13920"/>
                            </p:stCondLst>
                            <p:childTnLst>
                              <p:par>
                                <p:cTn id="16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14420"/>
                            </p:stCondLst>
                            <p:childTnLst>
                              <p:par>
                                <p:cTn id="22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14920"/>
                            </p:stCondLst>
                            <p:childTnLst>
                              <p:par>
                                <p:cTn id="28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15420"/>
                            </p:stCondLst>
                            <p:childTnLst>
                              <p:par>
                                <p:cTn id="34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5920"/>
                            </p:stCondLst>
                            <p:childTnLst>
                              <p:par>
                                <p:cTn id="40" presetID="53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16420"/>
                            </p:stCondLst>
                            <p:childTnLst>
                              <p:par>
                                <p:cTn id="46" presetID="53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7">
                <p:cTn id="5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6" descr="Изображение 00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Freeform 14"/>
          <p:cNvSpPr>
            <a:spLocks/>
          </p:cNvSpPr>
          <p:nvPr/>
        </p:nvSpPr>
        <p:spPr bwMode="auto">
          <a:xfrm>
            <a:off x="5341938" y="3571876"/>
            <a:ext cx="958850" cy="2163762"/>
          </a:xfrm>
          <a:custGeom>
            <a:avLst/>
            <a:gdLst>
              <a:gd name="T0" fmla="*/ 0 w 604"/>
              <a:gd name="T1" fmla="*/ 2147483647 h 1363"/>
              <a:gd name="T2" fmla="*/ 1522174157 w 604"/>
              <a:gd name="T3" fmla="*/ 0 h 1363"/>
              <a:gd name="T4" fmla="*/ 0 60000 65536"/>
              <a:gd name="T5" fmla="*/ 0 60000 65536"/>
              <a:gd name="T6" fmla="*/ 0 w 604"/>
              <a:gd name="T7" fmla="*/ 0 h 1363"/>
              <a:gd name="T8" fmla="*/ 604 w 604"/>
              <a:gd name="T9" fmla="*/ 1363 h 136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04" h="1363">
                <a:moveTo>
                  <a:pt x="0" y="1363"/>
                </a:moveTo>
                <a:cubicBezTo>
                  <a:pt x="101" y="1137"/>
                  <a:pt x="478" y="284"/>
                  <a:pt x="604" y="0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1125538" y="1292226"/>
            <a:ext cx="3746500" cy="4654550"/>
            <a:chOff x="709" y="225"/>
            <a:chExt cx="2360" cy="2932"/>
          </a:xfrm>
        </p:grpSpPr>
        <p:sp>
          <p:nvSpPr>
            <p:cNvPr id="6" name="Freeform 13"/>
            <p:cNvSpPr>
              <a:spLocks/>
            </p:cNvSpPr>
            <p:nvPr/>
          </p:nvSpPr>
          <p:spPr bwMode="auto">
            <a:xfrm>
              <a:off x="709" y="225"/>
              <a:ext cx="2360" cy="2932"/>
            </a:xfrm>
            <a:custGeom>
              <a:avLst/>
              <a:gdLst>
                <a:gd name="T0" fmla="*/ 2360 w 2360"/>
                <a:gd name="T1" fmla="*/ 416 h 2932"/>
                <a:gd name="T2" fmla="*/ 2238 w 2360"/>
                <a:gd name="T3" fmla="*/ 106 h 2932"/>
                <a:gd name="T4" fmla="*/ 1702 w 2360"/>
                <a:gd name="T5" fmla="*/ 544 h 2932"/>
                <a:gd name="T6" fmla="*/ 221 w 2360"/>
                <a:gd name="T7" fmla="*/ 2355 h 2932"/>
                <a:gd name="T8" fmla="*/ 376 w 2360"/>
                <a:gd name="T9" fmla="*/ 2684 h 2932"/>
                <a:gd name="T10" fmla="*/ 1199 w 2360"/>
                <a:gd name="T11" fmla="*/ 869 h 2932"/>
                <a:gd name="T12" fmla="*/ 1501 w 2360"/>
                <a:gd name="T13" fmla="*/ 115 h 2932"/>
                <a:gd name="T14" fmla="*/ 1410 w 2360"/>
                <a:gd name="T15" fmla="*/ 179 h 2932"/>
                <a:gd name="T16" fmla="*/ 925 w 2360"/>
                <a:gd name="T17" fmla="*/ 645 h 29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360"/>
                <a:gd name="T28" fmla="*/ 0 h 2932"/>
                <a:gd name="T29" fmla="*/ 2360 w 2360"/>
                <a:gd name="T30" fmla="*/ 2932 h 293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360" h="2932">
                  <a:moveTo>
                    <a:pt x="2360" y="416"/>
                  </a:moveTo>
                  <a:cubicBezTo>
                    <a:pt x="2340" y="364"/>
                    <a:pt x="2348" y="85"/>
                    <a:pt x="2238" y="106"/>
                  </a:cubicBezTo>
                  <a:cubicBezTo>
                    <a:pt x="2128" y="127"/>
                    <a:pt x="2038" y="169"/>
                    <a:pt x="1702" y="544"/>
                  </a:cubicBezTo>
                  <a:cubicBezTo>
                    <a:pt x="1366" y="919"/>
                    <a:pt x="442" y="1998"/>
                    <a:pt x="221" y="2355"/>
                  </a:cubicBezTo>
                  <a:cubicBezTo>
                    <a:pt x="0" y="2712"/>
                    <a:pt x="213" y="2932"/>
                    <a:pt x="376" y="2684"/>
                  </a:cubicBezTo>
                  <a:cubicBezTo>
                    <a:pt x="539" y="2436"/>
                    <a:pt x="1011" y="1297"/>
                    <a:pt x="1199" y="869"/>
                  </a:cubicBezTo>
                  <a:cubicBezTo>
                    <a:pt x="1387" y="441"/>
                    <a:pt x="1466" y="230"/>
                    <a:pt x="1501" y="115"/>
                  </a:cubicBezTo>
                  <a:cubicBezTo>
                    <a:pt x="1536" y="0"/>
                    <a:pt x="1506" y="91"/>
                    <a:pt x="1410" y="179"/>
                  </a:cubicBezTo>
                  <a:cubicBezTo>
                    <a:pt x="1314" y="267"/>
                    <a:pt x="1026" y="548"/>
                    <a:pt x="925" y="645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5"/>
            <p:cNvSpPr>
              <a:spLocks/>
            </p:cNvSpPr>
            <p:nvPr/>
          </p:nvSpPr>
          <p:spPr bwMode="auto">
            <a:xfrm>
              <a:off x="1670" y="1675"/>
              <a:ext cx="1119" cy="1384"/>
            </a:xfrm>
            <a:custGeom>
              <a:avLst/>
              <a:gdLst>
                <a:gd name="T0" fmla="*/ 1119 w 1119"/>
                <a:gd name="T1" fmla="*/ 841 h 1384"/>
                <a:gd name="T2" fmla="*/ 561 w 1119"/>
                <a:gd name="T3" fmla="*/ 1307 h 1384"/>
                <a:gd name="T4" fmla="*/ 293 w 1119"/>
                <a:gd name="T5" fmla="*/ 1301 h 1384"/>
                <a:gd name="T6" fmla="*/ 346 w 1119"/>
                <a:gd name="T7" fmla="*/ 946 h 1384"/>
                <a:gd name="T8" fmla="*/ 500 w 1119"/>
                <a:gd name="T9" fmla="*/ 480 h 1384"/>
                <a:gd name="T10" fmla="*/ 524 w 1119"/>
                <a:gd name="T11" fmla="*/ 127 h 1384"/>
                <a:gd name="T12" fmla="*/ 341 w 1119"/>
                <a:gd name="T13" fmla="*/ 15 h 1384"/>
                <a:gd name="T14" fmla="*/ 0 w 1119"/>
                <a:gd name="T15" fmla="*/ 39 h 13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19"/>
                <a:gd name="T25" fmla="*/ 0 h 1384"/>
                <a:gd name="T26" fmla="*/ 1119 w 1119"/>
                <a:gd name="T27" fmla="*/ 1384 h 13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19" h="1384">
                  <a:moveTo>
                    <a:pt x="1119" y="841"/>
                  </a:moveTo>
                  <a:cubicBezTo>
                    <a:pt x="1026" y="917"/>
                    <a:pt x="699" y="1230"/>
                    <a:pt x="561" y="1307"/>
                  </a:cubicBezTo>
                  <a:cubicBezTo>
                    <a:pt x="423" y="1384"/>
                    <a:pt x="329" y="1361"/>
                    <a:pt x="293" y="1301"/>
                  </a:cubicBezTo>
                  <a:cubicBezTo>
                    <a:pt x="257" y="1241"/>
                    <a:pt x="312" y="1083"/>
                    <a:pt x="346" y="946"/>
                  </a:cubicBezTo>
                  <a:cubicBezTo>
                    <a:pt x="380" y="809"/>
                    <a:pt x="470" y="616"/>
                    <a:pt x="500" y="480"/>
                  </a:cubicBezTo>
                  <a:cubicBezTo>
                    <a:pt x="530" y="344"/>
                    <a:pt x="550" y="204"/>
                    <a:pt x="524" y="127"/>
                  </a:cubicBezTo>
                  <a:cubicBezTo>
                    <a:pt x="498" y="50"/>
                    <a:pt x="428" y="30"/>
                    <a:pt x="341" y="15"/>
                  </a:cubicBezTo>
                  <a:cubicBezTo>
                    <a:pt x="254" y="0"/>
                    <a:pt x="71" y="34"/>
                    <a:pt x="0" y="39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AutoShape 10"/>
            <p:cNvSpPr>
              <a:spLocks noChangeArrowheads="1"/>
            </p:cNvSpPr>
            <p:nvPr/>
          </p:nvSpPr>
          <p:spPr bwMode="auto">
            <a:xfrm>
              <a:off x="1579" y="1660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AutoShape 9"/>
            <p:cNvSpPr>
              <a:spLocks noChangeArrowheads="1"/>
            </p:cNvSpPr>
            <p:nvPr/>
          </p:nvSpPr>
          <p:spPr bwMode="auto">
            <a:xfrm>
              <a:off x="1618" y="819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" name="Freeform 18"/>
          <p:cNvSpPr>
            <a:spLocks/>
          </p:cNvSpPr>
          <p:nvPr/>
        </p:nvSpPr>
        <p:spPr bwMode="auto">
          <a:xfrm>
            <a:off x="5868988" y="4487863"/>
            <a:ext cx="1736725" cy="1217613"/>
          </a:xfrm>
          <a:custGeom>
            <a:avLst/>
            <a:gdLst>
              <a:gd name="T0" fmla="*/ 2147483647 w 1094"/>
              <a:gd name="T1" fmla="*/ 718245590 h 767"/>
              <a:gd name="T2" fmla="*/ 1617939987 w 1094"/>
              <a:gd name="T3" fmla="*/ 1665825023 h 767"/>
              <a:gd name="T4" fmla="*/ 1207153908 w 1094"/>
              <a:gd name="T5" fmla="*/ 1920360034 h 767"/>
              <a:gd name="T6" fmla="*/ 977820585 w 1094"/>
              <a:gd name="T7" fmla="*/ 1738908767 h 767"/>
              <a:gd name="T8" fmla="*/ 1207153908 w 1094"/>
              <a:gd name="T9" fmla="*/ 965221123 h 767"/>
              <a:gd name="T10" fmla="*/ 1350803544 w 1094"/>
              <a:gd name="T11" fmla="*/ 372983259 h 767"/>
              <a:gd name="T12" fmla="*/ 1181952357 w 1094"/>
              <a:gd name="T13" fmla="*/ 57964418 h 767"/>
              <a:gd name="T14" fmla="*/ 821570769 w 1094"/>
              <a:gd name="T15" fmla="*/ 27722527 h 767"/>
              <a:gd name="T16" fmla="*/ 0 w 1094"/>
              <a:gd name="T17" fmla="*/ 229335133 h 76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094"/>
              <a:gd name="T28" fmla="*/ 0 h 767"/>
              <a:gd name="T29" fmla="*/ 1094 w 1094"/>
              <a:gd name="T30" fmla="*/ 767 h 76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094" h="767">
                <a:moveTo>
                  <a:pt x="1094" y="285"/>
                </a:moveTo>
                <a:cubicBezTo>
                  <a:pt x="1019" y="348"/>
                  <a:pt x="744" y="582"/>
                  <a:pt x="642" y="661"/>
                </a:cubicBezTo>
                <a:cubicBezTo>
                  <a:pt x="540" y="740"/>
                  <a:pt x="521" y="757"/>
                  <a:pt x="479" y="762"/>
                </a:cubicBezTo>
                <a:cubicBezTo>
                  <a:pt x="437" y="767"/>
                  <a:pt x="388" y="753"/>
                  <a:pt x="388" y="690"/>
                </a:cubicBezTo>
                <a:cubicBezTo>
                  <a:pt x="388" y="627"/>
                  <a:pt x="454" y="473"/>
                  <a:pt x="479" y="383"/>
                </a:cubicBezTo>
                <a:cubicBezTo>
                  <a:pt x="504" y="293"/>
                  <a:pt x="538" y="208"/>
                  <a:pt x="536" y="148"/>
                </a:cubicBezTo>
                <a:cubicBezTo>
                  <a:pt x="534" y="88"/>
                  <a:pt x="504" y="46"/>
                  <a:pt x="469" y="23"/>
                </a:cubicBezTo>
                <a:cubicBezTo>
                  <a:pt x="434" y="0"/>
                  <a:pt x="404" y="0"/>
                  <a:pt x="326" y="11"/>
                </a:cubicBezTo>
                <a:cubicBezTo>
                  <a:pt x="248" y="22"/>
                  <a:pt x="68" y="74"/>
                  <a:pt x="0" y="91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Freeform 19"/>
          <p:cNvSpPr>
            <a:spLocks/>
          </p:cNvSpPr>
          <p:nvPr/>
        </p:nvSpPr>
        <p:spPr bwMode="auto">
          <a:xfrm>
            <a:off x="5868988" y="3554413"/>
            <a:ext cx="1314450" cy="1081088"/>
          </a:xfrm>
          <a:custGeom>
            <a:avLst/>
            <a:gdLst>
              <a:gd name="T0" fmla="*/ 0 w 828"/>
              <a:gd name="T1" fmla="*/ 1716228172 h 681"/>
              <a:gd name="T2" fmla="*/ 1565017760 w 828"/>
              <a:gd name="T3" fmla="*/ 239415762 h 681"/>
              <a:gd name="T4" fmla="*/ 2018646149 w 828"/>
              <a:gd name="T5" fmla="*/ 282257629 h 681"/>
              <a:gd name="T6" fmla="*/ 1980843022 w 828"/>
              <a:gd name="T7" fmla="*/ 693044033 h 681"/>
              <a:gd name="T8" fmla="*/ 0 60000 65536"/>
              <a:gd name="T9" fmla="*/ 0 60000 65536"/>
              <a:gd name="T10" fmla="*/ 0 60000 65536"/>
              <a:gd name="T11" fmla="*/ 0 60000 65536"/>
              <a:gd name="T12" fmla="*/ 0 w 828"/>
              <a:gd name="T13" fmla="*/ 0 h 681"/>
              <a:gd name="T14" fmla="*/ 828 w 828"/>
              <a:gd name="T15" fmla="*/ 681 h 6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28" h="681">
                <a:moveTo>
                  <a:pt x="0" y="681"/>
                </a:moveTo>
                <a:cubicBezTo>
                  <a:pt x="103" y="583"/>
                  <a:pt x="488" y="190"/>
                  <a:pt x="621" y="95"/>
                </a:cubicBezTo>
                <a:cubicBezTo>
                  <a:pt x="754" y="0"/>
                  <a:pt x="774" y="82"/>
                  <a:pt x="801" y="112"/>
                </a:cubicBezTo>
                <a:cubicBezTo>
                  <a:pt x="828" y="142"/>
                  <a:pt x="789" y="241"/>
                  <a:pt x="786" y="275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AutoShape 21"/>
          <p:cNvSpPr>
            <a:spLocks noChangeArrowheads="1"/>
          </p:cNvSpPr>
          <p:nvPr/>
        </p:nvSpPr>
        <p:spPr bwMode="auto">
          <a:xfrm rot="12875164">
            <a:off x="2506663" y="2379663"/>
            <a:ext cx="649287" cy="144463"/>
          </a:xfrm>
          <a:prstGeom prst="homePlate">
            <a:avLst>
              <a:gd name="adj" fmla="val 112362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214810" y="935038"/>
            <a:ext cx="492919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kern="10" dirty="0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  <a:effectLst>
                  <a:outerShdw dist="107763" dir="18900000" algn="ctr" rotWithShape="0">
                    <a:srgbClr val="9966FF">
                      <a:alpha val="50000"/>
                    </a:srgbClr>
                  </a:outerShdw>
                </a:effectLst>
                <a:latin typeface="Impact"/>
              </a:rPr>
              <a:t>Минутка чистописания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0.02682 C -0.00504 0.00231 0.08333 -0.12416 0.09514 -0.11931 C 0.10694 -0.11445 0.06632 -0.01434 0.04601 0.05618 C 0.02569 0.1267 -0.00486 0.22913 -0.02708 0.30335 C -0.04931 0.37757 -0.07118 0.48301 -0.08733 0.50196 C -0.10347 0.52069 -0.1375 0.46335 -0.12379 0.41526 C -0.11007 0.36763 -0.05938 0.29942 -0.00486 0.21457 C 0.04965 0.12971 0.1592 -0.04671 0.20312 -0.09387 C 0.24705 -0.14104 0.24705 -0.07399 0.25868 -0.06867 " pathEditMode="relative" rAng="0" ptsTypes="aaaaaaaaa">
                                      <p:cBhvr>
                                        <p:cTn id="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" y="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9 0.21896 C 0.01979 0.22312 0.08611 0.19561 0.09514 0.24416 C 0.10417 0.29272 0.05069 0.47306 0.05868 0.51052 C 0.06667 0.54798 0.12048 0.48416 0.14288 0.46844 C 0.16528 0.45272 0.18298 0.42659 0.19358 0.41549 " pathEditMode="relative" rAng="0" ptsTypes="aaaaa">
                                      <p:cBhvr>
                                        <p:cTn id="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608 0.19561 C 0.39236 0.23584 0.34201 0.38405 0.32378 0.43653 C 0.30555 0.48902 0.30243 0.49503 0.29687 0.51052 " pathEditMode="relative" rAng="0" ptsTypes="aaa">
                                      <p:cBhvr>
                                        <p:cTn id="1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399 0.35006 C 0.37483 0.32393 0.45555 0.20971 0.47934 0.19353 C 0.50312 0.17734 0.49323 0.24046 0.49687 0.25272 " pathEditMode="relative" rAng="0" ptsTypes="aaa">
                                      <p:cBhvr>
                                        <p:cTn id="1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" y="-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024 0.35006 C 0.39635 0.33225 0.43246 0.31468 0.44288 0.33295 C 0.4533 0.35121 0.42517 0.42959 0.42222 0.45988 C 0.41927 0.49017 0.40816 0.51977 0.42535 0.51491 C 0.44253 0.51006 0.50677 0.44694 0.52535 0.43029 C 0.54392 0.41364 0.5401 0.41457 0.53646 0.41549 " pathEditMode="relative" ptsTypes="aaaaaA">
                                      <p:cBhvr>
                                        <p:cTn id="1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2" grpId="2" animBg="1"/>
      <p:bldP spid="12" grpId="3" animBg="1"/>
      <p:bldP spid="12" grpId="4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Выбери нужную букву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(Б, б)</a:t>
            </a:r>
            <a:r>
              <a:rPr lang="ru-RU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урёнка</a:t>
            </a:r>
            <a:endParaRPr lang="ru-RU" sz="6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(М, м)</a:t>
            </a:r>
            <a:r>
              <a:rPr lang="ru-RU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урка</a:t>
            </a:r>
            <a:endParaRPr lang="ru-RU" sz="6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ru-RU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Ж,ж</a:t>
            </a: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  <a:r>
              <a:rPr lang="ru-RU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учка</a:t>
            </a:r>
            <a:endParaRPr lang="ru-RU" sz="6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ru-RU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Х,х</a:t>
            </a: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  <a:r>
              <a:rPr lang="ru-RU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охлатка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26" name="Picture 2" descr="C:\Documents and Settings\User\Рабочий стол\Painted Beautiful C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143380"/>
            <a:ext cx="2159015" cy="1214446"/>
          </a:xfrm>
          <a:prstGeom prst="rect">
            <a:avLst/>
          </a:prstGeom>
          <a:noFill/>
        </p:spPr>
      </p:pic>
      <p:pic>
        <p:nvPicPr>
          <p:cNvPr id="1027" name="Picture 3" descr="C:\Documents and Settings\User\Рабочий стол\1233249453_sryesss3srryisrrirryer67rirrryirr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1928802"/>
            <a:ext cx="1869136" cy="2071702"/>
          </a:xfrm>
          <a:prstGeom prst="rect">
            <a:avLst/>
          </a:prstGeom>
          <a:noFill/>
        </p:spPr>
      </p:pic>
      <p:pic>
        <p:nvPicPr>
          <p:cNvPr id="1028" name="Picture 4" descr="C:\Documents and Settings\User\Рабочий стол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92" y="4143380"/>
            <a:ext cx="1920547" cy="2071702"/>
          </a:xfrm>
          <a:prstGeom prst="rect">
            <a:avLst/>
          </a:prstGeom>
          <a:noFill/>
        </p:spPr>
      </p:pic>
      <p:pic>
        <p:nvPicPr>
          <p:cNvPr id="1029" name="Picture 5" descr="C:\Documents and Settings\User\Рабочий стол\map_korov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142844" y="2214554"/>
            <a:ext cx="2111388" cy="14906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Б</a:t>
            </a:r>
            <a:r>
              <a:rPr lang="ru-RU" sz="5400" b="1" dirty="0" smtClean="0"/>
              <a:t>урёнка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М</a:t>
            </a:r>
            <a:r>
              <a:rPr lang="ru-RU" sz="5400" b="1" dirty="0" smtClean="0"/>
              <a:t>урка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Ж</a:t>
            </a:r>
            <a:r>
              <a:rPr lang="ru-RU" sz="5400" b="1" dirty="0" smtClean="0"/>
              <a:t>учка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Х</a:t>
            </a:r>
            <a:r>
              <a:rPr lang="ru-RU" sz="5400" b="1" dirty="0" smtClean="0"/>
              <a:t>охлатка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Работа в парах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собака                                      Мурка       курица                                    Бурёнка</a:t>
            </a:r>
          </a:p>
          <a:p>
            <a:pPr algn="ctr">
              <a:buNone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корова                        Сивка да Бурка</a:t>
            </a:r>
          </a:p>
          <a:p>
            <a:pPr algn="ctr">
              <a:buNone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кошка                                       Жучка</a:t>
            </a:r>
          </a:p>
          <a:p>
            <a:pPr algn="ctr">
              <a:buNone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жеребята                            Хохлатка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2714612" y="2571744"/>
            <a:ext cx="3714776" cy="18573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714612" y="3071810"/>
            <a:ext cx="3357586" cy="20002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2714612" y="3143248"/>
            <a:ext cx="3643338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2571736" y="2500306"/>
            <a:ext cx="3929090" cy="19288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3214678" y="3857628"/>
            <a:ext cx="1857388" cy="12858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Проверь себя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5400" dirty="0" smtClean="0"/>
              <a:t>  Доктор </a:t>
            </a:r>
            <a:r>
              <a:rPr lang="ru-RU" sz="5400" dirty="0" smtClean="0">
                <a:solidFill>
                  <a:srgbClr val="FF0000"/>
                </a:solidFill>
              </a:rPr>
              <a:t>А</a:t>
            </a:r>
            <a:r>
              <a:rPr lang="ru-RU" sz="5400" dirty="0" smtClean="0"/>
              <a:t>йболит, собака </a:t>
            </a:r>
            <a:r>
              <a:rPr lang="ru-RU" sz="5400" dirty="0" err="1" smtClean="0">
                <a:solidFill>
                  <a:srgbClr val="FF0000"/>
                </a:solidFill>
              </a:rPr>
              <a:t>А</a:t>
            </a:r>
            <a:r>
              <a:rPr lang="ru-RU" sz="5400" dirty="0" err="1" smtClean="0"/>
              <a:t>вва</a:t>
            </a:r>
            <a:r>
              <a:rPr lang="ru-RU" sz="5400" dirty="0" smtClean="0"/>
              <a:t>, обезьяна </a:t>
            </a:r>
            <a:r>
              <a:rPr lang="ru-RU" sz="5400" dirty="0" err="1" smtClean="0">
                <a:solidFill>
                  <a:srgbClr val="FF0000"/>
                </a:solidFill>
              </a:rPr>
              <a:t>Ч</a:t>
            </a:r>
            <a:r>
              <a:rPr lang="ru-RU" sz="5400" dirty="0" err="1" smtClean="0"/>
              <a:t>ичи-герои</a:t>
            </a:r>
            <a:r>
              <a:rPr lang="ru-RU" sz="5400" dirty="0" smtClean="0"/>
              <a:t> книги </a:t>
            </a:r>
            <a:r>
              <a:rPr lang="ru-RU" sz="5400" dirty="0" smtClean="0">
                <a:solidFill>
                  <a:srgbClr val="FF0000"/>
                </a:solidFill>
              </a:rPr>
              <a:t>К</a:t>
            </a:r>
            <a:r>
              <a:rPr lang="ru-RU" sz="5400" dirty="0" smtClean="0"/>
              <a:t>орнея </a:t>
            </a:r>
            <a:r>
              <a:rPr lang="ru-RU" sz="5400" dirty="0" smtClean="0">
                <a:solidFill>
                  <a:srgbClr val="FF0000"/>
                </a:solidFill>
              </a:rPr>
              <a:t>Ч</a:t>
            </a:r>
            <a:r>
              <a:rPr lang="ru-RU" sz="5400" dirty="0" smtClean="0"/>
              <a:t>уковского.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Проверь себя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300" dirty="0" smtClean="0"/>
              <a:t>  О </a:t>
            </a:r>
            <a:r>
              <a:rPr lang="ru-RU" sz="5300" dirty="0" smtClean="0">
                <a:solidFill>
                  <a:srgbClr val="FF0000"/>
                </a:solidFill>
              </a:rPr>
              <a:t>Б</a:t>
            </a:r>
            <a:r>
              <a:rPr lang="ru-RU" sz="5300" dirty="0" smtClean="0"/>
              <a:t>уратино, </a:t>
            </a:r>
            <a:r>
              <a:rPr lang="ru-RU" sz="5300" dirty="0" err="1" smtClean="0">
                <a:solidFill>
                  <a:srgbClr val="FF0000"/>
                </a:solidFill>
              </a:rPr>
              <a:t>М</a:t>
            </a:r>
            <a:r>
              <a:rPr lang="ru-RU" sz="5300" dirty="0" err="1" smtClean="0"/>
              <a:t>альвине</a:t>
            </a:r>
            <a:r>
              <a:rPr lang="ru-RU" sz="5300" dirty="0" smtClean="0"/>
              <a:t> и </a:t>
            </a:r>
            <a:r>
              <a:rPr lang="ru-RU" sz="5300" dirty="0" smtClean="0">
                <a:solidFill>
                  <a:srgbClr val="FF0000"/>
                </a:solidFill>
              </a:rPr>
              <a:t>П</a:t>
            </a:r>
            <a:r>
              <a:rPr lang="ru-RU" sz="5300" dirty="0" smtClean="0"/>
              <a:t>ьеро мы узнали из сказки </a:t>
            </a:r>
            <a:r>
              <a:rPr lang="ru-RU" sz="5300" dirty="0" smtClean="0">
                <a:solidFill>
                  <a:srgbClr val="FF0000"/>
                </a:solidFill>
              </a:rPr>
              <a:t>А</a:t>
            </a:r>
            <a:r>
              <a:rPr lang="ru-RU" sz="5300" dirty="0" smtClean="0"/>
              <a:t>лексея </a:t>
            </a:r>
            <a:r>
              <a:rPr lang="ru-RU" sz="5300" dirty="0" smtClean="0">
                <a:solidFill>
                  <a:srgbClr val="FF0000"/>
                </a:solidFill>
              </a:rPr>
              <a:t>Т</a:t>
            </a:r>
            <a:r>
              <a:rPr lang="ru-RU" sz="5300" dirty="0" smtClean="0"/>
              <a:t>олстого.</a:t>
            </a:r>
            <a:endParaRPr lang="ru-RU" sz="5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Сегодня на уроке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 узнал…</a:t>
            </a:r>
          </a:p>
          <a:p>
            <a:pPr>
              <a:buNone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 понял…</a:t>
            </a:r>
          </a:p>
          <a:p>
            <a:pPr>
              <a:buNone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Мне было интересно…</a:t>
            </a:r>
          </a:p>
          <a:p>
            <a:pPr>
              <a:buNone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Мне было трудно…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5122" name="Picture 2" descr="C:\Documents and Settings\User\Рабочий стол\405489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00108"/>
            <a:ext cx="8771324" cy="557216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42976" y="2643182"/>
            <a:ext cx="4000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  <a:latin typeface="Comic Sans MS" pitchFamily="66" charset="0"/>
              </a:rPr>
              <a:t>Молодцы!</a:t>
            </a:r>
            <a:endParaRPr lang="ru-RU" sz="5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/>
              <a:t>Найди лишнюю букву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sz="1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1142976" y="1785926"/>
            <a:ext cx="857256" cy="8572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/>
                <a:cs typeface="Arial"/>
              </a:rPr>
              <a:t>м</a:t>
            </a:r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5867400" y="5181600"/>
            <a:ext cx="1133492" cy="9620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/>
                <a:cs typeface="Arial"/>
              </a:rPr>
              <a:t>н</a:t>
            </a:r>
            <a:endParaRPr lang="ru-RU" sz="3600" b="1" kern="1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/>
              <a:cs typeface="Arial"/>
            </a:endParaRPr>
          </a:p>
        </p:txBody>
      </p:sp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>
            <a:off x="1143000" y="5214950"/>
            <a:ext cx="1000108" cy="9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/>
                <a:cs typeface="Arial"/>
              </a:rPr>
              <a:t>л</a:t>
            </a:r>
            <a:endParaRPr lang="ru-RU" sz="3600" b="1" kern="1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/>
              <a:cs typeface="Arial"/>
            </a:endParaRPr>
          </a:p>
        </p:txBody>
      </p:sp>
      <p:sp>
        <p:nvSpPr>
          <p:cNvPr id="7" name="WordArt 9"/>
          <p:cNvSpPr>
            <a:spLocks noChangeArrowheads="1" noChangeShapeType="1" noTextEdit="1"/>
          </p:cNvSpPr>
          <p:nvPr/>
        </p:nvSpPr>
        <p:spPr bwMode="auto">
          <a:xfrm>
            <a:off x="7772400" y="3571876"/>
            <a:ext cx="1014442" cy="92392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/>
                <a:cs typeface="Arial"/>
              </a:rPr>
              <a:t>п</a:t>
            </a:r>
            <a:endParaRPr lang="ru-RU" sz="3600" b="1" kern="1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/>
              <a:cs typeface="Arial"/>
            </a:endParaRPr>
          </a:p>
        </p:txBody>
      </p:sp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3276600" y="3429000"/>
            <a:ext cx="11430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/>
                <a:cs typeface="Arial"/>
              </a:rPr>
              <a:t>з</a:t>
            </a:r>
            <a:endParaRPr lang="ru-RU" sz="3600" b="1" kern="1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/>
              <a:cs typeface="Arial"/>
            </a:endParaRPr>
          </a:p>
        </p:txBody>
      </p:sp>
      <p:sp>
        <p:nvSpPr>
          <p:cNvPr id="9" name="WordArt 10"/>
          <p:cNvSpPr>
            <a:spLocks noChangeArrowheads="1" noChangeShapeType="1" noTextEdit="1"/>
          </p:cNvSpPr>
          <p:nvPr/>
        </p:nvSpPr>
        <p:spPr bwMode="auto">
          <a:xfrm>
            <a:off x="5181600" y="1981200"/>
            <a:ext cx="16764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/>
                <a:cs typeface="Arial"/>
              </a:rPr>
              <a:t>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60007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Катя</a:t>
            </a:r>
          </a:p>
          <a:p>
            <a:pPr algn="ctr">
              <a:buNone/>
            </a:pP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Кирилл</a:t>
            </a:r>
          </a:p>
          <a:p>
            <a:pPr algn="ctr">
              <a:buNone/>
            </a:pP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Кристина</a:t>
            </a:r>
          </a:p>
          <a:p>
            <a:pPr algn="ctr">
              <a:buNone/>
            </a:pP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Коля</a:t>
            </a:r>
          </a:p>
          <a:p>
            <a:pPr algn="ctr">
              <a:buNone/>
            </a:pP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Ксюша</a:t>
            </a:r>
            <a:endParaRPr lang="ru-RU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229600" cy="3571868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/>
              <a:t>Заглавная буква в именах собственных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800" dirty="0" smtClean="0"/>
              <a:t>Цель:</a:t>
            </a:r>
            <a:endParaRPr lang="ru-RU" sz="8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/>
              <a:t>Научиться употреблять заглавную букву в …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FA0000"/>
                </a:solidFill>
              </a:rPr>
              <a:t>   именах, отчествах, фамилиях  людей и кличках животных.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User\Рабочий стол\378-1-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2894" y="928670"/>
            <a:ext cx="4008382" cy="56673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Documents and Settings\User\Рабочий стол\ajbol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785794"/>
            <a:ext cx="4012610" cy="5643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Documents and Settings\User\Рабочий стол\8824611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000108"/>
            <a:ext cx="7639324" cy="5286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150</TotalTime>
  <Words>190</Words>
  <Application>Microsoft Office PowerPoint</Application>
  <PresentationFormat>Экран (4:3)</PresentationFormat>
  <Paragraphs>74</Paragraphs>
  <Slides>26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Поток</vt:lpstr>
      <vt:lpstr>МОУ Можаров- Майданская СОШ</vt:lpstr>
      <vt:lpstr>Слайд 2</vt:lpstr>
      <vt:lpstr>Найди лишнюю букву</vt:lpstr>
      <vt:lpstr>Слайд 4</vt:lpstr>
      <vt:lpstr>Заглавная буква в именах собственных</vt:lpstr>
      <vt:lpstr>Цель:</vt:lpstr>
      <vt:lpstr>Слайд 7</vt:lpstr>
      <vt:lpstr>Слайд 8</vt:lpstr>
      <vt:lpstr>Слайд 9</vt:lpstr>
      <vt:lpstr>Слайд 10</vt:lpstr>
      <vt:lpstr>Слайд 11</vt:lpstr>
      <vt:lpstr>Выбери нужную букву</vt:lpstr>
      <vt:lpstr>Слайд 13</vt:lpstr>
      <vt:lpstr>Выбери нужную букву</vt:lpstr>
      <vt:lpstr>Слайд 15</vt:lpstr>
      <vt:lpstr>Слайд 16</vt:lpstr>
      <vt:lpstr>Слайд 17</vt:lpstr>
      <vt:lpstr>Слайд 18</vt:lpstr>
      <vt:lpstr>Слайд 19</vt:lpstr>
      <vt:lpstr>Выбери нужную букву</vt:lpstr>
      <vt:lpstr>Слайд 21</vt:lpstr>
      <vt:lpstr>Работа в парах</vt:lpstr>
      <vt:lpstr>Проверь себя</vt:lpstr>
      <vt:lpstr>Проверь себя</vt:lpstr>
      <vt:lpstr>Сегодня на уроке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Можаров- Майданская СОШ</dc:title>
  <cp:lastModifiedBy>User</cp:lastModifiedBy>
  <cp:revision>26</cp:revision>
  <dcterms:modified xsi:type="dcterms:W3CDTF">2014-11-23T06:58:25Z</dcterms:modified>
</cp:coreProperties>
</file>