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61" r:id="rId4"/>
    <p:sldId id="262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profclipart.ru/?p=12814" TargetMode="External"/><Relationship Id="rId2" Type="http://schemas.openxmlformats.org/officeDocument/2006/relationships/hyperlink" Target="http://www.moi-universitet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123rf.com/search.php?word=%D0%B4%D0%B5%D1%82%D0%B8&amp;imgtype=0&amp;t_word=children&amp;t_lang=ru&amp;srch_lang=r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2863" y="3423113"/>
            <a:ext cx="7117180" cy="1747964"/>
          </a:xfrm>
        </p:spPr>
        <p:txBody>
          <a:bodyPr>
            <a:normAutofit/>
          </a:bodyPr>
          <a:lstStyle/>
          <a:p>
            <a:pPr algn="l"/>
            <a:r>
              <a:rPr lang="ru-RU" sz="2600" b="1" dirty="0" smtClean="0">
                <a:latin typeface="Batang" pitchFamily="18" charset="-127"/>
                <a:ea typeface="Batang" pitchFamily="18" charset="-127"/>
                <a:cs typeface="Mongolian Baiti" pitchFamily="66" charset="0"/>
              </a:rPr>
              <a:t>Активный метод  знакомства.</a:t>
            </a:r>
            <a:endParaRPr lang="ru-RU" sz="2600" b="1" dirty="0">
              <a:latin typeface="Batang" pitchFamily="18" charset="-127"/>
              <a:ea typeface="Batang" pitchFamily="18" charset="-127"/>
              <a:cs typeface="Mongolian Baiti" pitchFamily="66" charset="0"/>
            </a:endParaRPr>
          </a:p>
          <a:p>
            <a:pPr>
              <a:spcAft>
                <a:spcPts val="0"/>
              </a:spcAft>
            </a:pPr>
            <a:r>
              <a:rPr lang="ru-RU" sz="5800" dirty="0" smtClean="0">
                <a:effectLst/>
                <a:latin typeface="Georgia" pitchFamily="18" charset="0"/>
                <a:ea typeface="Times New Roman"/>
                <a:cs typeface="Times New Roman"/>
              </a:rPr>
              <a:t> </a:t>
            </a:r>
            <a:endParaRPr lang="ru-RU" sz="5800" dirty="0">
              <a:latin typeface="Georgia" pitchFamily="18" charset="0"/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434731" y="1340768"/>
            <a:ext cx="8712968" cy="1470025"/>
          </a:xfrm>
          <a:ln>
            <a:noFill/>
          </a:ln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Aft>
                <a:spcPts val="0"/>
              </a:spcAft>
            </a:pPr>
            <a:r>
              <a:rPr lang="ru-RU" sz="7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Метод </a:t>
            </a:r>
            <a:r>
              <a:rPr lang="ru-RU" sz="73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7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/>
            </a:r>
            <a:br>
              <a:rPr lang="ru-RU" sz="7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sz="7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«Алфавит»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0530">
            <a:off x="460551" y="3396981"/>
            <a:ext cx="1800228" cy="18002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725144"/>
            <a:ext cx="1798025" cy="17980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0209">
            <a:off x="3778038" y="3935560"/>
            <a:ext cx="1793519" cy="17935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1824">
            <a:off x="5580112" y="4677829"/>
            <a:ext cx="1845340" cy="18453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3575">
            <a:off x="6948264" y="3212976"/>
            <a:ext cx="1928212" cy="192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91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531440"/>
            <a:ext cx="8496943" cy="924475"/>
          </a:xfrm>
        </p:spPr>
        <p:txBody>
          <a:bodyPr>
            <a:normAutofit fontScale="90000"/>
          </a:bodyPr>
          <a:lstStyle/>
          <a:p>
            <a:pPr marL="274320" lvl="0" indent="-274320" defTabSz="914400">
              <a:spcBef>
                <a:spcPts val="600"/>
              </a:spcBef>
            </a:pPr>
            <a:r>
              <a:rPr lang="ru-RU" sz="2400" dirty="0">
                <a:solidFill>
                  <a:srgbClr val="B32C16">
                    <a:lumMod val="50000"/>
                  </a:srgbClr>
                </a:solidFill>
                <a:latin typeface="Century Schoolbook"/>
                <a:ea typeface="Times New Roman"/>
                <a:cs typeface="Times New Roman"/>
              </a:rPr>
              <a:t/>
            </a:r>
            <a:br>
              <a:rPr lang="ru-RU" sz="2400" dirty="0">
                <a:solidFill>
                  <a:srgbClr val="B32C16">
                    <a:lumMod val="50000"/>
                  </a:srgbClr>
                </a:solidFill>
                <a:latin typeface="Century Schoolbook"/>
                <a:ea typeface="Times New Roman"/>
                <a:cs typeface="Times New Roman"/>
              </a:rPr>
            </a:br>
            <a:r>
              <a:rPr lang="ru-RU" dirty="0">
                <a:ea typeface="Times New Roman"/>
                <a:cs typeface="Times New Roman"/>
              </a:rPr>
              <a:t/>
            </a:r>
            <a:br>
              <a:rPr lang="ru-RU" dirty="0">
                <a:ea typeface="Times New Roman"/>
                <a:cs typeface="Times New Roman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  <a:cs typeface="Times New Roman"/>
              </a:rPr>
              <a:t>Цель –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  <a:cs typeface="Times New Roman"/>
              </a:rPr>
              <a:t>знакомство учащихся и выработка чувства команды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1340768"/>
            <a:ext cx="7125112" cy="4051437"/>
          </a:xfrm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dirty="0"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 smtClean="0">
                <a:effectLst/>
                <a:latin typeface="Comic Sans MS" pitchFamily="66" charset="0"/>
                <a:ea typeface="Times New Roman"/>
                <a:cs typeface="Times New Roman"/>
              </a:rPr>
              <a:t> </a:t>
            </a:r>
            <a:endParaRPr lang="ru-RU" sz="2800" dirty="0">
              <a:latin typeface="Comic Sans MS" pitchFamily="66" charset="0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effectLst/>
                <a:ea typeface="Times New Roman"/>
                <a:cs typeface="Times New Roman"/>
              </a:rPr>
              <a:t>Численность: до 20 человек</a:t>
            </a:r>
            <a:endParaRPr lang="ru-RU" sz="2800" dirty="0"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 smtClean="0">
                <a:effectLst/>
                <a:ea typeface="Times New Roman"/>
                <a:cs typeface="Times New Roman"/>
              </a:rPr>
              <a:t> </a:t>
            </a:r>
            <a:endParaRPr lang="ru-RU" sz="2800" dirty="0"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effectLst/>
                <a:ea typeface="Times New Roman"/>
                <a:cs typeface="Times New Roman"/>
              </a:rPr>
              <a:t>Время: 20-25 мин.</a:t>
            </a:r>
            <a:endParaRPr lang="ru-RU" sz="2800" dirty="0"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2800" dirty="0" smtClean="0"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2800" dirty="0"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429000"/>
            <a:ext cx="4536504" cy="302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1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125113" cy="92447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Проведение: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196752"/>
            <a:ext cx="8568952" cy="4051437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Batang" pitchFamily="18" charset="-127"/>
                <a:ea typeface="Batang" pitchFamily="18" charset="-127"/>
              </a:rPr>
              <a:t>Сначала все учащиеся по очереди называют свои имена. Очень важно, чтобы все хорошо расслышали имена других и постарались запомнить.</a:t>
            </a:r>
          </a:p>
          <a:p>
            <a:r>
              <a:rPr lang="ru-RU" sz="2400" dirty="0" smtClean="0">
                <a:latin typeface="Batang" pitchFamily="18" charset="-127"/>
                <a:ea typeface="Batang" pitchFamily="18" charset="-127"/>
              </a:rPr>
              <a:t>На втором этапе всем учащимся необходимо выстроиться в шеренгу по алфавиту, то есть по первым буквам имён. Выстраиваются все молча – нельзя напоминать имена, спрашивать, писать, показывать жестами и пр. Можно только двигаться самому и передвигать других участников по шеренге. Нужно, чтобы выстраивание происходило как можно быстрее.</a:t>
            </a:r>
          </a:p>
        </p:txBody>
      </p:sp>
      <p:pic>
        <p:nvPicPr>
          <p:cNvPr id="2050" name="Picture 2" descr="Группа детей Фото со стока - 1022319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445224"/>
            <a:ext cx="4896544" cy="1175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690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детям буквы алфавита &quot;т&quot; Фото со стока - 993444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EF1F6"/>
              </a:clrFrom>
              <a:clrTo>
                <a:srgbClr val="EEF1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886" y="4077072"/>
            <a:ext cx="25922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125113" cy="92447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Проведение: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196752"/>
            <a:ext cx="7125112" cy="4051437"/>
          </a:xfrm>
        </p:spPr>
        <p:txBody>
          <a:bodyPr>
            <a:noAutofit/>
          </a:bodyPr>
          <a:lstStyle/>
          <a:p>
            <a:r>
              <a:rPr lang="ru-RU" sz="2400" dirty="0">
                <a:latin typeface="Batang" pitchFamily="18" charset="-127"/>
                <a:ea typeface="Batang" pitchFamily="18" charset="-127"/>
              </a:rPr>
              <a:t>После того, как шеренга выстроится, каждый снова называет своё имя и таким образом все проверяют правильность построения.</a:t>
            </a:r>
          </a:p>
          <a:p>
            <a:r>
              <a:rPr lang="ru-RU" sz="2400" dirty="0">
                <a:latin typeface="Batang" pitchFamily="18" charset="-127"/>
                <a:ea typeface="Batang" pitchFamily="18" charset="-127"/>
              </a:rPr>
              <a:t>Если получилась ошибка, все снова перемешиваются и снова выстраиваются по алфавиту</a:t>
            </a:r>
            <a:r>
              <a:rPr lang="ru-RU" sz="2400" dirty="0" smtClean="0">
                <a:latin typeface="Batang" pitchFamily="18" charset="-127"/>
                <a:ea typeface="Batang" pitchFamily="18" charset="-127"/>
              </a:rPr>
              <a:t>.</a:t>
            </a:r>
          </a:p>
          <a:p>
            <a:r>
              <a:rPr lang="ru-RU" sz="2400" u="sng" dirty="0" smtClean="0">
                <a:latin typeface="Batang" pitchFamily="18" charset="-127"/>
                <a:ea typeface="Batang" pitchFamily="18" charset="-127"/>
              </a:rPr>
              <a:t>Примечания: </a:t>
            </a:r>
            <a:r>
              <a:rPr lang="ru-RU" sz="2400" dirty="0" smtClean="0">
                <a:latin typeface="Batang" pitchFamily="18" charset="-127"/>
                <a:ea typeface="Batang" pitchFamily="18" charset="-127"/>
              </a:rPr>
              <a:t>Учителю важно внимательно отнестись к выполнению учениками первого этапа знакомства для того, что все чётко произнесли свои имена и услышали чужие.</a:t>
            </a:r>
            <a:endParaRPr lang="ru-RU" sz="2400" dirty="0"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686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Ресурсы: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1412776"/>
            <a:ext cx="7125112" cy="4051437"/>
          </a:xfrm>
        </p:spPr>
        <p:txBody>
          <a:bodyPr/>
          <a:lstStyle/>
          <a:p>
            <a:r>
              <a:rPr lang="en-US" sz="1600" dirty="0">
                <a:hlinkClick r:id="rId2"/>
              </a:rPr>
              <a:t>http://www.moi-universitet.ru/</a:t>
            </a:r>
            <a:r>
              <a:rPr lang="ru-RU" sz="1600" dirty="0"/>
              <a:t> </a:t>
            </a:r>
          </a:p>
          <a:p>
            <a:r>
              <a:rPr lang="ru-RU" sz="1600" u="sng" dirty="0"/>
              <a:t>электронная книга «</a:t>
            </a:r>
            <a:r>
              <a:rPr lang="ru-RU" sz="1600" u="sng" dirty="0" err="1"/>
              <a:t>Копилочка</a:t>
            </a:r>
            <a:r>
              <a:rPr lang="ru-RU" sz="1600" u="sng" dirty="0"/>
              <a:t> активных методов обучения</a:t>
            </a:r>
            <a:r>
              <a:rPr lang="ru-RU" sz="1600" u="sng" dirty="0" smtClean="0"/>
              <a:t>»</a:t>
            </a:r>
            <a:endParaRPr lang="ru-RU" sz="1600" dirty="0" smtClean="0">
              <a:hlinkClick r:id="rId3"/>
            </a:endParaRPr>
          </a:p>
          <a:p>
            <a:r>
              <a:rPr lang="en-US" sz="1600" dirty="0" smtClean="0">
                <a:hlinkClick r:id="rId3"/>
              </a:rPr>
              <a:t>http</a:t>
            </a:r>
            <a:r>
              <a:rPr lang="en-US" sz="1600" dirty="0">
                <a:hlinkClick r:id="rId3"/>
              </a:rPr>
              <a:t>://profclipart.ru/?</a:t>
            </a:r>
            <a:r>
              <a:rPr lang="en-US" sz="1600" dirty="0" smtClean="0">
                <a:hlinkClick r:id="rId3"/>
              </a:rPr>
              <a:t>p=12814</a:t>
            </a:r>
            <a:endParaRPr lang="ru-RU" sz="1600" dirty="0" smtClean="0"/>
          </a:p>
          <a:p>
            <a:r>
              <a:rPr lang="en-US" sz="1600" dirty="0">
                <a:hlinkClick r:id="rId4"/>
              </a:rPr>
              <a:t>http://ru.123rf.com/search.php?word=%D0%B4%D0%B5%D1%82%D0%B8&amp;imgtype=0&amp;t_word=children&amp;t_lang=ru&amp;srch_lang=ru</a:t>
            </a:r>
            <a:endParaRPr lang="ru-RU" sz="1600" dirty="0" smtClean="0"/>
          </a:p>
          <a:p>
            <a:endParaRPr lang="ru-RU" dirty="0" smtClean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99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555</TotalTime>
  <Words>169</Words>
  <Application>Microsoft Office PowerPoint</Application>
  <PresentationFormat>Экран (4:3)</PresentationFormat>
  <Paragraphs>22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Воздушный поток</vt:lpstr>
      <vt:lpstr>Метод   «Алфавит» </vt:lpstr>
      <vt:lpstr>  Цель – знакомство учащихся и выработка чувства команды</vt:lpstr>
      <vt:lpstr>Проведение:</vt:lpstr>
      <vt:lpstr>Проведение:</vt:lpstr>
      <vt:lpstr>Ресурсы: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«Автобусная остановка»</dc:title>
  <dc:creator>Седова</dc:creator>
  <cp:lastModifiedBy>Alexandr</cp:lastModifiedBy>
  <cp:revision>21</cp:revision>
  <dcterms:created xsi:type="dcterms:W3CDTF">2012-04-07T21:28:12Z</dcterms:created>
  <dcterms:modified xsi:type="dcterms:W3CDTF">2014-11-03T19:01:10Z</dcterms:modified>
</cp:coreProperties>
</file>