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65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37E33-6FEC-4838-BF0F-0673A6DDC6C5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F000B-9E6A-4DD6-956A-DA7F700EDB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37E33-6FEC-4838-BF0F-0673A6DDC6C5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F000B-9E6A-4DD6-956A-DA7F700EDB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37E33-6FEC-4838-BF0F-0673A6DDC6C5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F000B-9E6A-4DD6-956A-DA7F700EDB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37E33-6FEC-4838-BF0F-0673A6DDC6C5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F000B-9E6A-4DD6-956A-DA7F700EDB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37E33-6FEC-4838-BF0F-0673A6DDC6C5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F000B-9E6A-4DD6-956A-DA7F700EDB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37E33-6FEC-4838-BF0F-0673A6DDC6C5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F000B-9E6A-4DD6-956A-DA7F700EDB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37E33-6FEC-4838-BF0F-0673A6DDC6C5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F000B-9E6A-4DD6-956A-DA7F700EDB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37E33-6FEC-4838-BF0F-0673A6DDC6C5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F000B-9E6A-4DD6-956A-DA7F700EDB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37E33-6FEC-4838-BF0F-0673A6DDC6C5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F000B-9E6A-4DD6-956A-DA7F700EDB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37E33-6FEC-4838-BF0F-0673A6DDC6C5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F000B-9E6A-4DD6-956A-DA7F700EDB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37E33-6FEC-4838-BF0F-0673A6DDC6C5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F000B-9E6A-4DD6-956A-DA7F700EDBFF}" type="slidenum">
              <a:rPr lang="ru-RU" smtClean="0"/>
              <a:t>‹#›</a:t>
            </a:fld>
            <a:endParaRPr lang="ru-RU"/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60837E33-6FEC-4838-BF0F-0673A6DDC6C5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05EF000B-9E6A-4DD6-956A-DA7F700EDBF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lker.com/clipart-26098.html" TargetMode="External"/><Relationship Id="rId2" Type="http://schemas.openxmlformats.org/officeDocument/2006/relationships/hyperlink" Target="http://www.moi-universitet.ru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dreamstime.com/izakowski_more-popular-photos_pg1" TargetMode="External"/><Relationship Id="rId5" Type="http://schemas.openxmlformats.org/officeDocument/2006/relationships/hyperlink" Target="http://www.aadusd.k12.ca.us/?page_id=19" TargetMode="External"/><Relationship Id="rId4" Type="http://schemas.openxmlformats.org/officeDocument/2006/relationships/hyperlink" Target="http://www.uniqueteachingresources.com/school-bus-book-report.htm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2477963"/>
            <a:ext cx="8712968" cy="1470025"/>
          </a:xfrm>
          <a:ln>
            <a:noFill/>
          </a:ln>
        </p:spPr>
        <p:txBody>
          <a:bodyPr/>
          <a:lstStyle/>
          <a:p>
            <a:pPr algn="ctr">
              <a:spcAft>
                <a:spcPts val="0"/>
              </a:spcAft>
            </a:pPr>
            <a:r>
              <a:rPr lang="ru-RU" sz="6600" b="1" dirty="0" smtClean="0">
                <a:ln w="18000">
                  <a:solidFill>
                    <a:schemeClr val="tx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Метод </a:t>
            </a:r>
            <a:r>
              <a:rPr lang="ru-RU" sz="6600" b="1" dirty="0">
                <a:ln w="18000">
                  <a:solidFill>
                    <a:schemeClr val="tx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6600" b="1" dirty="0" smtClean="0">
                <a:ln w="18000">
                  <a:solidFill>
                    <a:schemeClr val="tx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«Автобусная                    остановка»</a:t>
            </a:r>
            <a:r>
              <a:rPr lang="ru-RU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ea typeface="Times New Roman"/>
                <a:cs typeface="Times New Roman"/>
              </a:rPr>
              <a:t/>
            </a:r>
            <a:br>
              <a:rPr lang="ru-RU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ea typeface="Times New Roman"/>
                <a:cs typeface="Times New Roman"/>
              </a:rPr>
            </a:b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23728" y="3501008"/>
            <a:ext cx="7117180" cy="1747964"/>
          </a:xfrm>
        </p:spPr>
        <p:txBody>
          <a:bodyPr>
            <a:normAutofit fontScale="85000" lnSpcReduction="20000"/>
          </a:bodyPr>
          <a:lstStyle/>
          <a:p>
            <a:pPr algn="ctr">
              <a:spcAft>
                <a:spcPts val="0"/>
              </a:spcAft>
            </a:pPr>
            <a:r>
              <a:rPr lang="ru-RU" sz="4400" dirty="0" smtClean="0">
                <a:solidFill>
                  <a:srgbClr val="003300"/>
                </a:solidFill>
                <a:effectLst/>
                <a:latin typeface="Book Antiqua" pitchFamily="18" charset="0"/>
                <a:ea typeface="Times New Roman"/>
                <a:cs typeface="Times New Roman"/>
              </a:rPr>
              <a:t>Активный метод работы над темой.</a:t>
            </a:r>
            <a:endParaRPr lang="ru-RU" sz="4400" dirty="0">
              <a:solidFill>
                <a:srgbClr val="003300"/>
              </a:solidFill>
              <a:latin typeface="Book Antiqua" pitchFamily="18" charset="0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5800" dirty="0" smtClean="0">
                <a:effectLst/>
                <a:latin typeface="Georgia" pitchFamily="18" charset="0"/>
                <a:ea typeface="Times New Roman"/>
                <a:cs typeface="Times New Roman"/>
              </a:rPr>
              <a:t> </a:t>
            </a:r>
            <a:endParaRPr lang="ru-RU" sz="5800" dirty="0">
              <a:latin typeface="Georgia" pitchFamily="18" charset="0"/>
              <a:ea typeface="Times New Roman"/>
              <a:cs typeface="Times New Roman"/>
            </a:endParaRPr>
          </a:p>
          <a:p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3212976"/>
            <a:ext cx="2205377" cy="3510432"/>
          </a:xfrm>
          <a:prstGeom prst="rect">
            <a:avLst/>
          </a:prstGeom>
        </p:spPr>
      </p:pic>
      <p:pic>
        <p:nvPicPr>
          <p:cNvPr id="1030" name="Picture 6" descr="http://www.uniqueteachingresources.com/images/SchoolBusClipArt5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725144"/>
            <a:ext cx="1905000" cy="1695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6919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1" y="1052736"/>
            <a:ext cx="6624736" cy="924475"/>
          </a:xfrm>
        </p:spPr>
        <p:txBody>
          <a:bodyPr/>
          <a:lstStyle/>
          <a:p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Book Antiqua" pitchFamily="18" charset="0"/>
                <a:ea typeface="Times New Roman"/>
                <a:cs typeface="Times New Roman"/>
              </a:rPr>
              <a:t>Цель: научиться обсуждать и анализировать заданную тему в малых группах.</a:t>
            </a:r>
            <a:r>
              <a:rPr lang="ru-RU" dirty="0">
                <a:ea typeface="Times New Roman"/>
                <a:cs typeface="Times New Roman"/>
              </a:rPr>
              <a:t/>
            </a:r>
            <a:br>
              <a:rPr lang="ru-RU" dirty="0">
                <a:ea typeface="Times New Roman"/>
                <a:cs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9632" y="2071458"/>
            <a:ext cx="7125112" cy="4051437"/>
          </a:xfrm>
        </p:spPr>
        <p:txBody>
          <a:bodyPr>
            <a:normAutofit fontScale="92500"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 </a:t>
            </a:r>
            <a:endParaRPr lang="ru-RU" dirty="0"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2600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  <a:cs typeface="Times New Roman"/>
              </a:rPr>
              <a:t>Группы: 5-7 человек</a:t>
            </a:r>
            <a:endParaRPr lang="ru-RU" sz="2600" dirty="0">
              <a:solidFill>
                <a:schemeClr val="tx1"/>
              </a:solidFill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2600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  <a:cs typeface="Times New Roman"/>
              </a:rPr>
              <a:t>Численность: весь класс</a:t>
            </a:r>
            <a:endParaRPr lang="ru-RU" sz="2600" dirty="0">
              <a:solidFill>
                <a:schemeClr val="tx1"/>
              </a:solidFill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2600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  <a:cs typeface="Times New Roman"/>
              </a:rPr>
              <a:t>Время: 20-25 мин.</a:t>
            </a:r>
            <a:endParaRPr lang="ru-RU" sz="2600" dirty="0" smtClean="0">
              <a:solidFill>
                <a:schemeClr val="tx1"/>
              </a:solidFill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2600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  <a:cs typeface="Times New Roman"/>
              </a:rPr>
              <a:t>Материал: листы большого формата (ватман, плакат, блокнот для </a:t>
            </a:r>
            <a:r>
              <a:rPr lang="ru-RU" sz="2600" dirty="0" err="1" smtClean="0">
                <a:solidFill>
                  <a:schemeClr val="tx1"/>
                </a:solidFill>
                <a:effectLst/>
                <a:latin typeface="Times New Roman"/>
                <a:ea typeface="Times New Roman"/>
                <a:cs typeface="Times New Roman"/>
              </a:rPr>
              <a:t>флипчата</a:t>
            </a:r>
            <a:r>
              <a:rPr lang="ru-RU" sz="2600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  <a:cs typeface="Times New Roman"/>
              </a:rPr>
              <a:t>), фломастеры.</a:t>
            </a:r>
          </a:p>
          <a:p>
            <a:pPr>
              <a:spcAft>
                <a:spcPts val="0"/>
              </a:spcAft>
            </a:pPr>
            <a:r>
              <a:rPr lang="ru-RU" sz="2600" dirty="0">
                <a:solidFill>
                  <a:schemeClr val="tx1"/>
                </a:solidFill>
                <a:latin typeface="Book Antiqua" pitchFamily="18" charset="0"/>
                <a:ea typeface="Times New Roman"/>
                <a:cs typeface="Times New Roman"/>
              </a:rPr>
              <a:t>Учитель определяет количество обсуждаемых вопросов новой темы (оптимально 4-5). Участники разбиваются на группы по числу вопросов (5-7 человек в каждой).</a:t>
            </a:r>
          </a:p>
          <a:p>
            <a:pPr>
              <a:spcAft>
                <a:spcPts val="0"/>
              </a:spcAft>
            </a:pPr>
            <a:endParaRPr lang="ru-RU" sz="2800" dirty="0">
              <a:solidFill>
                <a:schemeClr val="tx1"/>
              </a:solidFill>
              <a:ea typeface="Times New Roman"/>
              <a:cs typeface="Times New Roman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12" r="4352" b="4575"/>
          <a:stretch/>
        </p:blipFill>
        <p:spPr>
          <a:xfrm>
            <a:off x="7092280" y="5445224"/>
            <a:ext cx="1927325" cy="1286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13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332656"/>
            <a:ext cx="7416824" cy="6336704"/>
          </a:xfrm>
        </p:spPr>
        <p:txBody>
          <a:bodyPr>
            <a:normAutofit fontScale="85000" lnSpcReduction="20000"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 </a:t>
            </a:r>
            <a:endParaRPr lang="ru-RU" sz="2200" dirty="0">
              <a:solidFill>
                <a:schemeClr val="tx1"/>
              </a:solidFill>
              <a:ea typeface="Times New Roman"/>
              <a:cs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sz="2200" dirty="0" smtClean="0">
                <a:solidFill>
                  <a:schemeClr val="tx1"/>
                </a:solidFill>
                <a:effectLst/>
                <a:latin typeface="Book Antiqua" pitchFamily="18" charset="0"/>
                <a:ea typeface="Times New Roman"/>
                <a:cs typeface="Times New Roman"/>
              </a:rPr>
              <a:t> </a:t>
            </a:r>
            <a:endParaRPr lang="ru-RU" sz="2200" dirty="0">
              <a:solidFill>
                <a:schemeClr val="tx1"/>
              </a:solidFill>
              <a:latin typeface="Book Antiqua" pitchFamily="18" charset="0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2200" dirty="0" smtClean="0">
                <a:solidFill>
                  <a:schemeClr val="tx1"/>
                </a:solidFill>
                <a:effectLst/>
                <a:latin typeface="Book Antiqua" pitchFamily="18" charset="0"/>
                <a:ea typeface="Times New Roman"/>
                <a:cs typeface="Times New Roman"/>
              </a:rPr>
              <a:t>Группы распределяются по автобусным остановкам. На каждой остановке (на стене или на столе) расположен лист большого формата с записанным на нем вопросом по теме. Учитель ставит задачу группам – записать на листе основные моменты новой темы, относящиеся к вопросу. В течение 5 минут в группах обсуждаются поставленные вопросы и записываются ключевые моменты. Затем по команде учителя группы переходят по часовой стрелке к следующей автобусной остановке. Знакомятся с имеющимися записями и, при необходимости, дополняют их в течение 3 минут. Исправлять существующие записи, сделанные предыдущей группой нельзя. Затем следующий переход к новой автобусной остановке и еще 3 минуты на знакомство, обсуждение и добавление своих записей. Когда группа возвращается к своей первой остановке, она в течение 3 минут знакомится со всеми записями и определяет участника группы, который будет представлять материал. После этого каждая группа презентует результаты работы по своему вопросу. В завершении учитель резюмирует сказанное всеми группами, при необходимости вносит коррективы и подводит итоги работы.</a:t>
            </a:r>
            <a:endParaRPr lang="ru-RU" sz="2200" dirty="0">
              <a:solidFill>
                <a:schemeClr val="tx1"/>
              </a:solidFill>
              <a:latin typeface="Book Antiqua" pitchFamily="18" charset="0"/>
              <a:ea typeface="Times New Roman"/>
              <a:cs typeface="Times New Roman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clrChange>
              <a:clrFrom>
                <a:srgbClr val="F2EDDA"/>
              </a:clrFrom>
              <a:clrTo>
                <a:srgbClr val="F2EDD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4927005"/>
            <a:ext cx="1635666" cy="1930995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323528" y="116632"/>
            <a:ext cx="8712968" cy="14700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4400" dirty="0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Проведение</a:t>
            </a: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ea typeface="Times New Roman"/>
                <a:cs typeface="Times New Roman"/>
              </a:rPr>
              <a:t/>
            </a:r>
            <a:b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ea typeface="Times New Roman"/>
                <a:cs typeface="Times New Roman"/>
              </a:rPr>
            </a:b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43466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9632" y="332656"/>
            <a:ext cx="7125112" cy="4051437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ru-RU" sz="2000" u="sng" dirty="0" smtClean="0">
                <a:solidFill>
                  <a:schemeClr val="tx1"/>
                </a:solidFill>
                <a:effectLst/>
                <a:latin typeface="Book Antiqua" pitchFamily="18" charset="0"/>
                <a:ea typeface="Times New Roman"/>
                <a:cs typeface="Times New Roman"/>
              </a:rPr>
              <a:t>Примечание: </a:t>
            </a:r>
            <a:r>
              <a:rPr lang="ru-RU" sz="2000" dirty="0" smtClean="0">
                <a:solidFill>
                  <a:schemeClr val="tx1"/>
                </a:solidFill>
                <a:effectLst/>
                <a:latin typeface="Book Antiqua" pitchFamily="18" charset="0"/>
                <a:ea typeface="Times New Roman"/>
                <a:cs typeface="Times New Roman"/>
              </a:rPr>
              <a:t>Желательно организовать автобусные остановки (прикрепить листы с вопросами) в разных углах учебной комнаты, чтобы в процессе обсуждения группы не мешали друг другу. Вопросы изучаемой темы можно стилизовать под названия автобусных остановок.</a:t>
            </a:r>
            <a:endParaRPr lang="ru-RU" sz="2000" dirty="0">
              <a:solidFill>
                <a:schemeClr val="tx1"/>
              </a:solidFill>
              <a:latin typeface="Book Antiqua" pitchFamily="18" charset="0"/>
              <a:ea typeface="Times New Roman"/>
              <a:cs typeface="Times New Roman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EFEFC"/>
              </a:clrFrom>
              <a:clrTo>
                <a:srgbClr val="FE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99"/>
          <a:stretch/>
        </p:blipFill>
        <p:spPr>
          <a:xfrm>
            <a:off x="2416324" y="3573016"/>
            <a:ext cx="4673853" cy="3092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331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Book Antiqua" pitchFamily="18" charset="0"/>
              </a:rPr>
              <a:t>Ресурсы:</a:t>
            </a:r>
            <a:endParaRPr lang="ru-RU" dirty="0">
              <a:solidFill>
                <a:schemeClr val="tx2">
                  <a:lumMod val="50000"/>
                </a:schemeClr>
              </a:solidFill>
              <a:latin typeface="Book Antiqu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1412776"/>
            <a:ext cx="7125112" cy="4051437"/>
          </a:xfrm>
        </p:spPr>
        <p:txBody>
          <a:bodyPr/>
          <a:lstStyle/>
          <a:p>
            <a:r>
              <a:rPr lang="en-US" dirty="0">
                <a:hlinkClick r:id="rId2"/>
              </a:rPr>
              <a:t>http://www.moi-universitet.ru/</a:t>
            </a:r>
            <a:r>
              <a:rPr lang="ru-RU" dirty="0"/>
              <a:t> </a:t>
            </a:r>
          </a:p>
          <a:p>
            <a:r>
              <a:rPr lang="ru-RU" u="sng" dirty="0"/>
              <a:t>электронная книга «</a:t>
            </a:r>
            <a:r>
              <a:rPr lang="ru-RU" u="sng" dirty="0" err="1"/>
              <a:t>Копилочка</a:t>
            </a:r>
            <a:r>
              <a:rPr lang="ru-RU" u="sng"/>
              <a:t> активных методов обучения</a:t>
            </a:r>
            <a:r>
              <a:rPr lang="ru-RU" u="sng" smtClean="0"/>
              <a:t>»</a:t>
            </a:r>
            <a:endParaRPr lang="ru-RU" smtClean="0">
              <a:latin typeface="Book Antiqua" pitchFamily="18" charset="0"/>
              <a:hlinkClick r:id="rId3"/>
            </a:endParaRPr>
          </a:p>
          <a:p>
            <a:r>
              <a:rPr lang="en-US" dirty="0" smtClean="0">
                <a:latin typeface="Book Antiqua" pitchFamily="18" charset="0"/>
                <a:hlinkClick r:id="rId3"/>
              </a:rPr>
              <a:t>http</a:t>
            </a:r>
            <a:r>
              <a:rPr lang="en-US" dirty="0">
                <a:latin typeface="Book Antiqua" pitchFamily="18" charset="0"/>
                <a:hlinkClick r:id="rId3"/>
              </a:rPr>
              <a:t>://</a:t>
            </a:r>
            <a:r>
              <a:rPr lang="en-US" dirty="0" smtClean="0">
                <a:latin typeface="Book Antiqua" pitchFamily="18" charset="0"/>
                <a:hlinkClick r:id="rId3"/>
              </a:rPr>
              <a:t>www.clker.com/clipart-26098.html</a:t>
            </a:r>
            <a:r>
              <a:rPr lang="ru-RU" dirty="0" smtClean="0">
                <a:latin typeface="Book Antiqua" pitchFamily="18" charset="0"/>
              </a:rPr>
              <a:t> </a:t>
            </a:r>
          </a:p>
          <a:p>
            <a:r>
              <a:rPr lang="en-US" dirty="0" smtClean="0">
                <a:latin typeface="Book Antiqua" pitchFamily="18" charset="0"/>
                <a:hlinkClick r:id="rId4"/>
              </a:rPr>
              <a:t>http</a:t>
            </a:r>
            <a:r>
              <a:rPr lang="en-US" dirty="0">
                <a:latin typeface="Book Antiqua" pitchFamily="18" charset="0"/>
                <a:hlinkClick r:id="rId4"/>
              </a:rPr>
              <a:t>://</a:t>
            </a:r>
            <a:r>
              <a:rPr lang="en-US" dirty="0" smtClean="0">
                <a:latin typeface="Book Antiqua" pitchFamily="18" charset="0"/>
                <a:hlinkClick r:id="rId4"/>
              </a:rPr>
              <a:t>www.uniqueteachingresources.com/school-bus-book-report.html</a:t>
            </a:r>
            <a:r>
              <a:rPr lang="ru-RU" dirty="0" smtClean="0">
                <a:latin typeface="Book Antiqua" pitchFamily="18" charset="0"/>
              </a:rPr>
              <a:t> </a:t>
            </a:r>
          </a:p>
          <a:p>
            <a:r>
              <a:rPr lang="en-US" dirty="0">
                <a:hlinkClick r:id="rId5"/>
              </a:rPr>
              <a:t>http://www.aadusd.k12.ca.us/?page_id=19</a:t>
            </a:r>
            <a:r>
              <a:rPr lang="ru-RU" dirty="0"/>
              <a:t> </a:t>
            </a:r>
            <a:endParaRPr lang="ru-RU" dirty="0">
              <a:latin typeface="Book Antiqua" pitchFamily="18" charset="0"/>
            </a:endParaRPr>
          </a:p>
          <a:p>
            <a:r>
              <a:rPr lang="en-US" dirty="0" smtClean="0">
                <a:latin typeface="Book Antiqua" pitchFamily="18" charset="0"/>
                <a:hlinkClick r:id="rId6"/>
              </a:rPr>
              <a:t>http</a:t>
            </a:r>
            <a:r>
              <a:rPr lang="en-US" dirty="0">
                <a:latin typeface="Book Antiqua" pitchFamily="18" charset="0"/>
                <a:hlinkClick r:id="rId6"/>
              </a:rPr>
              <a:t>://</a:t>
            </a:r>
            <a:r>
              <a:rPr lang="en-US" dirty="0" smtClean="0">
                <a:latin typeface="Book Antiqua" pitchFamily="18" charset="0"/>
                <a:hlinkClick r:id="rId6"/>
              </a:rPr>
              <a:t>www.dreamstime.com/izakowski_more-popular-photos_pg1</a:t>
            </a:r>
            <a:r>
              <a:rPr lang="ru-RU" dirty="0" smtClean="0">
                <a:latin typeface="Book Antiqua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61991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pring">
  <a:themeElements>
    <a:clrScheme name="Spring">
      <a:dk1>
        <a:sysClr val="windowText" lastClr="000000"/>
      </a:dk1>
      <a:lt1>
        <a:sysClr val="window" lastClr="FFFFFF"/>
      </a:lt1>
      <a:dk2>
        <a:srgbClr val="66822D"/>
      </a:dk2>
      <a:lt2>
        <a:srgbClr val="BEEA73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Весна</Template>
  <TotalTime>219</TotalTime>
  <Words>90</Words>
  <Application>Microsoft Office PowerPoint</Application>
  <PresentationFormat>Экран (4:3)</PresentationFormat>
  <Paragraphs>22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Spring</vt:lpstr>
      <vt:lpstr>Метод  «Автобусная                    остановка» </vt:lpstr>
      <vt:lpstr>Цель: научиться обсуждать и анализировать заданную тему в малых группах. </vt:lpstr>
      <vt:lpstr>Презентация PowerPoint</vt:lpstr>
      <vt:lpstr>Презентация PowerPoint</vt:lpstr>
      <vt:lpstr>Ресурсы: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 «Автобусная остановка»</dc:title>
  <dc:creator>Седова</dc:creator>
  <cp:lastModifiedBy>Alexandr</cp:lastModifiedBy>
  <cp:revision>15</cp:revision>
  <dcterms:created xsi:type="dcterms:W3CDTF">2012-04-07T21:28:12Z</dcterms:created>
  <dcterms:modified xsi:type="dcterms:W3CDTF">2014-11-03T19:00:57Z</dcterms:modified>
</cp:coreProperties>
</file>