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82" r:id="rId6"/>
    <p:sldId id="283" r:id="rId7"/>
    <p:sldId id="284" r:id="rId8"/>
    <p:sldId id="288" r:id="rId9"/>
    <p:sldId id="277" r:id="rId10"/>
    <p:sldId id="266" r:id="rId11"/>
    <p:sldId id="285" r:id="rId12"/>
    <p:sldId id="268" r:id="rId13"/>
    <p:sldId id="267" r:id="rId14"/>
    <p:sldId id="286" r:id="rId15"/>
    <p:sldId id="275" r:id="rId16"/>
    <p:sldId id="269" r:id="rId17"/>
    <p:sldId id="274" r:id="rId18"/>
    <p:sldId id="273" r:id="rId19"/>
    <p:sldId id="278" r:id="rId20"/>
    <p:sldId id="271" r:id="rId21"/>
    <p:sldId id="272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2BA-5692-461E-B362-878A59D6E0F3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B509-CED0-44D2-97DB-3199DF6B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2BA-5692-461E-B362-878A59D6E0F3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B509-CED0-44D2-97DB-3199DF6B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2BA-5692-461E-B362-878A59D6E0F3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B509-CED0-44D2-97DB-3199DF6B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2BA-5692-461E-B362-878A59D6E0F3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B509-CED0-44D2-97DB-3199DF6B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2BA-5692-461E-B362-878A59D6E0F3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B509-CED0-44D2-97DB-3199DF6B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2BA-5692-461E-B362-878A59D6E0F3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B509-CED0-44D2-97DB-3199DF6B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2BA-5692-461E-B362-878A59D6E0F3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B509-CED0-44D2-97DB-3199DF6B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2BA-5692-461E-B362-878A59D6E0F3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B509-CED0-44D2-97DB-3199DF6B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2BA-5692-461E-B362-878A59D6E0F3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B509-CED0-44D2-97DB-3199DF6B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2BA-5692-461E-B362-878A59D6E0F3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B509-CED0-44D2-97DB-3199DF6B0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82BA-5692-461E-B362-878A59D6E0F3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4AB509-CED0-44D2-97DB-3199DF6B0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EF82BA-5692-461E-B362-878A59D6E0F3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AB509-CED0-44D2-97DB-3199DF6B09D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5047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МАОУ </a:t>
            </a:r>
            <a:r>
              <a:rPr lang="ru-RU" dirty="0" err="1" smtClean="0"/>
              <a:t>Боровская</a:t>
            </a:r>
            <a:r>
              <a:rPr lang="ru-RU" dirty="0" smtClean="0"/>
              <a:t> СОШ №</a:t>
            </a:r>
            <a:r>
              <a:rPr lang="ru-RU" sz="2800" dirty="0" smtClean="0"/>
              <a:t>1  </a:t>
            </a:r>
            <a:r>
              <a:rPr lang="ru-RU" dirty="0" smtClean="0"/>
              <a:t>                         </a:t>
            </a:r>
          </a:p>
          <a:p>
            <a:r>
              <a:rPr lang="ru-RU" dirty="0" smtClean="0"/>
              <a:t>Учитель начальных классов:</a:t>
            </a:r>
          </a:p>
          <a:p>
            <a:r>
              <a:rPr lang="ru-RU" dirty="0" smtClean="0"/>
              <a:t>Сидоренко Ирина Геннадьевна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2147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Исследовательская работа</a:t>
            </a:r>
            <a:br>
              <a:rPr lang="ru-RU" dirty="0" smtClean="0"/>
            </a:br>
            <a:r>
              <a:rPr lang="ru-RU" dirty="0" smtClean="0"/>
              <a:t> на уроках литературы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Второй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ориентирован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 приобретение новых представлений об особенностях деятельности исследователя;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 развитие умений определять тему исследования, анализировать, сравнивать, формулировать выводы, оформлять результаты исследования;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 на поддержание инициативы, активности и самостоятельности школьников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Продолжи текст так, чтобы получились задача, сказка, рассказ…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3242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Ваня и Алёна пошли в лес….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Хокку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Как прекрасна эта осень!                        Течет река!</a:t>
            </a:r>
          </a:p>
          <a:p>
            <a:pPr>
              <a:buNone/>
            </a:pPr>
            <a:r>
              <a:rPr lang="ru-RU" sz="2000" dirty="0" smtClean="0"/>
              <a:t>    Кругом золотые монетки.                       Что видела она?</a:t>
            </a:r>
          </a:p>
          <a:p>
            <a:pPr>
              <a:buNone/>
            </a:pPr>
            <a:r>
              <a:rPr lang="ru-RU" sz="2000" dirty="0" smtClean="0"/>
              <a:t>    Я любуюсь тобой природа.                     На вечном пути.</a:t>
            </a:r>
          </a:p>
          <a:p>
            <a:pPr>
              <a:buNone/>
            </a:pPr>
            <a:r>
              <a:rPr lang="ru-RU" sz="2000" dirty="0" smtClean="0"/>
              <a:t>                            Крупина Аня                                    </a:t>
            </a:r>
            <a:r>
              <a:rPr lang="ru-RU" sz="2000" dirty="0" err="1" smtClean="0"/>
              <a:t>Кошкарова</a:t>
            </a:r>
            <a:r>
              <a:rPr lang="ru-RU" sz="2000" dirty="0" smtClean="0"/>
              <a:t> Даша</a:t>
            </a:r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Котенок уснул на моей постели,              Проснулась солнце</a:t>
            </a:r>
          </a:p>
          <a:p>
            <a:pPr>
              <a:buNone/>
            </a:pPr>
            <a:r>
              <a:rPr lang="ru-RU" sz="2000" dirty="0" smtClean="0"/>
              <a:t>     Ему уютно.                                                   И в тот же миг</a:t>
            </a:r>
          </a:p>
          <a:p>
            <a:pPr>
              <a:buNone/>
            </a:pPr>
            <a:r>
              <a:rPr lang="ru-RU" sz="2000" dirty="0" smtClean="0"/>
              <a:t>     Найду другую                                              Природа ожила. </a:t>
            </a:r>
          </a:p>
          <a:p>
            <a:pPr>
              <a:buNone/>
            </a:pPr>
            <a:r>
              <a:rPr lang="ru-RU" sz="2000" dirty="0" smtClean="0"/>
              <a:t>                        </a:t>
            </a:r>
            <a:r>
              <a:rPr lang="ru-RU" sz="2000" dirty="0" err="1" smtClean="0"/>
              <a:t>Речкалова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Снежана</a:t>
            </a:r>
            <a:r>
              <a:rPr lang="ru-RU" sz="2000" dirty="0" smtClean="0"/>
              <a:t>.                                    </a:t>
            </a:r>
            <a:r>
              <a:rPr lang="ru-RU" sz="2000" dirty="0" err="1" smtClean="0"/>
              <a:t>Тенюнин</a:t>
            </a:r>
            <a:r>
              <a:rPr lang="ru-RU" sz="2000" dirty="0" smtClean="0"/>
              <a:t> Ваня.</a:t>
            </a:r>
            <a:endParaRPr lang="ru-RU" sz="2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Третий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соответствует третьему и четвёртому классам начальной школы. На данном этапе обучения в центре внимания должно стать обогащение исследовательского опыта школьников через дальнейшее накопление представлений об исследовательской деятельности, ее средствах и способах, осознание логики исследования и развитие исследовательских умений.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Попробуй по рифмам придумать загадки, стихотворения.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Лес - залез                                    Солнце - оконце</a:t>
            </a:r>
          </a:p>
          <a:p>
            <a:pPr>
              <a:buNone/>
            </a:pPr>
            <a:r>
              <a:rPr lang="ru-RU" sz="2800" dirty="0" smtClean="0"/>
              <a:t>Мишка – шишка                       Цветочки- листочки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Мама – упрямо                             Книжка – мышка -</a:t>
            </a:r>
          </a:p>
          <a:p>
            <a:pPr>
              <a:buNone/>
            </a:pPr>
            <a:r>
              <a:rPr lang="ru-RU" sz="2800" dirty="0" smtClean="0"/>
              <a:t>Горка – корка                                        крышка                      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81897">
            <a:off x="1050825" y="1178801"/>
            <a:ext cx="3162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63810">
            <a:off x="4802653" y="1953919"/>
            <a:ext cx="3162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Приемы и методы, используемые на уроках литературы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Составь план событий сказки, перескажи её, сопровождая иллюстрациями.</a:t>
            </a:r>
          </a:p>
          <a:p>
            <a:r>
              <a:rPr lang="en-US" dirty="0" smtClean="0"/>
              <a:t>C</a:t>
            </a:r>
            <a:r>
              <a:rPr lang="ru-RU" dirty="0" err="1" smtClean="0"/>
              <a:t>равнительный</a:t>
            </a:r>
            <a:r>
              <a:rPr lang="ru-RU" dirty="0" smtClean="0"/>
              <a:t> анализ народных сказок.</a:t>
            </a:r>
          </a:p>
          <a:p>
            <a:pPr lvl="0"/>
            <a:r>
              <a:rPr lang="ru-RU" dirty="0" smtClean="0"/>
              <a:t>Попробуй по рифмам вспомнить загадки.</a:t>
            </a:r>
          </a:p>
          <a:p>
            <a:pPr lvl="0"/>
            <a:r>
              <a:rPr lang="ru-RU" dirty="0" smtClean="0"/>
              <a:t>Расставь перепутанные заголовки.</a:t>
            </a:r>
          </a:p>
          <a:p>
            <a:pPr lvl="0"/>
            <a:r>
              <a:rPr lang="ru-RU" dirty="0" smtClean="0"/>
              <a:t>Придумай продолжение истории, в котором все закончится хорошо.</a:t>
            </a:r>
          </a:p>
          <a:p>
            <a:pPr lvl="0"/>
            <a:r>
              <a:rPr lang="ru-RU" dirty="0" smtClean="0"/>
              <a:t>Разыграй с друзьями эту сценку, продолжение.</a:t>
            </a:r>
          </a:p>
          <a:p>
            <a:pPr lvl="0"/>
            <a:r>
              <a:rPr lang="ru-RU" dirty="0" smtClean="0"/>
              <a:t>Придумай любую забавную азбуку</a:t>
            </a:r>
          </a:p>
          <a:p>
            <a:pPr lvl="0"/>
            <a:r>
              <a:rPr lang="ru-RU" dirty="0" smtClean="0"/>
              <a:t>Опиши свое домашнее животное как ученый и как писатель</a:t>
            </a:r>
          </a:p>
          <a:p>
            <a:r>
              <a:rPr lang="ru-RU" dirty="0" smtClean="0"/>
              <a:t>О чем разговаривают между собой твои игрушки и др.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Работы учеников</a:t>
            </a:r>
            <a:endParaRPr lang="ru-RU" dirty="0"/>
          </a:p>
        </p:txBody>
      </p:sp>
      <p:pic>
        <p:nvPicPr>
          <p:cNvPr id="4" name="Содержимое 3" descr="E:\DCIM\110PHOTO\SAM_08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265860">
            <a:off x="709868" y="2493058"/>
            <a:ext cx="3354920" cy="256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DCIM\110PHOTO\SAM_08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90227">
            <a:off x="4591378" y="2040912"/>
            <a:ext cx="3088758" cy="430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Защита проектов</a:t>
            </a:r>
            <a:endParaRPr lang="ru-RU" dirty="0"/>
          </a:p>
        </p:txBody>
      </p:sp>
      <p:pic>
        <p:nvPicPr>
          <p:cNvPr id="4" name="Содержимое 3" descr="C:\Documents and Settings\Admin\Рабочий стол\SAM_08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500570"/>
            <a:ext cx="2980113" cy="177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SAM_0850.JPG"/>
          <p:cNvPicPr/>
          <p:nvPr/>
        </p:nvPicPr>
        <p:blipFill>
          <a:blip r:embed="rId3" cstate="print"/>
          <a:srcRect t="18701"/>
          <a:stretch>
            <a:fillRect/>
          </a:stretch>
        </p:blipFill>
        <p:spPr bwMode="auto">
          <a:xfrm>
            <a:off x="642910" y="2000240"/>
            <a:ext cx="3467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SAM_08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0095" y="2104917"/>
            <a:ext cx="2257812" cy="138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SAM_08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714752"/>
            <a:ext cx="33051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Ирина\Фото\111PHOTO\SAM_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428605"/>
            <a:ext cx="4071965" cy="3857652"/>
          </a:xfrm>
          <a:prstGeom prst="rect">
            <a:avLst/>
          </a:prstGeom>
          <a:noFill/>
        </p:spPr>
      </p:pic>
      <p:pic>
        <p:nvPicPr>
          <p:cNvPr id="10" name="Рисунок 9" descr="D:\Ирина\Фото\111PHOTO\SAM_0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66"/>
            <a:ext cx="3406902" cy="259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Ирина\Фото\111PHOTO\SAM_0030.JPG"/>
          <p:cNvPicPr/>
          <p:nvPr/>
        </p:nvPicPr>
        <p:blipFill>
          <a:blip r:embed="rId4" cstate="print"/>
          <a:srcRect l="15067" t="19033" r="6630"/>
          <a:stretch>
            <a:fillRect/>
          </a:stretch>
        </p:blipFill>
        <p:spPr bwMode="auto">
          <a:xfrm>
            <a:off x="4286248" y="2928934"/>
            <a:ext cx="3961511" cy="373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42918"/>
            <a:ext cx="8229600" cy="61170"/>
          </a:xfrm>
        </p:spPr>
        <p:txBody>
          <a:bodyPr>
            <a:normAutofit fontScale="90000"/>
          </a:bodyPr>
          <a:lstStyle/>
          <a:p>
            <a:pPr algn="ctr"/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 algn="r">
              <a:buNone/>
            </a:pPr>
            <a:r>
              <a:rPr lang="ru-RU" i="1" dirty="0" smtClean="0"/>
              <a:t>Не существует сколько-нибудь</a:t>
            </a:r>
            <a:endParaRPr lang="ru-RU" dirty="0" smtClean="0"/>
          </a:p>
          <a:p>
            <a:pPr algn="r">
              <a:buNone/>
            </a:pPr>
            <a:r>
              <a:rPr lang="ru-RU" i="1" dirty="0" smtClean="0"/>
              <a:t> достоверных тестов на одаренность, </a:t>
            </a:r>
            <a:endParaRPr lang="ru-RU" dirty="0" smtClean="0"/>
          </a:p>
          <a:p>
            <a:pPr algn="r">
              <a:buNone/>
            </a:pPr>
            <a:r>
              <a:rPr lang="ru-RU" i="1" dirty="0" smtClean="0"/>
              <a:t>кроме тех, которые проявляются</a:t>
            </a:r>
            <a:endParaRPr lang="ru-RU" dirty="0" smtClean="0"/>
          </a:p>
          <a:p>
            <a:pPr algn="r">
              <a:buNone/>
            </a:pPr>
            <a:r>
              <a:rPr lang="ru-RU" i="1" dirty="0" smtClean="0"/>
              <a:t>в результате активного участия</a:t>
            </a:r>
            <a:endParaRPr lang="ru-RU" dirty="0" smtClean="0"/>
          </a:p>
          <a:p>
            <a:pPr algn="r">
              <a:buNone/>
            </a:pPr>
            <a:r>
              <a:rPr lang="ru-RU" i="1" dirty="0" smtClean="0"/>
              <a:t> хотя бы в самой маленькой</a:t>
            </a:r>
            <a:endParaRPr lang="ru-RU" dirty="0" smtClean="0"/>
          </a:p>
          <a:p>
            <a:pPr algn="r">
              <a:buNone/>
            </a:pPr>
            <a:r>
              <a:rPr lang="ru-RU" i="1" dirty="0" smtClean="0"/>
              <a:t>поисковой исследовательской работе. </a:t>
            </a:r>
            <a:endParaRPr lang="ru-RU" dirty="0" smtClean="0"/>
          </a:p>
          <a:p>
            <a:pPr algn="r">
              <a:buNone/>
            </a:pPr>
            <a:r>
              <a:rPr lang="ru-RU" i="1" dirty="0" smtClean="0"/>
              <a:t>А.Н. Колмогоров.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Компетентности педагога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 Педагог должен сам быть творческой личностью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 Педагог должен постоянно заниматься самообразованием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Занимать активную педагогическую позицию, иметь собственное стремление к исследовательской деятельности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Уметь прогнозировать перспективу собственной деятельности, так и деятельности учащегося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Уметь налаживать деловые формы общения с учащимися, уметь диагностировать творческие способности учащихся в определенной области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   Подготовка ребенка к исследовательской деятельности, обучение его умениям и навыкам исследовательского поиска становится важнейшей задачей образования и современного учителя.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214686"/>
            <a:ext cx="7854696" cy="25047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45194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Спасибо</a:t>
            </a:r>
            <a:br>
              <a:rPr lang="ru-RU" sz="8000" dirty="0" smtClean="0"/>
            </a:br>
            <a:r>
              <a:rPr lang="ru-RU" sz="8000" dirty="0" smtClean="0"/>
              <a:t> за </a:t>
            </a:r>
            <a:br>
              <a:rPr lang="ru-RU" sz="8000" dirty="0" smtClean="0"/>
            </a:br>
            <a:r>
              <a:rPr lang="ru-RU" sz="8000" dirty="0" smtClean="0"/>
              <a:t>внимание</a:t>
            </a:r>
            <a:br>
              <a:rPr lang="ru-RU" sz="8000" dirty="0" smtClean="0"/>
            </a:b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Учёные доказали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10% того, что он читает,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20% того, что слышит,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30% того, что видит;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50-70% запоминается при участии в групповых дискуссиях,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80% - при самостоятельном обнаружении и формулировании проблем.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90% непосредственно участвует в реальной деятельности, в самостоятельной постановке проблем, выработке и принятии решения, формулировке выводов и прогнозов.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деятельность младших школьников –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smtClean="0"/>
              <a:t>   это </a:t>
            </a:r>
            <a:r>
              <a:rPr lang="ru-RU" sz="4000" dirty="0" smtClean="0"/>
              <a:t>творческая деятельность, направленная на постижение окружающего мира, открытие детьми новых для них знаний и способов деятельности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соответствует первому классу начальной школы.</a:t>
            </a:r>
          </a:p>
          <a:p>
            <a:pPr>
              <a:buNone/>
            </a:pPr>
            <a:r>
              <a:rPr lang="ru-RU" dirty="0" smtClean="0"/>
              <a:t>Задачи обогащения исследовательского опыта первоклассников включают в себя:</a:t>
            </a:r>
          </a:p>
          <a:p>
            <a:pPr>
              <a:buNone/>
            </a:pPr>
            <a:r>
              <a:rPr lang="ru-RU" dirty="0" smtClean="0"/>
              <a:t>·  поддержание исследовательской активности школьников на основе имеющихся представлений;</a:t>
            </a:r>
          </a:p>
          <a:p>
            <a:pPr>
              <a:buNone/>
            </a:pPr>
            <a:r>
              <a:rPr lang="ru-RU" dirty="0" smtClean="0"/>
              <a:t>·  развитие умений ставить вопросы, высказывать предположения, наблюдать, составлять предметные модели;</a:t>
            </a:r>
          </a:p>
          <a:p>
            <a:pPr>
              <a:buNone/>
            </a:pPr>
            <a:r>
              <a:rPr lang="ru-RU" dirty="0" smtClean="0"/>
              <a:t>·  формирование первоначальных представлений о деятельности исследователя.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Найдите и обведите все буквы А, подчеркните - 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6115064" cy="4434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Сбежала буква! Ай-ай-ай!</a:t>
            </a:r>
          </a:p>
          <a:p>
            <a:pPr algn="ctr">
              <a:buNone/>
            </a:pPr>
            <a:r>
              <a:rPr lang="ru-RU" dirty="0" smtClean="0"/>
              <a:t>Следы остались – точки.</a:t>
            </a:r>
          </a:p>
          <a:p>
            <a:pPr algn="ctr">
              <a:buNone/>
            </a:pPr>
            <a:r>
              <a:rPr lang="ru-RU" dirty="0" smtClean="0"/>
              <a:t>Какая буква? Отгадай</a:t>
            </a:r>
          </a:p>
          <a:p>
            <a:pPr algn="ctr">
              <a:buNone/>
            </a:pPr>
            <a:r>
              <a:rPr lang="ru-RU" dirty="0" smtClean="0"/>
              <a:t>Впиши на этой строчке.</a:t>
            </a:r>
          </a:p>
          <a:p>
            <a:pPr>
              <a:buNone/>
            </a:pPr>
            <a:r>
              <a:rPr lang="ru-RU" sz="2000" u="sng" dirty="0" smtClean="0"/>
              <a:t>_______________________________________________</a:t>
            </a:r>
            <a:r>
              <a:rPr lang="ru-RU" sz="5400" i="1" u="sng" dirty="0" smtClean="0">
                <a:ln cap="sq">
                  <a:solidFill>
                    <a:schemeClr val="tx1"/>
                  </a:solidFill>
                  <a:prstDash val="sysDash"/>
                  <a:round/>
                </a:ln>
                <a:solidFill>
                  <a:schemeClr val="bg1">
                    <a:lumMod val="85000"/>
                  </a:schemeClr>
                </a:solidFill>
              </a:rPr>
              <a:t>Яя</a:t>
            </a:r>
            <a:r>
              <a:rPr lang="ru-RU" sz="3200" u="sng" dirty="0" smtClean="0">
                <a:latin typeface="Arial Narrow" pitchFamily="34" charset="0"/>
              </a:rPr>
              <a:t>__________________________._сама._ красива. </a:t>
            </a:r>
            <a:r>
              <a:rPr lang="ru-RU" sz="3200" u="sng" dirty="0" err="1" smtClean="0">
                <a:latin typeface="Arial Narrow" pitchFamily="34" charset="0"/>
              </a:rPr>
              <a:t>буква!________</a:t>
            </a:r>
            <a:endParaRPr lang="ru-RU" sz="3200" u="sng" dirty="0" smtClean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000504"/>
            <a:ext cx="1643074" cy="203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А-13, Я-1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/>
              <a:t>Сбеж</a:t>
            </a:r>
            <a:r>
              <a:rPr lang="ru-RU" sz="3600" b="1" dirty="0" smtClean="0"/>
              <a:t>а</a:t>
            </a:r>
            <a:r>
              <a:rPr lang="ru-RU" sz="3600" dirty="0" smtClean="0"/>
              <a:t>л</a:t>
            </a:r>
            <a:r>
              <a:rPr lang="ru-RU" sz="3600" b="1" dirty="0" smtClean="0"/>
              <a:t>а</a:t>
            </a:r>
            <a:r>
              <a:rPr lang="ru-RU" sz="3600" dirty="0" smtClean="0"/>
              <a:t> букв</a:t>
            </a:r>
            <a:r>
              <a:rPr lang="ru-RU" sz="3600" b="1" dirty="0" smtClean="0"/>
              <a:t>а</a:t>
            </a:r>
            <a:r>
              <a:rPr lang="ru-RU" sz="3600" dirty="0" smtClean="0"/>
              <a:t>! </a:t>
            </a:r>
            <a:r>
              <a:rPr lang="ru-RU" sz="3600" b="1" dirty="0" smtClean="0"/>
              <a:t>А</a:t>
            </a:r>
            <a:r>
              <a:rPr lang="ru-RU" sz="3600" dirty="0" smtClean="0"/>
              <a:t>й-</a:t>
            </a:r>
            <a:r>
              <a:rPr lang="ru-RU" sz="3600" b="1" dirty="0" smtClean="0"/>
              <a:t>а</a:t>
            </a:r>
            <a:r>
              <a:rPr lang="ru-RU" sz="3600" dirty="0" smtClean="0"/>
              <a:t>й-</a:t>
            </a:r>
            <a:r>
              <a:rPr lang="ru-RU" sz="3600" b="1" dirty="0" smtClean="0"/>
              <a:t>а</a:t>
            </a:r>
            <a:r>
              <a:rPr lang="ru-RU" sz="3600" dirty="0" smtClean="0"/>
              <a:t>й!</a:t>
            </a:r>
          </a:p>
          <a:p>
            <a:pPr algn="ctr">
              <a:buNone/>
            </a:pPr>
            <a:r>
              <a:rPr lang="ru-RU" sz="3600" dirty="0" smtClean="0"/>
              <a:t>Следы ост</a:t>
            </a:r>
            <a:r>
              <a:rPr lang="ru-RU" sz="3600" b="1" dirty="0" smtClean="0"/>
              <a:t>а</a:t>
            </a:r>
            <a:r>
              <a:rPr lang="ru-RU" sz="3600" dirty="0" smtClean="0"/>
              <a:t>лись – точки.</a:t>
            </a:r>
          </a:p>
          <a:p>
            <a:pPr algn="ctr">
              <a:buNone/>
            </a:pPr>
            <a:r>
              <a:rPr lang="ru-RU" sz="3600" dirty="0" smtClean="0"/>
              <a:t>К</a:t>
            </a:r>
            <a:r>
              <a:rPr lang="ru-RU" sz="3600" b="1" dirty="0" smtClean="0"/>
              <a:t>а</a:t>
            </a:r>
            <a:r>
              <a:rPr lang="ru-RU" sz="3600" dirty="0" smtClean="0"/>
              <a:t>к</a:t>
            </a:r>
            <a:r>
              <a:rPr lang="ru-RU" sz="3600" b="1" dirty="0" smtClean="0"/>
              <a:t>а</a:t>
            </a:r>
            <a:r>
              <a:rPr lang="ru-RU" sz="3600" u="sng" dirty="0" smtClean="0"/>
              <a:t>я</a:t>
            </a:r>
            <a:r>
              <a:rPr lang="ru-RU" sz="3600" dirty="0" smtClean="0"/>
              <a:t> букв</a:t>
            </a:r>
            <a:r>
              <a:rPr lang="ru-RU" sz="3600" b="1" dirty="0" smtClean="0"/>
              <a:t>а</a:t>
            </a:r>
            <a:r>
              <a:rPr lang="ru-RU" sz="3600" dirty="0" smtClean="0"/>
              <a:t>? Отг</a:t>
            </a:r>
            <a:r>
              <a:rPr lang="ru-RU" sz="3600" b="1" dirty="0" smtClean="0"/>
              <a:t>а</a:t>
            </a:r>
            <a:r>
              <a:rPr lang="ru-RU" sz="3600" dirty="0" smtClean="0"/>
              <a:t>д</a:t>
            </a:r>
            <a:r>
              <a:rPr lang="ru-RU" sz="3600" b="1" dirty="0" smtClean="0"/>
              <a:t>а</a:t>
            </a:r>
            <a:r>
              <a:rPr lang="ru-RU" sz="3600" dirty="0" smtClean="0"/>
              <a:t>й</a:t>
            </a:r>
          </a:p>
          <a:p>
            <a:pPr algn="ctr">
              <a:buNone/>
            </a:pPr>
            <a:r>
              <a:rPr lang="ru-RU" sz="3600" dirty="0" smtClean="0"/>
              <a:t>Впиши н</a:t>
            </a:r>
            <a:r>
              <a:rPr lang="ru-RU" sz="3600" b="1" dirty="0" smtClean="0"/>
              <a:t>а</a:t>
            </a:r>
            <a:r>
              <a:rPr lang="ru-RU" sz="3600" dirty="0" smtClean="0"/>
              <a:t> той же строчке.</a:t>
            </a:r>
          </a:p>
          <a:p>
            <a:endParaRPr lang="ru-RU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30718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08/11/21/50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550072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zankov.ru/images/photos/4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336557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zankov.ru/images/photos/4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357298"/>
            <a:ext cx="315785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390</TotalTime>
  <Words>510</Words>
  <Application>Microsoft Office PowerPoint</Application>
  <PresentationFormat>Экран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Исследовательская работа  на уроках литературы </vt:lpstr>
      <vt:lpstr>Слайд 2</vt:lpstr>
      <vt:lpstr>           Учёные доказали</vt:lpstr>
      <vt:lpstr>Исследовательская деятельность младших школьников – </vt:lpstr>
      <vt:lpstr>Первый этап</vt:lpstr>
      <vt:lpstr>Найдите и обведите все буквы А, подчеркните - Я</vt:lpstr>
      <vt:lpstr>А-13, Я-1</vt:lpstr>
      <vt:lpstr>Слайд 8</vt:lpstr>
      <vt:lpstr>Слайд 9</vt:lpstr>
      <vt:lpstr>Второй этап</vt:lpstr>
      <vt:lpstr>Продолжи текст так, чтобы получились задача, сказка, рассказ…</vt:lpstr>
      <vt:lpstr>Хокку</vt:lpstr>
      <vt:lpstr>Третий этап</vt:lpstr>
      <vt:lpstr>Попробуй по рифмам придумать загадки, стихотворения.</vt:lpstr>
      <vt:lpstr>Слайд 15</vt:lpstr>
      <vt:lpstr>Приемы и методы, используемые на уроках литературы</vt:lpstr>
      <vt:lpstr> Работы учеников</vt:lpstr>
      <vt:lpstr>Защита проектов</vt:lpstr>
      <vt:lpstr>Слайд 19</vt:lpstr>
      <vt:lpstr>Компетентности педагога</vt:lpstr>
      <vt:lpstr>Слайд 21</vt:lpstr>
      <vt:lpstr>           Спасибо  за 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на уроках литературы</dc:title>
  <dc:creator>Павел</dc:creator>
  <cp:lastModifiedBy>Admin</cp:lastModifiedBy>
  <cp:revision>43</cp:revision>
  <dcterms:created xsi:type="dcterms:W3CDTF">2011-10-16T10:22:08Z</dcterms:created>
  <dcterms:modified xsi:type="dcterms:W3CDTF">2012-09-20T15:23:33Z</dcterms:modified>
</cp:coreProperties>
</file>