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FF66"/>
    <a:srgbClr val="CC99FF"/>
    <a:srgbClr val="CCFF66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3413-99ED-42AF-8FC1-A4A031A8EBE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B06F-723F-4372-9D0E-821BDB6AE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3413-99ED-42AF-8FC1-A4A031A8EBE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B06F-723F-4372-9D0E-821BDB6AE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3413-99ED-42AF-8FC1-A4A031A8EBE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B06F-723F-4372-9D0E-821BDB6AE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3413-99ED-42AF-8FC1-A4A031A8EBE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B06F-723F-4372-9D0E-821BDB6AE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3413-99ED-42AF-8FC1-A4A031A8EBE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B06F-723F-4372-9D0E-821BDB6AE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3413-99ED-42AF-8FC1-A4A031A8EBE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B06F-723F-4372-9D0E-821BDB6AE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3413-99ED-42AF-8FC1-A4A031A8EBE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B06F-723F-4372-9D0E-821BDB6AE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3413-99ED-42AF-8FC1-A4A031A8EBE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B06F-723F-4372-9D0E-821BDB6AE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3413-99ED-42AF-8FC1-A4A031A8EBE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B06F-723F-4372-9D0E-821BDB6AE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3413-99ED-42AF-8FC1-A4A031A8EBE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B06F-723F-4372-9D0E-821BDB6AE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83413-99ED-42AF-8FC1-A4A031A8EBE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B06F-723F-4372-9D0E-821BDB6AE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83413-99ED-42AF-8FC1-A4A031A8EBEA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CB06F-723F-4372-9D0E-821BDB6AE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28575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Stop">
              <a:avLst>
                <a:gd name="adj" fmla="val 22091"/>
              </a:avLst>
            </a:prstTxWarp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rgbClr val="FF0000"/>
                </a:solidFill>
              </a:rPr>
              <a:t>Мягкие шипящие звуки, запись этих звуков в сочетании с гласными</a:t>
            </a:r>
            <a:endParaRPr lang="ru-RU" b="1" dirty="0">
              <a:ln/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56" y="4286256"/>
            <a:ext cx="5500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            </a:t>
            </a:r>
            <a:r>
              <a:rPr lang="ru-RU" b="1" dirty="0" smtClean="0"/>
              <a:t>Урок русского языка во 2 классе</a:t>
            </a:r>
          </a:p>
          <a:p>
            <a:endParaRPr lang="ru-RU" b="1" dirty="0" smtClean="0"/>
          </a:p>
          <a:p>
            <a:r>
              <a:rPr lang="ru-RU" b="1" dirty="0" smtClean="0"/>
              <a:t>      Автор: </a:t>
            </a:r>
            <a:r>
              <a:rPr lang="ru-RU" sz="2400" b="1" dirty="0" err="1" smtClean="0"/>
              <a:t>Кутлунина</a:t>
            </a:r>
            <a:r>
              <a:rPr lang="ru-RU" sz="2400" b="1" dirty="0" smtClean="0"/>
              <a:t> Вера Анатольевна,</a:t>
            </a:r>
          </a:p>
          <a:p>
            <a:r>
              <a:rPr lang="ru-RU" b="1" dirty="0" smtClean="0"/>
              <a:t>                      учитель начальных классов </a:t>
            </a:r>
          </a:p>
          <a:p>
            <a:r>
              <a:rPr lang="ru-RU" b="1" dirty="0" smtClean="0"/>
              <a:t>                      ГБОУ СОШ № 1007 ЗАО г. Москвы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3714776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Станция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214290"/>
            <a:ext cx="4572032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Исправляйка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1736" y="1428737"/>
            <a:ext cx="4572032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  Работа в группах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2285992"/>
            <a:ext cx="864399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1).</a:t>
            </a:r>
            <a:r>
              <a:rPr lang="ru-RU" sz="2800" b="1" dirty="0" smtClean="0">
                <a:solidFill>
                  <a:srgbClr val="C00000"/>
                </a:solidFill>
              </a:rPr>
              <a:t>сегодня </a:t>
            </a:r>
            <a:r>
              <a:rPr lang="ru-RU" sz="2800" b="1" dirty="0" err="1" smtClean="0">
                <a:solidFill>
                  <a:srgbClr val="C00000"/>
                </a:solidFill>
              </a:rPr>
              <a:t>чюдесный</a:t>
            </a:r>
            <a:r>
              <a:rPr lang="ru-RU" sz="2800" b="1" dirty="0" smtClean="0">
                <a:solidFill>
                  <a:srgbClr val="C00000"/>
                </a:solidFill>
              </a:rPr>
              <a:t> денёк. мы отправились в  </a:t>
            </a:r>
            <a:r>
              <a:rPr lang="ru-RU" sz="2800" b="1" dirty="0" err="1" smtClean="0">
                <a:solidFill>
                  <a:srgbClr val="C00000"/>
                </a:solidFill>
              </a:rPr>
              <a:t>рощю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3143248"/>
            <a:ext cx="857256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2).</a:t>
            </a:r>
            <a:r>
              <a:rPr lang="ru-RU" sz="2800" b="1" dirty="0" smtClean="0">
                <a:solidFill>
                  <a:srgbClr val="0000FF"/>
                </a:solidFill>
              </a:rPr>
              <a:t>  Бабушка поставила </a:t>
            </a:r>
            <a:r>
              <a:rPr lang="ru-RU" sz="2800" b="1" dirty="0" err="1" smtClean="0">
                <a:solidFill>
                  <a:srgbClr val="0000FF"/>
                </a:solidFill>
              </a:rPr>
              <a:t>чюгун</a:t>
            </a:r>
            <a:r>
              <a:rPr lang="ru-RU" sz="2800" b="1" dirty="0" smtClean="0">
                <a:solidFill>
                  <a:srgbClr val="0000FF"/>
                </a:solidFill>
              </a:rPr>
              <a:t> в печку. внучка пошла за </a:t>
            </a:r>
            <a:r>
              <a:rPr lang="ru-RU" sz="2800" b="1" dirty="0" err="1" smtClean="0">
                <a:solidFill>
                  <a:srgbClr val="0000FF"/>
                </a:solidFill>
              </a:rPr>
              <a:t>щявелем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4429132"/>
            <a:ext cx="857256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3). </a:t>
            </a:r>
            <a:r>
              <a:rPr lang="ru-RU" sz="2800" b="1" dirty="0" err="1" smtClean="0">
                <a:solidFill>
                  <a:srgbClr val="7030A0"/>
                </a:solidFill>
              </a:rPr>
              <a:t>трещят</a:t>
            </a:r>
            <a:r>
              <a:rPr lang="ru-RU" sz="2800" b="1" dirty="0" smtClean="0">
                <a:solidFill>
                  <a:srgbClr val="7030A0"/>
                </a:solidFill>
              </a:rPr>
              <a:t>  сучья. </a:t>
            </a:r>
            <a:r>
              <a:rPr lang="ru-RU" sz="2800" b="1" dirty="0" err="1" smtClean="0">
                <a:solidFill>
                  <a:srgbClr val="7030A0"/>
                </a:solidFill>
              </a:rPr>
              <a:t>Замолчяли</a:t>
            </a:r>
            <a:r>
              <a:rPr lang="ru-RU" sz="2800" b="1" dirty="0" smtClean="0">
                <a:solidFill>
                  <a:srgbClr val="7030A0"/>
                </a:solidFill>
              </a:rPr>
              <a:t> птицы.  </a:t>
            </a:r>
            <a:r>
              <a:rPr lang="ru-RU" sz="2800" b="1" dirty="0" err="1" smtClean="0">
                <a:solidFill>
                  <a:srgbClr val="7030A0"/>
                </a:solidFill>
              </a:rPr>
              <a:t>начялась</a:t>
            </a:r>
            <a:r>
              <a:rPr lang="ru-RU" sz="2800" b="1" dirty="0" smtClean="0">
                <a:solidFill>
                  <a:srgbClr val="7030A0"/>
                </a:solidFill>
              </a:rPr>
              <a:t>  гроза.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58" y="5429264"/>
            <a:ext cx="857256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4). </a:t>
            </a:r>
            <a:r>
              <a:rPr lang="ru-RU" sz="2800" b="1" dirty="0" err="1" smtClean="0"/>
              <a:t>Кричят</a:t>
            </a:r>
            <a:r>
              <a:rPr lang="ru-RU" sz="2800" b="1" dirty="0" smtClean="0"/>
              <a:t>  иволги.  </a:t>
            </a:r>
            <a:r>
              <a:rPr lang="ru-RU" sz="2800" b="1" smtClean="0"/>
              <a:t>Скачют</a:t>
            </a:r>
            <a:r>
              <a:rPr lang="ru-RU" sz="2800" b="1" dirty="0" smtClean="0"/>
              <a:t> сороки.  в гнёздах  </a:t>
            </a:r>
            <a:r>
              <a:rPr lang="ru-RU" sz="2800" b="1" dirty="0" err="1" smtClean="0"/>
              <a:t>пищят</a:t>
            </a:r>
            <a:r>
              <a:rPr lang="ru-RU" sz="2800" b="1" dirty="0" smtClean="0"/>
              <a:t> птенцы</a:t>
            </a:r>
            <a:endParaRPr lang="ru-RU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792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Станция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214290"/>
            <a:ext cx="435771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Итоговая </a:t>
            </a:r>
            <a:endParaRPr lang="ru-RU" sz="5400" b="1" cap="none" spc="0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714489"/>
            <a:ext cx="6572296" cy="29854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/>
              <a:t>        В сочетаньях Ч</a:t>
            </a:r>
            <a:r>
              <a:rPr lang="ru-RU" sz="3600" b="1" dirty="0" smtClean="0">
                <a:solidFill>
                  <a:srgbClr val="FF0000"/>
                </a:solidFill>
              </a:rPr>
              <a:t>А </a:t>
            </a:r>
            <a:r>
              <a:rPr lang="ru-RU" sz="3600" b="1" dirty="0" smtClean="0"/>
              <a:t>и Щ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sz="3600" b="1" dirty="0" smtClean="0"/>
              <a:t>        Пишем только букву 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3600" b="1" dirty="0" smtClean="0"/>
              <a:t>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        В сочетаньях Ч</a:t>
            </a:r>
            <a:r>
              <a:rPr lang="ru-RU" sz="3600" b="1" dirty="0" smtClean="0">
                <a:solidFill>
                  <a:srgbClr val="FF0000"/>
                </a:solidFill>
              </a:rPr>
              <a:t>У</a:t>
            </a:r>
            <a:r>
              <a:rPr lang="ru-RU" sz="3600" b="1" dirty="0" smtClean="0"/>
              <a:t>  и  Щ</a:t>
            </a:r>
            <a:r>
              <a:rPr lang="ru-RU" sz="3600" b="1" dirty="0" smtClean="0">
                <a:solidFill>
                  <a:srgbClr val="FF0000"/>
                </a:solidFill>
              </a:rPr>
              <a:t>У</a:t>
            </a:r>
            <a:r>
              <a:rPr lang="ru-RU" sz="3600" b="1" dirty="0" smtClean="0"/>
              <a:t> </a:t>
            </a:r>
          </a:p>
          <a:p>
            <a:r>
              <a:rPr lang="ru-RU" sz="3600" b="1" dirty="0" smtClean="0"/>
              <a:t>        Пишем только букву  </a:t>
            </a:r>
            <a:r>
              <a:rPr lang="ru-RU" sz="4000" b="1" dirty="0" smtClean="0">
                <a:solidFill>
                  <a:srgbClr val="FF0000"/>
                </a:solidFill>
              </a:rPr>
              <a:t>У</a:t>
            </a:r>
            <a:r>
              <a:rPr lang="ru-RU" sz="4000" b="1" dirty="0" smtClean="0">
                <a:solidFill>
                  <a:schemeClr val="tx1"/>
                </a:solidFill>
              </a:rPr>
              <a:t>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3857652" cy="928694"/>
          </a:xfrm>
          <a:noFill/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Станция</a:t>
            </a:r>
            <a:endParaRPr lang="ru-RU" sz="40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214554"/>
            <a:ext cx="771530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Век живи – </a:t>
            </a: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век учись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428604"/>
            <a:ext cx="4214842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Начальная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Администратор\Рабочий стол\302015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638" y="4071942"/>
            <a:ext cx="2511412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792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Станция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8993" y="214290"/>
            <a:ext cx="4714908" cy="923330"/>
          </a:xfrm>
          <a:prstGeom prst="rect">
            <a:avLst/>
          </a:prstGeom>
          <a:solidFill>
            <a:srgbClr val="CC99FF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Чистописание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2285992"/>
            <a:ext cx="7429552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Ariston" pitchFamily="66" charset="0"/>
              </a:rPr>
              <a:t> </a:t>
            </a:r>
            <a:r>
              <a:rPr lang="ru-RU" sz="9600" b="1" dirty="0" smtClean="0">
                <a:solidFill>
                  <a:srgbClr val="FF0000"/>
                </a:solidFill>
                <a:latin typeface="ShellyAllegroC" pitchFamily="2" charset="0"/>
              </a:rPr>
              <a:t> ч  </a:t>
            </a:r>
            <a:r>
              <a:rPr lang="ru-RU" sz="9600" b="1" dirty="0" err="1" smtClean="0">
                <a:solidFill>
                  <a:srgbClr val="FF0000"/>
                </a:solidFill>
                <a:latin typeface="ShellyAllegroC" pitchFamily="2" charset="0"/>
              </a:rPr>
              <a:t>щ</a:t>
            </a:r>
            <a:r>
              <a:rPr lang="ru-RU" sz="9600" b="1" dirty="0" smtClean="0">
                <a:solidFill>
                  <a:srgbClr val="FF0000"/>
                </a:solidFill>
                <a:latin typeface="ShellyAllegroC" pitchFamily="2" charset="0"/>
              </a:rPr>
              <a:t>  ч   </a:t>
            </a:r>
            <a:r>
              <a:rPr lang="ru-RU" sz="9600" b="1" dirty="0" err="1" smtClean="0">
                <a:solidFill>
                  <a:srgbClr val="FF0000"/>
                </a:solidFill>
                <a:latin typeface="ShellyAllegroC" pitchFamily="2" charset="0"/>
              </a:rPr>
              <a:t>щ</a:t>
            </a:r>
            <a:r>
              <a:rPr lang="ru-RU" sz="9600" b="1" dirty="0" smtClean="0">
                <a:solidFill>
                  <a:srgbClr val="FF0000"/>
                </a:solidFill>
                <a:latin typeface="ShellyAllegroC" pitchFamily="2" charset="0"/>
              </a:rPr>
              <a:t>   </a:t>
            </a:r>
            <a:r>
              <a:rPr lang="ru-RU" sz="9600" b="1" dirty="0" err="1" smtClean="0">
                <a:solidFill>
                  <a:srgbClr val="FF0000"/>
                </a:solidFill>
                <a:latin typeface="ShellyAllegroC" pitchFamily="2" charset="0"/>
              </a:rPr>
              <a:t>ч</a:t>
            </a:r>
            <a:r>
              <a:rPr lang="ru-RU" sz="9600" b="1" dirty="0" smtClean="0">
                <a:solidFill>
                  <a:srgbClr val="FF0000"/>
                </a:solidFill>
                <a:latin typeface="ShellyAllegroC" pitchFamily="2" charset="0"/>
              </a:rPr>
              <a:t>   </a:t>
            </a:r>
            <a:r>
              <a:rPr lang="ru-RU" sz="9600" b="1" dirty="0" err="1" smtClean="0">
                <a:solidFill>
                  <a:srgbClr val="FF0000"/>
                </a:solidFill>
                <a:latin typeface="ShellyAllegroC" pitchFamily="2" charset="0"/>
              </a:rPr>
              <a:t>щ</a:t>
            </a:r>
            <a:endParaRPr lang="ru-RU" sz="9600" b="1" dirty="0">
              <a:solidFill>
                <a:srgbClr val="FF0000"/>
              </a:solidFill>
              <a:latin typeface="Ariston" pitchFamily="66" charset="0"/>
            </a:endParaRPr>
          </a:p>
        </p:txBody>
      </p:sp>
      <p:pic>
        <p:nvPicPr>
          <p:cNvPr id="2050" name="Picture 2" descr="C:\Documents and Settings\Администратор\Рабочий стол\ещё одна карти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429132"/>
            <a:ext cx="1643074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Станция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285728"/>
            <a:ext cx="550072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Сказочная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Администратор\Рабочий стол\Сказочный ле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6786610" cy="47149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643306" y="5429264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Arial Black" pitchFamily="34" charset="0"/>
              </a:rPr>
              <a:t>Ч Щ</a:t>
            </a:r>
            <a:endParaRPr lang="ru-RU" sz="4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285728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Станция</a:t>
            </a:r>
            <a:endParaRPr lang="ru-RU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6314" y="4429132"/>
            <a:ext cx="2000264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/>
              <a:t>&lt;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– Ю     А –У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00354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Станция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214290"/>
            <a:ext cx="4214842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 о в а я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2071678"/>
            <a:ext cx="4500594" cy="27699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Arial Black" pitchFamily="34" charset="0"/>
              </a:rPr>
              <a:t>Сочетания</a:t>
            </a:r>
          </a:p>
          <a:p>
            <a:r>
              <a:rPr lang="ru-RU" sz="6000" dirty="0" smtClean="0">
                <a:solidFill>
                  <a:srgbClr val="FF0000"/>
                </a:solidFill>
                <a:latin typeface="Arial Black" pitchFamily="34" charset="0"/>
              </a:rPr>
              <a:t>ЧА  - ЩА,    ЧУ  - ЩУ</a:t>
            </a:r>
          </a:p>
        </p:txBody>
      </p:sp>
      <p:pic>
        <p:nvPicPr>
          <p:cNvPr id="1027" name="Picture 3" descr="C:\Documents and Settings\Администратор\Рабочий стол\i_03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929066"/>
            <a:ext cx="2071702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28916" cy="58259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Станция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00430" y="214290"/>
            <a:ext cx="4572032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г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ч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428736"/>
            <a:ext cx="8286808" cy="4401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Ча-ча-ча, к детям вызвали … .</a:t>
            </a:r>
          </a:p>
          <a:p>
            <a:endParaRPr lang="ru-RU" sz="4000" b="1" dirty="0" smtClean="0">
              <a:solidFill>
                <a:srgbClr val="0000FF"/>
              </a:solidFill>
            </a:endParaRPr>
          </a:p>
          <a:p>
            <a:r>
              <a:rPr lang="ru-RU" sz="4000" b="1" dirty="0" smtClean="0">
                <a:solidFill>
                  <a:srgbClr val="0000FF"/>
                </a:solidFill>
              </a:rPr>
              <a:t> </a:t>
            </a:r>
            <a:r>
              <a:rPr lang="ru-RU" sz="4000" b="1" dirty="0" smtClean="0">
                <a:solidFill>
                  <a:srgbClr val="00B050"/>
                </a:solidFill>
              </a:rPr>
              <a:t>Чу-чу-чу, я уроки … .</a:t>
            </a:r>
          </a:p>
          <a:p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4000" b="1" dirty="0" err="1" smtClean="0">
                <a:solidFill>
                  <a:schemeClr val="accent2">
                    <a:lumMod val="50000"/>
                  </a:schemeClr>
                </a:solidFill>
              </a:rPr>
              <a:t>Ща-ща-ща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, в реке поймали два … .</a:t>
            </a:r>
          </a:p>
          <a:p>
            <a:endParaRPr lang="ru-RU" sz="4000" b="1" dirty="0" smtClean="0">
              <a:solidFill>
                <a:srgbClr val="7030A0"/>
              </a:solidFill>
            </a:endParaRPr>
          </a:p>
          <a:p>
            <a:r>
              <a:rPr lang="ru-RU" sz="4000" b="1" dirty="0" err="1" smtClean="0">
                <a:solidFill>
                  <a:srgbClr val="7030A0"/>
                </a:solidFill>
              </a:rPr>
              <a:t>Щу-щу-щу</a:t>
            </a:r>
            <a:r>
              <a:rPr lang="ru-RU" sz="4000" b="1" dirty="0" smtClean="0">
                <a:solidFill>
                  <a:srgbClr val="7030A0"/>
                </a:solidFill>
              </a:rPr>
              <a:t>, рыбу из реки … 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28916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Станция 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868" y="285728"/>
            <a:ext cx="4714908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Спортивная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Администратор\Рабочий стол\картинка физминут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928802"/>
            <a:ext cx="7000924" cy="392909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85918" y="2285992"/>
            <a:ext cx="5715040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  Ф и </a:t>
            </a:r>
            <a:r>
              <a:rPr lang="ru-RU" sz="4400" b="1" dirty="0" err="1" smtClean="0">
                <a:solidFill>
                  <a:srgbClr val="C00000"/>
                </a:solidFill>
              </a:rPr>
              <a:t>з</a:t>
            </a:r>
            <a:r>
              <a:rPr lang="ru-RU" sz="4400" b="1" dirty="0" smtClean="0">
                <a:solidFill>
                  <a:srgbClr val="C00000"/>
                </a:solidFill>
              </a:rPr>
              <a:t> м и </a:t>
            </a:r>
            <a:r>
              <a:rPr lang="ru-RU" sz="4400" b="1" dirty="0" err="1" smtClean="0">
                <a:solidFill>
                  <a:srgbClr val="C00000"/>
                </a:solidFill>
              </a:rPr>
              <a:t>н</a:t>
            </a:r>
            <a:r>
              <a:rPr lang="ru-RU" sz="4400" b="1" dirty="0" smtClean="0">
                <a:solidFill>
                  <a:srgbClr val="C00000"/>
                </a:solidFill>
              </a:rPr>
              <a:t> у т к а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14668" cy="796908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Станция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0430" y="285728"/>
            <a:ext cx="492922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а </a:t>
            </a:r>
            <a:r>
              <a:rPr lang="ru-RU" sz="5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 и </a:t>
            </a:r>
            <a:r>
              <a:rPr lang="ru-RU" sz="5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5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 я </a:t>
            </a:r>
            <a:endParaRPr lang="ru-RU" sz="5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Администратор\Рабочий стол\часы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200" y="1571612"/>
            <a:ext cx="1931974" cy="2000264"/>
          </a:xfrm>
          <a:prstGeom prst="rect">
            <a:avLst/>
          </a:prstGeom>
          <a:noFill/>
        </p:spPr>
      </p:pic>
      <p:pic>
        <p:nvPicPr>
          <p:cNvPr id="4" name="Picture 2" descr="C:\Documents and Settings\Администратор\Рабочий стол\щука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571612"/>
            <a:ext cx="2643206" cy="2000264"/>
          </a:xfrm>
          <a:prstGeom prst="rect">
            <a:avLst/>
          </a:prstGeom>
          <a:noFill/>
        </p:spPr>
      </p:pic>
      <p:pic>
        <p:nvPicPr>
          <p:cNvPr id="5" name="Picture 2" descr="C:\Documents and Settings\Администратор\Рабочий стол\чайни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571612"/>
            <a:ext cx="2571768" cy="1928826"/>
          </a:xfrm>
          <a:prstGeom prst="rect">
            <a:avLst/>
          </a:prstGeom>
          <a:noFill/>
        </p:spPr>
      </p:pic>
      <p:pic>
        <p:nvPicPr>
          <p:cNvPr id="6" name="Picture 2" descr="C:\Documents and Settings\Администратор\Рабочий стол\чашк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071942"/>
            <a:ext cx="2571768" cy="1643074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свеч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3857627"/>
            <a:ext cx="2643206" cy="2571747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чулки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4000504"/>
            <a:ext cx="2286016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43296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Станция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1" y="214290"/>
            <a:ext cx="4500594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 г </a:t>
            </a:r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о в а я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1428736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« Слог потерялся »</a:t>
            </a:r>
            <a:endParaRPr lang="ru-RU" sz="40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2214554"/>
            <a:ext cx="2643206" cy="3785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/>
              <a:t>     хо …</a:t>
            </a:r>
          </a:p>
          <a:p>
            <a:r>
              <a:rPr lang="ru-RU" sz="4000" b="1" dirty="0" smtClean="0"/>
              <a:t>     … </a:t>
            </a:r>
            <a:r>
              <a:rPr lang="ru-RU" sz="4000" b="1" dirty="0" err="1" smtClean="0"/>
              <a:t>гун</a:t>
            </a:r>
            <a:endParaRPr lang="ru-RU" sz="4000" b="1" dirty="0" smtClean="0"/>
          </a:p>
          <a:p>
            <a:r>
              <a:rPr lang="ru-RU" sz="4000" b="1" dirty="0" smtClean="0"/>
              <a:t>     та … </a:t>
            </a:r>
          </a:p>
          <a:p>
            <a:r>
              <a:rPr lang="ru-RU" sz="4000" b="1" dirty="0" smtClean="0"/>
              <a:t>     зада … </a:t>
            </a:r>
          </a:p>
          <a:p>
            <a:r>
              <a:rPr lang="ru-RU" sz="4000" b="1" dirty="0" smtClean="0"/>
              <a:t>     … </a:t>
            </a:r>
            <a:r>
              <a:rPr lang="ru-RU" sz="4000" b="1" dirty="0" err="1" smtClean="0"/>
              <a:t>вель</a:t>
            </a:r>
            <a:endParaRPr lang="ru-RU" sz="4000" b="1" dirty="0" smtClean="0"/>
          </a:p>
          <a:p>
            <a:r>
              <a:rPr lang="ru-RU" sz="4000" b="1" dirty="0" smtClean="0"/>
              <a:t>     … </a:t>
            </a:r>
            <a:r>
              <a:rPr lang="ru-RU" sz="4000" b="1" dirty="0" err="1" smtClean="0"/>
              <a:t>ка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86380" y="2285992"/>
            <a:ext cx="2714644" cy="3785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/>
              <a:t>     мол …</a:t>
            </a:r>
          </a:p>
          <a:p>
            <a:r>
              <a:rPr lang="ru-RU" sz="4000" b="1" dirty="0" smtClean="0"/>
              <a:t>     … </a:t>
            </a:r>
            <a:r>
              <a:rPr lang="ru-RU" sz="4000" b="1" dirty="0" err="1" smtClean="0"/>
              <a:t>дак</a:t>
            </a:r>
            <a:endParaRPr lang="ru-RU" sz="4000" b="1" dirty="0" smtClean="0"/>
          </a:p>
          <a:p>
            <a:r>
              <a:rPr lang="ru-RU" sz="4000" b="1" dirty="0" smtClean="0"/>
              <a:t>     пи …</a:t>
            </a:r>
          </a:p>
          <a:p>
            <a:r>
              <a:rPr lang="ru-RU" sz="4000" b="1" dirty="0" smtClean="0"/>
              <a:t>     ту ….</a:t>
            </a:r>
          </a:p>
          <a:p>
            <a:r>
              <a:rPr lang="ru-RU" sz="4000" b="1" dirty="0" smtClean="0"/>
              <a:t>     … </a:t>
            </a:r>
            <a:r>
              <a:rPr lang="ru-RU" sz="4000" b="1" dirty="0" err="1" smtClean="0"/>
              <a:t>ка</a:t>
            </a:r>
            <a:endParaRPr lang="ru-RU" sz="4000" b="1" dirty="0" smtClean="0"/>
          </a:p>
          <a:p>
            <a:r>
              <a:rPr lang="ru-RU" sz="4000" b="1" dirty="0" smtClean="0"/>
              <a:t>     и …</a:t>
            </a:r>
            <a:endParaRPr lang="ru-RU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FF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264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Мягкие шипящие звуки, запись этих звуков в сочетании с гласными</vt:lpstr>
      <vt:lpstr>Станция</vt:lpstr>
      <vt:lpstr>Станция</vt:lpstr>
      <vt:lpstr>Станция </vt:lpstr>
      <vt:lpstr>Станция </vt:lpstr>
      <vt:lpstr>Станция</vt:lpstr>
      <vt:lpstr>Станция </vt:lpstr>
      <vt:lpstr>Станция</vt:lpstr>
      <vt:lpstr>Станция</vt:lpstr>
      <vt:lpstr>Станция</vt:lpstr>
      <vt:lpstr>Станция</vt:lpstr>
    </vt:vector>
  </TitlesOfParts>
  <Company>BEST XP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Мягкие шипящие звуки, запись этих звуков в сочетании с гласными</dc:title>
  <dc:creator>Комп</dc:creator>
  <cp:lastModifiedBy>Комп</cp:lastModifiedBy>
  <cp:revision>45</cp:revision>
  <dcterms:created xsi:type="dcterms:W3CDTF">2011-11-19T07:52:59Z</dcterms:created>
  <dcterms:modified xsi:type="dcterms:W3CDTF">2011-11-23T18:05:11Z</dcterms:modified>
</cp:coreProperties>
</file>