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6" r:id="rId21"/>
    <p:sldId id="277" r:id="rId22"/>
    <p:sldId id="278" r:id="rId23"/>
    <p:sldId id="280" r:id="rId24"/>
    <p:sldId id="279" r:id="rId2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5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K:\ProPowerPoint\Шаблоны\В работе\1 Сентября\1sen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2519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47664" y="1772816"/>
            <a:ext cx="6624736" cy="1470025"/>
          </a:xfrm>
        </p:spPr>
        <p:txBody>
          <a:bodyPr>
            <a:normAutofit/>
          </a:bodyPr>
          <a:lstStyle>
            <a:lvl1pPr>
              <a:defRPr sz="5400" i="0">
                <a:latin typeface="Monotype Corsiva" pitchFamily="66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4784576" cy="112697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E10B7FBD-3002-4CAE-8E5C-A71D102DBFE6}" type="datetimeFigureOut">
              <a:rPr lang="ru-RU"/>
              <a:pPr>
                <a:defRPr/>
              </a:pPr>
              <a:t>05.11.2014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291D18B9-CAFE-476D-A0CE-468A2751EFC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F0AD318E-CCA8-4A9B-8349-78A07382CFC7}" type="datetimeFigureOut">
              <a:rPr lang="ru-RU"/>
              <a:pPr>
                <a:defRPr/>
              </a:pPr>
              <a:t>05.11.2014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62FF125D-FF08-4EA6-B9C6-EE0FBADB9D9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20423979-5528-4B66-91E9-256CD041245F}" type="datetimeFigureOut">
              <a:rPr lang="ru-RU"/>
              <a:pPr>
                <a:defRPr/>
              </a:pPr>
              <a:t>05.11.2014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D0DA5636-98F8-49DE-9DB6-7817CCC5B9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A3D8A4A5-EACA-48A7-AAD4-2D0CDB2A195E}" type="datetimeFigureOut">
              <a:rPr lang="ru-RU"/>
              <a:pPr>
                <a:defRPr/>
              </a:pPr>
              <a:t>05.11.2014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572D2CC7-6E16-44A1-8063-CD82229CCC7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534FEAF9-0A58-402A-943C-5F9761ED2EA8}" type="datetimeFigureOut">
              <a:rPr lang="ru-RU"/>
              <a:pPr>
                <a:defRPr/>
              </a:pPr>
              <a:t>05.11.2014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888F8629-C8B4-4164-A336-38917F30BF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C1264F99-28E2-4764-BCDC-8161D1292014}" type="datetimeFigureOut">
              <a:rPr lang="ru-RU"/>
              <a:pPr>
                <a:defRPr/>
              </a:pPr>
              <a:t>05.11.2014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8589D641-5638-4C2D-8EF1-3BB6FE63B5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AAFD9E4F-7662-4393-9BAE-ED8629DABBE3}" type="datetimeFigureOut">
              <a:rPr lang="ru-RU"/>
              <a:pPr>
                <a:defRPr/>
              </a:pPr>
              <a:t>05.11.2014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586188A6-849D-4C94-BFFD-81995529CD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12BB23FF-34C8-4C4A-9E3F-592BA9FBDD33}" type="datetimeFigureOut">
              <a:rPr lang="ru-RU"/>
              <a:pPr>
                <a:defRPr/>
              </a:pPr>
              <a:t>05.11.2014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108CC4F9-831D-4ACD-B645-AD4A9F3205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FE62DD3C-D244-433A-BE3F-77B88981DF7F}" type="datetimeFigureOut">
              <a:rPr lang="ru-RU"/>
              <a:pPr>
                <a:defRPr/>
              </a:pPr>
              <a:t>05.11.2014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1597D709-9F93-459F-9814-C91D56F92D4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1224DE02-5A5A-4D67-9D96-E5991FC9AD64}" type="datetimeFigureOut">
              <a:rPr lang="ru-RU"/>
              <a:pPr>
                <a:defRPr/>
              </a:pPr>
              <a:t>05.11.2014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02B03B4A-B71C-45B0-82ED-4CE8B754D00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K:\ProPowerPoint\Шаблоны\В работе\1 Сентября\1sentSlide.jpg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Заголовок 1"/>
          <p:cNvSpPr>
            <a:spLocks noGrp="1"/>
          </p:cNvSpPr>
          <p:nvPr>
            <p:ph type="title"/>
          </p:nvPr>
        </p:nvSpPr>
        <p:spPr bwMode="auto">
          <a:xfrm>
            <a:off x="179388" y="908050"/>
            <a:ext cx="8713787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700213"/>
            <a:ext cx="8229600" cy="4465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9" name="TextBox 6"/>
          <p:cNvSpPr txBox="1">
            <a:spLocks noChangeArrowheads="1"/>
          </p:cNvSpPr>
          <p:nvPr/>
        </p:nvSpPr>
        <p:spPr bwMode="auto">
          <a:xfrm>
            <a:off x="7791450" y="6581775"/>
            <a:ext cx="1319213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en-US" sz="1200" smtClean="0">
                <a:solidFill>
                  <a:srgbClr val="F2F2F2"/>
                </a:solidFill>
              </a:rPr>
              <a:t>ProPowerPoint.Ru</a:t>
            </a:r>
            <a:endParaRPr lang="ru-RU" sz="1200" smtClean="0">
              <a:solidFill>
                <a:srgbClr val="F2F2F2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1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ctrTitle"/>
          </p:nvPr>
        </p:nvSpPr>
        <p:spPr>
          <a:xfrm>
            <a:off x="1043608" y="0"/>
            <a:ext cx="7344816" cy="4365104"/>
          </a:xfrm>
        </p:spPr>
        <p:txBody>
          <a:bodyPr>
            <a:noAutofit/>
          </a:bodyPr>
          <a:lstStyle/>
          <a:p>
            <a:r>
              <a:rPr lang="ru-RU" sz="3200" dirty="0" smtClean="0">
                <a:latin typeface="Calibri" pitchFamily="34" charset="0"/>
                <a:cs typeface="Calibri" pitchFamily="34" charset="0"/>
              </a:rPr>
              <a:t/>
            </a:r>
            <a:br>
              <a:rPr lang="ru-RU" sz="3200" dirty="0" smtClean="0">
                <a:latin typeface="Calibri" pitchFamily="34" charset="0"/>
                <a:cs typeface="Calibri" pitchFamily="34" charset="0"/>
              </a:rPr>
            </a:br>
            <a:r>
              <a:rPr lang="ru-RU" sz="3200" dirty="0" smtClean="0">
                <a:latin typeface="Calibri" pitchFamily="34" charset="0"/>
                <a:cs typeface="Calibri" pitchFamily="34" charset="0"/>
              </a:rPr>
              <a:t/>
            </a:r>
            <a:br>
              <a:rPr lang="ru-RU" sz="3200" dirty="0" smtClean="0">
                <a:latin typeface="Calibri" pitchFamily="34" charset="0"/>
                <a:cs typeface="Calibri" pitchFamily="34" charset="0"/>
              </a:rPr>
            </a:br>
            <a:r>
              <a:rPr lang="ru-RU" sz="3200" dirty="0" smtClean="0">
                <a:latin typeface="Calibri" pitchFamily="34" charset="0"/>
                <a:cs typeface="Calibri" pitchFamily="34" charset="0"/>
              </a:rPr>
              <a:t/>
            </a:r>
            <a:br>
              <a:rPr lang="ru-RU" sz="3200" dirty="0" smtClean="0">
                <a:latin typeface="Calibri" pitchFamily="34" charset="0"/>
                <a:cs typeface="Calibri" pitchFamily="34" charset="0"/>
              </a:rPr>
            </a:br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Развивающие возможности урока. Диагностика и формирование УУД.</a:t>
            </a:r>
            <a:r>
              <a:rPr lang="ru-RU" sz="3600" dirty="0" smtClean="0">
                <a:latin typeface="Calibri" pitchFamily="34" charset="0"/>
                <a:cs typeface="Calibri" pitchFamily="34" charset="0"/>
              </a:rPr>
              <a:t/>
            </a:r>
            <a:br>
              <a:rPr lang="ru-RU" sz="3600" dirty="0" smtClean="0">
                <a:latin typeface="Calibri" pitchFamily="34" charset="0"/>
                <a:cs typeface="Calibri" pitchFamily="34" charset="0"/>
              </a:rPr>
            </a:br>
            <a:endParaRPr lang="ru-RU" sz="3600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15616" y="4293096"/>
            <a:ext cx="5328592" cy="792088"/>
          </a:xfrm>
        </p:spPr>
        <p:txBody>
          <a:bodyPr rtlCol="0">
            <a:normAutofit fontScale="47500" lnSpcReduction="20000"/>
          </a:bodyPr>
          <a:lstStyle/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solidFill>
                  <a:schemeClr val="tx2"/>
                </a:solidFill>
              </a:rPr>
              <a:t>Педагог-психолог МБОУ СОШ № 3 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solidFill>
                  <a:schemeClr val="tx2"/>
                </a:solidFill>
              </a:rPr>
              <a:t>г. Вилючинска Камчатский край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solidFill>
                  <a:schemeClr val="tx2"/>
                </a:solidFill>
              </a:rPr>
              <a:t> Ковалевская В.П.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323525" y="908721"/>
          <a:ext cx="8352933" cy="5352401"/>
        </p:xfrm>
        <a:graphic>
          <a:graphicData uri="http://schemas.openxmlformats.org/drawingml/2006/table">
            <a:tbl>
              <a:tblPr/>
              <a:tblGrid>
                <a:gridCol w="2302909"/>
                <a:gridCol w="756253"/>
                <a:gridCol w="756253"/>
                <a:gridCol w="756253"/>
                <a:gridCol w="756253"/>
                <a:gridCol w="756253"/>
                <a:gridCol w="756253"/>
                <a:gridCol w="756253"/>
                <a:gridCol w="756253"/>
              </a:tblGrid>
              <a:tr h="1041585"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</a:rPr>
                        <a:t>Мотивационная сфера </a:t>
                      </a:r>
                      <a:r>
                        <a:rPr lang="ru-RU" sz="1400" i="1" dirty="0">
                          <a:latin typeface="Times New Roman"/>
                          <a:ea typeface="Times New Roman"/>
                        </a:rPr>
                        <a:t>(личностные у.у.д.)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  <a:p>
                      <a:pPr marL="228600"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2.1.Учебная мотивация</a:t>
                      </a:r>
                    </a:p>
                    <a:p>
                      <a:pPr marL="228600"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(указ. конкретное содержание)</a:t>
                      </a:r>
                    </a:p>
                  </a:txBody>
                  <a:tcPr marL="42737" marR="427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</a:endParaRPr>
                    </a:p>
                  </a:txBody>
                  <a:tcPr marL="42737" marR="427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</a:endParaRPr>
                    </a:p>
                  </a:txBody>
                  <a:tcPr marL="42737" marR="427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</a:endParaRPr>
                    </a:p>
                  </a:txBody>
                  <a:tcPr marL="42737" marR="427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</a:endParaRPr>
                    </a:p>
                  </a:txBody>
                  <a:tcPr marL="42737" marR="427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</a:endParaRPr>
                    </a:p>
                  </a:txBody>
                  <a:tcPr marL="42737" marR="427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</a:endParaRPr>
                    </a:p>
                  </a:txBody>
                  <a:tcPr marL="42737" marR="427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</a:endParaRPr>
                    </a:p>
                  </a:txBody>
                  <a:tcPr marL="42737" marR="427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</a:endParaRPr>
                    </a:p>
                  </a:txBody>
                  <a:tcPr marL="42737" marR="427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942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2.2. Уровень школьной адаптации (для 1 кл)</a:t>
                      </a:r>
                    </a:p>
                  </a:txBody>
                  <a:tcPr marL="42737" marR="427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</a:endParaRPr>
                    </a:p>
                  </a:txBody>
                  <a:tcPr marL="42737" marR="427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</a:endParaRPr>
                    </a:p>
                  </a:txBody>
                  <a:tcPr marL="42737" marR="427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</a:endParaRPr>
                    </a:p>
                  </a:txBody>
                  <a:tcPr marL="42737" marR="427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</a:endParaRPr>
                    </a:p>
                  </a:txBody>
                  <a:tcPr marL="42737" marR="427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</a:endParaRPr>
                    </a:p>
                  </a:txBody>
                  <a:tcPr marL="42737" marR="427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</a:endParaRPr>
                    </a:p>
                  </a:txBody>
                  <a:tcPr marL="42737" marR="427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</a:endParaRPr>
                    </a:p>
                  </a:txBody>
                  <a:tcPr marL="42737" marR="427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</a:endParaRPr>
                    </a:p>
                  </a:txBody>
                  <a:tcPr marL="42737" marR="427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663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2.3. Личностная тревожность</a:t>
                      </a:r>
                    </a:p>
                  </a:txBody>
                  <a:tcPr marL="42737" marR="427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</a:endParaRPr>
                    </a:p>
                  </a:txBody>
                  <a:tcPr marL="42737" marR="427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</a:endParaRPr>
                    </a:p>
                  </a:txBody>
                  <a:tcPr marL="42737" marR="427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</a:endParaRPr>
                    </a:p>
                  </a:txBody>
                  <a:tcPr marL="42737" marR="427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</a:endParaRPr>
                    </a:p>
                  </a:txBody>
                  <a:tcPr marL="42737" marR="427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</a:endParaRPr>
                    </a:p>
                  </a:txBody>
                  <a:tcPr marL="42737" marR="427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</a:endParaRPr>
                    </a:p>
                  </a:txBody>
                  <a:tcPr marL="42737" marR="427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</a:endParaRPr>
                    </a:p>
                  </a:txBody>
                  <a:tcPr marL="42737" marR="427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</a:endParaRPr>
                    </a:p>
                  </a:txBody>
                  <a:tcPr marL="42737" marR="427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8219"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Особенности поведения и общения, отношение к себе</a:t>
                      </a:r>
                      <a:r>
                        <a:rPr lang="ru-RU" sz="140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400" i="1">
                          <a:latin typeface="Times New Roman"/>
                          <a:ea typeface="Times New Roman"/>
                        </a:rPr>
                        <a:t>(коммуникативные у.у.д.)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  <a:p>
                      <a:pPr marL="228600" algn="just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3.1.Отношение со сверстниками</a:t>
                      </a:r>
                    </a:p>
                  </a:txBody>
                  <a:tcPr marL="42737" marR="427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</a:endParaRPr>
                    </a:p>
                  </a:txBody>
                  <a:tcPr marL="42737" marR="427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</a:endParaRPr>
                    </a:p>
                  </a:txBody>
                  <a:tcPr marL="42737" marR="427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</a:endParaRPr>
                    </a:p>
                  </a:txBody>
                  <a:tcPr marL="42737" marR="427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</a:endParaRPr>
                    </a:p>
                  </a:txBody>
                  <a:tcPr marL="42737" marR="427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</a:endParaRPr>
                    </a:p>
                  </a:txBody>
                  <a:tcPr marL="42737" marR="427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</a:endParaRPr>
                    </a:p>
                  </a:txBody>
                  <a:tcPr marL="42737" marR="427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</a:endParaRPr>
                    </a:p>
                  </a:txBody>
                  <a:tcPr marL="42737" marR="427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</a:endParaRPr>
                    </a:p>
                  </a:txBody>
                  <a:tcPr marL="42737" marR="427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71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3.2. отношения с педагогами</a:t>
                      </a:r>
                    </a:p>
                  </a:txBody>
                  <a:tcPr marL="42737" marR="427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</a:endParaRPr>
                    </a:p>
                  </a:txBody>
                  <a:tcPr marL="42737" marR="427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</a:endParaRPr>
                    </a:p>
                  </a:txBody>
                  <a:tcPr marL="42737" marR="427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</a:endParaRPr>
                    </a:p>
                  </a:txBody>
                  <a:tcPr marL="42737" marR="427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</a:endParaRPr>
                    </a:p>
                  </a:txBody>
                  <a:tcPr marL="42737" marR="427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</a:endParaRPr>
                    </a:p>
                  </a:txBody>
                  <a:tcPr marL="42737" marR="427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</a:endParaRPr>
                    </a:p>
                  </a:txBody>
                  <a:tcPr marL="42737" marR="427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</a:endParaRPr>
                    </a:p>
                  </a:txBody>
                  <a:tcPr marL="42737" marR="427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</a:endParaRPr>
                    </a:p>
                  </a:txBody>
                  <a:tcPr marL="42737" marR="427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663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3.3. соблюдение социальных норм</a:t>
                      </a:r>
                    </a:p>
                  </a:txBody>
                  <a:tcPr marL="42737" marR="427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</a:endParaRPr>
                    </a:p>
                  </a:txBody>
                  <a:tcPr marL="42737" marR="427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</a:endParaRPr>
                    </a:p>
                  </a:txBody>
                  <a:tcPr marL="42737" marR="427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</a:endParaRPr>
                    </a:p>
                  </a:txBody>
                  <a:tcPr marL="42737" marR="427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</a:endParaRPr>
                    </a:p>
                  </a:txBody>
                  <a:tcPr marL="42737" marR="427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</a:endParaRPr>
                    </a:p>
                  </a:txBody>
                  <a:tcPr marL="42737" marR="427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</a:endParaRPr>
                    </a:p>
                  </a:txBody>
                  <a:tcPr marL="42737" marR="427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</a:endParaRPr>
                    </a:p>
                  </a:txBody>
                  <a:tcPr marL="42737" marR="427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</a:endParaRPr>
                    </a:p>
                  </a:txBody>
                  <a:tcPr marL="42737" marR="427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495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3.4. поведенческая саморегуляция (регулятивные у.у.д.)</a:t>
                      </a:r>
                    </a:p>
                  </a:txBody>
                  <a:tcPr marL="42737" marR="427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</a:endParaRPr>
                    </a:p>
                  </a:txBody>
                  <a:tcPr marL="42737" marR="427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</a:endParaRPr>
                    </a:p>
                  </a:txBody>
                  <a:tcPr marL="42737" marR="427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</a:endParaRPr>
                    </a:p>
                  </a:txBody>
                  <a:tcPr marL="42737" marR="427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</a:endParaRPr>
                    </a:p>
                  </a:txBody>
                  <a:tcPr marL="42737" marR="427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</a:endParaRPr>
                    </a:p>
                  </a:txBody>
                  <a:tcPr marL="42737" marR="427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</a:endParaRPr>
                    </a:p>
                  </a:txBody>
                  <a:tcPr marL="42737" marR="427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</a:endParaRPr>
                    </a:p>
                  </a:txBody>
                  <a:tcPr marL="42737" marR="427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</a:endParaRPr>
                    </a:p>
                  </a:txBody>
                  <a:tcPr marL="42737" marR="427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942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3.5. Отношение к себе,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уровень самооценки</a:t>
                      </a:r>
                    </a:p>
                  </a:txBody>
                  <a:tcPr marL="42737" marR="427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</a:endParaRPr>
                    </a:p>
                  </a:txBody>
                  <a:tcPr marL="42737" marR="427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</a:endParaRPr>
                    </a:p>
                  </a:txBody>
                  <a:tcPr marL="42737" marR="427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</a:endParaRPr>
                    </a:p>
                  </a:txBody>
                  <a:tcPr marL="42737" marR="427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700" dirty="0">
                        <a:latin typeface="Times New Roman"/>
                        <a:ea typeface="Times New Roman"/>
                      </a:endParaRPr>
                    </a:p>
                  </a:txBody>
                  <a:tcPr marL="42737" marR="427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</a:endParaRPr>
                    </a:p>
                  </a:txBody>
                  <a:tcPr marL="42737" marR="427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</a:endParaRPr>
                    </a:p>
                  </a:txBody>
                  <a:tcPr marL="42737" marR="427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</a:endParaRPr>
                    </a:p>
                  </a:txBody>
                  <a:tcPr marL="42737" marR="427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700" dirty="0">
                        <a:latin typeface="Times New Roman"/>
                        <a:ea typeface="Times New Roman"/>
                      </a:endParaRPr>
                    </a:p>
                  </a:txBody>
                  <a:tcPr marL="42737" marR="427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2.Консультативный Блок</a:t>
            </a:r>
            <a:endParaRPr lang="ru-RU" sz="32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268761"/>
            <a:ext cx="8424936" cy="4896543"/>
          </a:xfrm>
        </p:spPr>
        <p:txBody>
          <a:bodyPr/>
          <a:lstStyle/>
          <a:p>
            <a:pPr marL="88900" indent="-88900" algn="just">
              <a:buNone/>
            </a:pPr>
            <a:r>
              <a:rPr lang="ru-RU" dirty="0" smtClean="0"/>
              <a:t> </a:t>
            </a:r>
            <a:r>
              <a:rPr lang="ru-RU" sz="1800" dirty="0" smtClean="0"/>
              <a:t>Развивающие возможности урока : упражнения и задания, способствующие формированию УУД.</a:t>
            </a:r>
          </a:p>
          <a:p>
            <a:pPr marL="88900" indent="-88900" algn="ctr">
              <a:buNone/>
            </a:pP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</a:rPr>
              <a:t>Познавательные УУД</a:t>
            </a:r>
          </a:p>
          <a:p>
            <a:pPr marL="88900" indent="-88900" algn="ctr">
              <a:buNone/>
            </a:pP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</a:rPr>
              <a:t> (примеры заданий и упражнений)</a:t>
            </a:r>
          </a:p>
          <a:p>
            <a:pPr marL="88900" indent="-88900">
              <a:buNone/>
            </a:pPr>
            <a:r>
              <a:rPr lang="ru-RU" sz="2000" b="1" dirty="0" smtClean="0">
                <a:solidFill>
                  <a:schemeClr val="accent3"/>
                </a:solidFill>
              </a:rPr>
              <a:t>Задания, требующие осмысления информации, развитие логических операций : </a:t>
            </a:r>
            <a:r>
              <a:rPr lang="ru-RU" sz="2000" dirty="0" smtClean="0"/>
              <a:t>Произведите разбор, проанализируйте, Из чего состоит…? В чем сходство и в чем различие…, Сопоставьте…, Сравните…, Как можно распределить…, Заполните таблицу…, Расположите в следующем порядке… Найдите закономерность…Обобщите…, Что лишнее? Уточните…Приведите пример…Почему…? Каким образом…? Что является причиной…? Какое влияние на… оказало…? Запишите условие кратко…, Обозначьте на схеме…, переведите…, </a:t>
            </a:r>
            <a:r>
              <a:rPr lang="ru-RU" sz="1900" dirty="0" smtClean="0"/>
              <a:t>Представьте в</a:t>
            </a:r>
          </a:p>
          <a:p>
            <a:pPr>
              <a:buNone/>
            </a:pPr>
            <a:r>
              <a:rPr lang="ru-RU" sz="1900" dirty="0" smtClean="0"/>
              <a:t> виде… Найдите аналогию…Как вы понимаете…? Раскройте</a:t>
            </a:r>
          </a:p>
          <a:p>
            <a:pPr>
              <a:buNone/>
            </a:pPr>
            <a:r>
              <a:rPr lang="ru-RU" sz="1900" dirty="0" smtClean="0"/>
              <a:t> значение…, Докажите…, подтвердите…, Почему вы так думаете? </a:t>
            </a:r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836713"/>
            <a:ext cx="8424936" cy="5328591"/>
          </a:xfrm>
        </p:spPr>
        <p:txBody>
          <a:bodyPr/>
          <a:lstStyle/>
          <a:p>
            <a:pPr algn="just">
              <a:buFont typeface="Wingdings" pitchFamily="2" charset="2"/>
              <a:buChar char="ü"/>
            </a:pPr>
            <a:r>
              <a:rPr lang="ru-RU" sz="2000" b="1" dirty="0" smtClean="0">
                <a:solidFill>
                  <a:schemeClr val="accent3"/>
                </a:solidFill>
              </a:rPr>
              <a:t>Задания, требующие самостоятельных действий и творческого применения информации, развитие логических операций: </a:t>
            </a:r>
            <a:r>
              <a:rPr lang="ru-RU" sz="2000" dirty="0" smtClean="0"/>
              <a:t>Где мы можем наблюдать…? Как можно применить…? Как можно поступить в ситуации…? Что может быть решением данной проблемы? Составьте вопросы и задания к тексту… Что произойдет, если…, на основе размышлений определите…, найдите закономерность…, исследуйте самостоятельно… Напишите сочинение, сценарий…, Составьте классификацию…, Придумайте задачу…Предложите гипотезу…</a:t>
            </a:r>
          </a:p>
          <a:p>
            <a:pPr algn="just">
              <a:buFont typeface="Wingdings" pitchFamily="2" charset="2"/>
              <a:buChar char="ü"/>
            </a:pPr>
            <a:r>
              <a:rPr lang="ru-RU" sz="2000" b="1" dirty="0" smtClean="0">
                <a:solidFill>
                  <a:schemeClr val="accent3"/>
                </a:solidFill>
              </a:rPr>
              <a:t>Задачи на развитие логических операций( примеры задач):</a:t>
            </a:r>
            <a:r>
              <a:rPr lang="ru-RU" sz="2000" b="1" dirty="0" smtClean="0"/>
              <a:t> </a:t>
            </a:r>
            <a:r>
              <a:rPr lang="ru-RU" sz="1600" dirty="0" smtClean="0"/>
              <a:t>1</a:t>
            </a:r>
            <a:r>
              <a:rPr lang="ru-RU" sz="1600" b="1" dirty="0" smtClean="0"/>
              <a:t>.</a:t>
            </a:r>
            <a:r>
              <a:rPr lang="ru-RU" sz="1600" dirty="0" smtClean="0"/>
              <a:t>Даша и Маша получили в школе пятерки: одна - по математике, другая по чтению. По какому предмету получила пятерку Даша, если Маша получила оценку не по математике? 2. Коля и Вася -  два брата. Один из них ходит в детский сад, другой – в школу. Кто из них моложе, если Вася учится во втором классе? 3.Попугай, Мартышка, Слоненок и Удав решили отправиться в путешествие. Каждый из них выбрал себе один из видов транспорта – самолет, поезд, пароход или автомобиль. Кто на чем отправился в путь, если известно, что слоненок не помещается в самолет, удав предпочитает наземные виды </a:t>
            </a:r>
          </a:p>
          <a:p>
            <a:pPr marL="358775" indent="0" algn="just">
              <a:buNone/>
            </a:pPr>
            <a:r>
              <a:rPr lang="ru-RU" sz="1600" dirty="0" smtClean="0"/>
              <a:t>транспорта, а Мартышку на первом же посту ГИБДД оштрафовали </a:t>
            </a:r>
          </a:p>
          <a:p>
            <a:pPr indent="15875" algn="just">
              <a:buNone/>
            </a:pPr>
            <a:r>
              <a:rPr lang="ru-RU" sz="1600" dirty="0" smtClean="0"/>
              <a:t>за нарушение правил дорожного движения?    </a:t>
            </a: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itchFamily="2" charset="2"/>
              <a:buChar char="ü"/>
            </a:pPr>
            <a:r>
              <a:rPr lang="ru-RU" dirty="0" smtClean="0">
                <a:solidFill>
                  <a:schemeClr val="accent3"/>
                </a:solidFill>
              </a:rPr>
              <a:t>Развитие умения обобщать: </a:t>
            </a:r>
            <a:r>
              <a:rPr lang="ru-RU" sz="2000" dirty="0" smtClean="0"/>
              <a:t>«Назови одним словом» (важно также использовать материал, изучаемый на уроках) - в подобных заданиях должны содержаться слова, которые объединены общим смыслом. Этот общий смысл надо передать одним словом. Пример: 1. лисица, медведь, заяц, обезьяна – животные (используем словарные слова). 2. берёза, ель, осина, ива – </a:t>
            </a:r>
            <a:r>
              <a:rPr lang="ru-RU" sz="2000" b="1" dirty="0" smtClean="0"/>
              <a:t>Д</a:t>
            </a:r>
            <a:r>
              <a:rPr lang="ru-RU" sz="2000" dirty="0" smtClean="0"/>
              <a:t>еревья; Пила, молоток, рубанок, отвертка – инстр</a:t>
            </a:r>
            <a:r>
              <a:rPr lang="ru-RU" sz="2000" b="1" dirty="0" smtClean="0"/>
              <a:t>у</a:t>
            </a:r>
            <a:r>
              <a:rPr lang="ru-RU" sz="2000" dirty="0" smtClean="0"/>
              <a:t>менты; Африка, Евразия, Австралия, Антарктида – Мате</a:t>
            </a:r>
            <a:r>
              <a:rPr lang="ru-RU" sz="2000" b="1" dirty="0" smtClean="0"/>
              <a:t>р</a:t>
            </a:r>
            <a:r>
              <a:rPr lang="ru-RU" sz="2000" dirty="0" smtClean="0"/>
              <a:t>ики; сыроежка, мухомор, лисичка, масленок – </a:t>
            </a:r>
            <a:r>
              <a:rPr lang="ru-RU" sz="2000" b="1" dirty="0" smtClean="0"/>
              <a:t>г</a:t>
            </a:r>
            <a:r>
              <a:rPr lang="ru-RU" sz="2000" dirty="0" smtClean="0"/>
              <a:t>рибы. Выпиши буквы в 1 слове – 1, во 2 слове- 6, в 3 слове- 5, в 4 слове – 1. Какое слово получилось? </a:t>
            </a:r>
            <a:r>
              <a:rPr lang="ru-RU" sz="2000" b="1" dirty="0" smtClean="0"/>
              <a:t>Друг. </a:t>
            </a:r>
            <a:r>
              <a:rPr lang="ru-RU" sz="2000" dirty="0" smtClean="0"/>
              <a:t>3. Назови одним словом: Пушкин, Некрасов, Чуковский, </a:t>
            </a:r>
            <a:r>
              <a:rPr lang="ru-RU" sz="2000" dirty="0" err="1" smtClean="0"/>
              <a:t>Заходер</a:t>
            </a:r>
            <a:r>
              <a:rPr lang="ru-RU" sz="2000" dirty="0" smtClean="0"/>
              <a:t> – писатели. Золушка, Курочка Ряба, Теремок, Кот в сапогах – сказки.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itchFamily="2" charset="2"/>
              <a:buChar char="ü"/>
            </a:pPr>
            <a:r>
              <a:rPr lang="ru-RU" dirty="0" smtClean="0">
                <a:solidFill>
                  <a:schemeClr val="accent3"/>
                </a:solidFill>
              </a:rPr>
              <a:t>Развитие умения анализировать, классифицировать: </a:t>
            </a:r>
            <a:r>
              <a:rPr lang="ru-RU" sz="2400" dirty="0" smtClean="0"/>
              <a:t>1.Распредели слова по группам: собака, одуванчик, шапка, слон, рубашка, корова, василек, платье, ромашка. 2. Найди лишнее слово, не подходящее к остальным по смыслу. Нужно выбрать одно лишнее слово и выписать первую букву : сосна, тополь, берёза, осина, дуб; молоко, кефир, сливки, сметана, компот; трамвай, трактор, поезд, аэроплан, автобус; добрый, ласковый, злой, веселый, нежный; футбол, теннис, коньки, хоккей, волейбол; малина, крыжовник, земляника, </a:t>
            </a:r>
          </a:p>
          <a:p>
            <a:pPr indent="15875" algn="just">
              <a:buNone/>
            </a:pPr>
            <a:r>
              <a:rPr lang="ru-RU" sz="2400" dirty="0" smtClean="0"/>
              <a:t>ананас, клюква. Какое слово получилось? </a:t>
            </a:r>
            <a:r>
              <a:rPr lang="ru-RU" sz="2400" b="1" dirty="0" smtClean="0"/>
              <a:t>Сказка.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908720"/>
            <a:ext cx="8640960" cy="5112568"/>
          </a:xfrm>
        </p:spPr>
        <p:txBody>
          <a:bodyPr/>
          <a:lstStyle/>
          <a:p>
            <a:pPr algn="just">
              <a:buNone/>
            </a:pPr>
            <a:r>
              <a:rPr lang="ru-RU" sz="2400" dirty="0" smtClean="0"/>
              <a:t>3. </a:t>
            </a:r>
            <a:r>
              <a:rPr lang="ru-RU" sz="2200" dirty="0" smtClean="0"/>
              <a:t>Зачеркни лишнее слово и закончи предложение: Дед, бабка, внучка, Жучка, кошка, домовой, мышка. Все оставшиеся слова обозначают?</a:t>
            </a:r>
          </a:p>
          <a:p>
            <a:pPr algn="just">
              <a:buNone/>
            </a:pPr>
            <a:r>
              <a:rPr lang="ru-RU" sz="2200" dirty="0" smtClean="0"/>
              <a:t>4. Найди неверные высказывания: 1. каждый год начинается 1 января;2. любой месяц состоит из 30 дней; 3. Существуют месяцы, которые состоят из 31 дня; 4.Только один месяц в году состоит из 28 или 29 дней. </a:t>
            </a:r>
          </a:p>
          <a:p>
            <a:pPr algn="just">
              <a:buNone/>
            </a:pPr>
            <a:r>
              <a:rPr lang="ru-RU" sz="2200" dirty="0" smtClean="0"/>
              <a:t>5. Из ряда  чисел 63, 12, 21, 36, 38, 59, 40, 74 выбери и запиши те __ , которые сделают высказывания верными:  12 и __ - четные числа; 63 не </a:t>
            </a:r>
            <a:r>
              <a:rPr lang="ru-RU" sz="2200" dirty="0" err="1" smtClean="0"/>
              <a:t>больше__</a:t>
            </a:r>
            <a:r>
              <a:rPr lang="ru-RU" sz="2200" dirty="0" smtClean="0"/>
              <a:t> ; 21 не </a:t>
            </a:r>
            <a:r>
              <a:rPr lang="ru-RU" sz="2200" dirty="0" err="1" smtClean="0"/>
              <a:t>меньше__</a:t>
            </a:r>
            <a:r>
              <a:rPr lang="ru-RU" sz="2200" dirty="0" smtClean="0"/>
              <a:t>;</a:t>
            </a:r>
          </a:p>
          <a:p>
            <a:pPr algn="just">
              <a:buNone/>
            </a:pPr>
            <a:r>
              <a:rPr lang="ru-RU" sz="2200" dirty="0" smtClean="0"/>
              <a:t>38 не </a:t>
            </a:r>
            <a:r>
              <a:rPr lang="ru-RU" sz="2200" dirty="0" err="1" smtClean="0"/>
              <a:t>меньше___</a:t>
            </a:r>
            <a:r>
              <a:rPr lang="ru-RU" sz="2200" dirty="0" smtClean="0"/>
              <a:t>, но и не </a:t>
            </a:r>
            <a:r>
              <a:rPr lang="ru-RU" sz="2200" dirty="0" err="1" smtClean="0"/>
              <a:t>больше__</a:t>
            </a:r>
            <a:r>
              <a:rPr lang="ru-RU" sz="2200" dirty="0" smtClean="0"/>
              <a:t>; сумма </a:t>
            </a:r>
            <a:r>
              <a:rPr lang="ru-RU" sz="2200" dirty="0" err="1" smtClean="0"/>
              <a:t>чисел___</a:t>
            </a:r>
            <a:r>
              <a:rPr lang="ru-RU" sz="2200" dirty="0" smtClean="0"/>
              <a:t> </a:t>
            </a:r>
            <a:r>
              <a:rPr lang="ru-RU" sz="2200" dirty="0" err="1" smtClean="0"/>
              <a:t>и___</a:t>
            </a:r>
            <a:r>
              <a:rPr lang="ru-RU" sz="2200" dirty="0" smtClean="0"/>
              <a:t>       не меньше 50.</a:t>
            </a:r>
          </a:p>
          <a:p>
            <a:pPr algn="just">
              <a:buNone/>
            </a:pPr>
            <a:r>
              <a:rPr lang="ru-RU" sz="2200" dirty="0" smtClean="0"/>
              <a:t>6. Даны числа: 5,18,13,24,74,81,90,44,4. обведи красным цветом числа, в записи которых одна цифра или есть 4.</a:t>
            </a:r>
          </a:p>
          <a:p>
            <a:pPr>
              <a:buNone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08520" y="0"/>
            <a:ext cx="8713787" cy="72072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980729"/>
            <a:ext cx="8219256" cy="5185122"/>
          </a:xfrm>
        </p:spPr>
        <p:txBody>
          <a:bodyPr/>
          <a:lstStyle/>
          <a:p>
            <a:pPr algn="just">
              <a:buNone/>
            </a:pPr>
            <a:r>
              <a:rPr lang="ru-RU" sz="2200" dirty="0" smtClean="0"/>
              <a:t>7. Продолжи ряд чисел: 3,6,9,12,__,__,__.</a:t>
            </a:r>
          </a:p>
          <a:p>
            <a:pPr algn="just">
              <a:buNone/>
            </a:pPr>
            <a:r>
              <a:rPr lang="ru-RU" sz="2200" dirty="0" smtClean="0"/>
              <a:t>66, 60, 54,__,__,__. 56,60,20,24,8,12,__,__.</a:t>
            </a:r>
          </a:p>
          <a:p>
            <a:pPr algn="just">
              <a:buNone/>
            </a:pPr>
            <a:r>
              <a:rPr lang="ru-RU" sz="2200" dirty="0" smtClean="0"/>
              <a:t>8. Расставь любые математические знаки, чтобы равенство стало верным: 2 2 2 2 2 = 7, 3 3 3 3 3 = 22, 5 5 5 = 2, 5 5 5= 15,  5 4 3 2 1 =1. </a:t>
            </a:r>
          </a:p>
          <a:p>
            <a:pPr algn="just">
              <a:buNone/>
            </a:pPr>
            <a:r>
              <a:rPr lang="ru-RU" sz="2200" dirty="0" smtClean="0"/>
              <a:t>9. Найди по три числа в каждом ряду, сумма которых равна числу, данному справа от ряда: 2 7 3 4 5 8   </a:t>
            </a:r>
            <a:r>
              <a:rPr lang="ru-RU" sz="2200" u="sng" dirty="0" smtClean="0"/>
              <a:t> 9; </a:t>
            </a:r>
            <a:r>
              <a:rPr lang="ru-RU" sz="2200" dirty="0" smtClean="0"/>
              <a:t>17 9 2 11 12 24    </a:t>
            </a:r>
            <a:r>
              <a:rPr lang="ru-RU" sz="2200" u="sng" dirty="0" smtClean="0"/>
              <a:t>40; </a:t>
            </a:r>
            <a:r>
              <a:rPr lang="ru-RU" sz="2200" dirty="0" smtClean="0"/>
              <a:t>11  7 3 16 9 8  </a:t>
            </a:r>
            <a:r>
              <a:rPr lang="ru-RU" sz="2200" u="sng" dirty="0" smtClean="0"/>
              <a:t> 35.</a:t>
            </a:r>
          </a:p>
          <a:p>
            <a:pPr algn="just">
              <a:buNone/>
            </a:pPr>
            <a:r>
              <a:rPr lang="ru-RU" sz="2200" dirty="0" smtClean="0"/>
              <a:t>10. В каждой из девяти клеток квадрата, поставь одно из чисел 1,2,3 таким образом, чтобы сумма чисел в вертикальном, горизонтальном ряду  и каждой из двух диагоналей равнялась 6. </a:t>
            </a:r>
            <a:endParaRPr lang="ru-RU" sz="22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403648" y="5013176"/>
          <a:ext cx="1080120" cy="10972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60040"/>
                <a:gridCol w="360041"/>
                <a:gridCol w="360039"/>
              </a:tblGrid>
              <a:tr h="31203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12035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12035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8497639" cy="1440135"/>
          </a:xfrm>
        </p:spPr>
        <p:txBody>
          <a:bodyPr/>
          <a:lstStyle/>
          <a:p>
            <a:r>
              <a:rPr lang="ru-RU" sz="2800" b="1" dirty="0" smtClean="0">
                <a:solidFill>
                  <a:schemeClr val="accent2"/>
                </a:solidFill>
              </a:rPr>
              <a:t>Регулятивные УУД</a:t>
            </a:r>
            <a:br>
              <a:rPr lang="ru-RU" sz="2800" b="1" dirty="0" smtClean="0">
                <a:solidFill>
                  <a:schemeClr val="accent2"/>
                </a:solidFill>
              </a:rPr>
            </a:br>
            <a:r>
              <a:rPr lang="ru-RU" sz="2800" b="1" dirty="0" smtClean="0">
                <a:solidFill>
                  <a:schemeClr val="accent2"/>
                </a:solidFill>
              </a:rPr>
              <a:t> (примеры заданий и упражнений)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556793"/>
            <a:ext cx="8640960" cy="4752527"/>
          </a:xfrm>
        </p:spPr>
        <p:txBody>
          <a:bodyPr/>
          <a:lstStyle/>
          <a:p>
            <a:pPr algn="just">
              <a:buFont typeface="Wingdings" pitchFamily="2" charset="2"/>
              <a:buChar char="ü"/>
            </a:pPr>
            <a:r>
              <a:rPr lang="ru-RU" sz="2400" dirty="0" smtClean="0">
                <a:solidFill>
                  <a:schemeClr val="accent3"/>
                </a:solidFill>
              </a:rPr>
              <a:t>Умение принимать и удерживать учебную задачу, самоконтроль и взаимоконтроль учебной деятельности, умение контролировать и оценивать действия: </a:t>
            </a:r>
          </a:p>
          <a:p>
            <a:pPr marL="268288" indent="-268288" algn="just">
              <a:buAutoNum type="arabicPeriod"/>
            </a:pPr>
            <a:r>
              <a:rPr lang="ru-RU" sz="1900" dirty="0" smtClean="0"/>
              <a:t>«Прочистка мозгов» (настраивает класс на освоение нового учебного материала, подчеркивает единство всех в классе). «Встаньте и потянитесь. Нам надо приготовиться к процедуре, которая может подарить нам бодрость духа. Встаньте, ноги слегка расславьте, одну руку держите справа от головы примерно на расстоянии 20 см от нее, другую – точно так же слева. Представьте себе, что вы держите в руках цветную ниточку. Представьте теперь, что вы тяните эту нить туда и обратно – через одно ухо, сквозь свою голову через другое ухо. Оглянитесь вокруг – вы видите, что все остальные делают тоже самое. Постарайтесь подстроиться к общей работе так, чтобы все тянули ниточку в одном ритме. Мы чистим мозги!  Мы хотим ясно</a:t>
            </a:r>
          </a:p>
          <a:p>
            <a:pPr marL="358775" indent="-90488" algn="just">
              <a:buNone/>
            </a:pPr>
            <a:r>
              <a:rPr lang="ru-RU" sz="1900" dirty="0" smtClean="0"/>
              <a:t> соображать, хорошо  думать. И вот теперь, тогда наши мозга </a:t>
            </a:r>
          </a:p>
          <a:p>
            <a:pPr marL="358775" indent="-90488" algn="just">
              <a:buNone/>
            </a:pPr>
            <a:r>
              <a:rPr lang="ru-RU" sz="1900" dirty="0" smtClean="0"/>
              <a:t>прочищены до блеска, мы готовы к новым учебным делам!»</a:t>
            </a:r>
            <a:endParaRPr lang="ru-RU" sz="19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5" y="260649"/>
            <a:ext cx="8568952" cy="79208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980729"/>
            <a:ext cx="8291264" cy="5185122"/>
          </a:xfrm>
        </p:spPr>
        <p:txBody>
          <a:bodyPr/>
          <a:lstStyle/>
          <a:p>
            <a:pPr algn="just">
              <a:buNone/>
            </a:pPr>
            <a:r>
              <a:rPr lang="ru-RU" sz="2000" dirty="0" smtClean="0"/>
              <a:t>2. «Алфавит». Каждому  ребенку присваивается буква алфавита. Ведущий произносит слово и пишет его на доске. Затем дети, которым присвоены буквы хлопают в ладоши (по одному хлопку) в той последовательности, в какой их буквы стоят в данном слове. Когда слово «напечатано», все дети хлопают в ладоши (используем словарные слова).</a:t>
            </a:r>
          </a:p>
          <a:p>
            <a:pPr algn="just">
              <a:buNone/>
            </a:pPr>
            <a:r>
              <a:rPr lang="ru-RU" sz="2000" dirty="0" smtClean="0"/>
              <a:t>3. «Запретный номер». Выбирается определенная цифра – одна или две. Дети начинают считать по очереди: 1,2,3…, когда доходит очередь до запретного числа, цифра не произносится, а выполняется какое-то движение, например хлопок в ладоши.</a:t>
            </a:r>
          </a:p>
          <a:p>
            <a:pPr algn="just">
              <a:buNone/>
            </a:pPr>
            <a:r>
              <a:rPr lang="ru-RU" sz="2000" dirty="0" smtClean="0"/>
              <a:t>4. «Корректурные пробы». Детям предлагается на специальном бланке обводить, зачеркивать (используем разные способы, цветные ручки) определенные буквы, цифры, слова (например, словарные; сгруппировать слова по смыслу; используя найденные слова, составить предложение). Время выполнения задания </a:t>
            </a:r>
          </a:p>
          <a:p>
            <a:pPr indent="15875" algn="just">
              <a:buNone/>
            </a:pPr>
            <a:r>
              <a:rPr lang="ru-RU" sz="2000" dirty="0" smtClean="0"/>
              <a:t>ограничивается временем – 4 – 5 мин.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04664"/>
            <a:ext cx="8281615" cy="936774"/>
          </a:xfrm>
        </p:spPr>
        <p:txBody>
          <a:bodyPr/>
          <a:lstStyle/>
          <a:p>
            <a:pPr algn="l"/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2000" dirty="0" smtClean="0"/>
              <a:t>После проведения игры можно провести проверку, взаимопроверку (работа в паре). Игра может проводиться на уроках русского языка, математики, чтения, английского языка (используем английский алфавит)</a:t>
            </a:r>
            <a:r>
              <a:rPr lang="ru-RU" sz="2000" dirty="0" smtClean="0">
                <a:solidFill>
                  <a:prstClr val="black"/>
                </a:solidFill>
              </a:rPr>
              <a:t> Примеры проб: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59632" y="2060848"/>
            <a:ext cx="8229600" cy="4465637"/>
          </a:xfrm>
        </p:spPr>
        <p:txBody>
          <a:bodyPr/>
          <a:lstStyle/>
          <a:p>
            <a:pPr>
              <a:buNone/>
            </a:pPr>
            <a:endParaRPr lang="ru-RU" sz="20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23528" y="2132856"/>
          <a:ext cx="7920880" cy="2194560"/>
        </p:xfrm>
        <a:graphic>
          <a:graphicData uri="http://schemas.openxmlformats.org/drawingml/2006/table">
            <a:tbl>
              <a:tblPr/>
              <a:tblGrid>
                <a:gridCol w="7920880"/>
              </a:tblGrid>
              <a:tr h="151216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600" spc="5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i="1" spc="500" dirty="0">
                          <a:latin typeface="Times New Roman"/>
                          <a:ea typeface="Times New Roman"/>
                          <a:cs typeface="Times New Roman"/>
                        </a:rPr>
                        <a:t>Упр. </a:t>
                      </a:r>
                      <a:r>
                        <a:rPr lang="ru-RU" sz="1600" i="1" spc="500" dirty="0" smtClean="0">
                          <a:latin typeface="Times New Roman"/>
                          <a:ea typeface="Times New Roman"/>
                          <a:cs typeface="Times New Roman"/>
                        </a:rPr>
                        <a:t>«</a:t>
                      </a:r>
                      <a:r>
                        <a:rPr lang="ru-RU" sz="1600" i="1" spc="500" dirty="0">
                          <a:latin typeface="Times New Roman"/>
                          <a:ea typeface="Times New Roman"/>
                          <a:cs typeface="Times New Roman"/>
                        </a:rPr>
                        <a:t>Нахождение слов среди букв»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i="1" spc="500" dirty="0">
                          <a:latin typeface="Times New Roman"/>
                          <a:ea typeface="Times New Roman"/>
                          <a:cs typeface="Times New Roman"/>
                        </a:rPr>
                        <a:t>«Собираем урожай»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spc="500" dirty="0" smtClean="0">
                          <a:latin typeface="Times New Roman"/>
                          <a:ea typeface="Times New Roman"/>
                          <a:cs typeface="Times New Roman"/>
                        </a:rPr>
                        <a:t>АрпоодегнктпомидораренплршнлошморковьополрпорлзйгештьбкартофельмтпоолкшнщрьттьрлрРаокапустаррлйкзэмбтьгкщюбаклажанполелешпляблокопрерткннештькешьщйххмьредистмгешущттгрушипоешгполлыггнсливалоиошрььлйдахаТирнщблукорлртолшнзъхйббижщапельсиналк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23528" y="4437112"/>
          <a:ext cx="7920880" cy="1706880"/>
        </p:xfrm>
        <a:graphic>
          <a:graphicData uri="http://schemas.openxmlformats.org/drawingml/2006/table">
            <a:tbl>
              <a:tblPr/>
              <a:tblGrid>
                <a:gridCol w="7920880"/>
              </a:tblGrid>
              <a:tr h="136815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spc="500" dirty="0">
                          <a:latin typeface="Times New Roman"/>
                          <a:ea typeface="Times New Roman"/>
                          <a:cs typeface="Times New Roman"/>
                        </a:rPr>
                        <a:t>Упр. </a:t>
                      </a:r>
                      <a:r>
                        <a:rPr lang="ru-RU" sz="1600" spc="50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i="1" spc="500" dirty="0">
                          <a:latin typeface="Times New Roman"/>
                          <a:ea typeface="Times New Roman"/>
                          <a:cs typeface="Times New Roman"/>
                        </a:rPr>
                        <a:t>«Нахождение слов среди букв»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i="1" spc="500" dirty="0">
                          <a:latin typeface="Times New Roman"/>
                          <a:ea typeface="Times New Roman"/>
                          <a:cs typeface="Times New Roman"/>
                        </a:rPr>
                        <a:t>«Насекомые, земноводные, пресмыкающиеся»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spc="500" dirty="0" err="1">
                          <a:latin typeface="Times New Roman"/>
                          <a:ea typeface="Times New Roman"/>
                          <a:cs typeface="Times New Roman"/>
                        </a:rPr>
                        <a:t>Лошьоибабочкаоилиьжэфзйщнштбтшчерепаха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spc="500" dirty="0" err="1">
                          <a:latin typeface="Times New Roman"/>
                          <a:ea typeface="Times New Roman"/>
                          <a:cs typeface="Times New Roman"/>
                        </a:rPr>
                        <a:t>Опоещтлотьльбмуравейоещзнщльдощшшошоч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spc="500" dirty="0" err="1">
                          <a:latin typeface="Times New Roman"/>
                          <a:ea typeface="Times New Roman"/>
                          <a:cs typeface="Times New Roman"/>
                        </a:rPr>
                        <a:t>Ьтиоршегрьяйщзшщастрекозаьбидлдлббялйх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spc="500" dirty="0" err="1">
                          <a:latin typeface="Times New Roman"/>
                          <a:ea typeface="Times New Roman"/>
                          <a:cs typeface="Times New Roman"/>
                        </a:rPr>
                        <a:t>Лорнтьюбьнезщжукьитютхйшегиььзмеяьиопше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spc="5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Опбьтбтэцшкгцзаоопчелатилоиршбькььотбьло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>
          <a:xfrm flipV="1">
            <a:off x="179389" y="692697"/>
            <a:ext cx="8281044" cy="215354"/>
          </a:xfrm>
        </p:spPr>
        <p:txBody>
          <a:bodyPr/>
          <a:lstStyle/>
          <a:p>
            <a:endParaRPr lang="ru-RU" dirty="0" smtClean="0"/>
          </a:p>
        </p:txBody>
      </p:sp>
      <p:sp>
        <p:nvSpPr>
          <p:cNvPr id="13315" name="Объект 2"/>
          <p:cNvSpPr>
            <a:spLocks noGrp="1"/>
          </p:cNvSpPr>
          <p:nvPr>
            <p:ph idx="1"/>
          </p:nvPr>
        </p:nvSpPr>
        <p:spPr>
          <a:xfrm>
            <a:off x="107504" y="980728"/>
            <a:ext cx="8686800" cy="5185122"/>
          </a:xfrm>
        </p:spPr>
        <p:txBody>
          <a:bodyPr/>
          <a:lstStyle/>
          <a:p>
            <a:pPr algn="just">
              <a:buNone/>
            </a:pPr>
            <a:r>
              <a:rPr lang="ru-RU" sz="2800" dirty="0" smtClean="0"/>
              <a:t>    Федеральный государственный образовательный стандарт (ФГОС) начального образования, утвержденный приказом Министерства образования и науки РФ от 6 октября 2009г. №373, определяет систему новых требований к структуре, результатам, условиям реализации основной образовательной программы.</a:t>
            </a:r>
          </a:p>
          <a:p>
            <a:pPr indent="15875" algn="just">
              <a:buNone/>
              <a:tabLst>
                <a:tab pos="88900" algn="l"/>
                <a:tab pos="358775" algn="l"/>
              </a:tabLst>
            </a:pPr>
            <a:r>
              <a:rPr lang="ru-RU" sz="2800" dirty="0" smtClean="0"/>
              <a:t> Большое внимание в новом Стандарте уделяется формированию универсальных учебных действий (УДД) на начальном периоде обучения, поскольку этот период является фундаментом</a:t>
            </a:r>
          </a:p>
          <a:p>
            <a:pPr indent="15875" algn="just">
              <a:buNone/>
              <a:tabLst>
                <a:tab pos="88900" algn="l"/>
                <a:tab pos="358775" algn="l"/>
              </a:tabLst>
            </a:pPr>
            <a:r>
              <a:rPr lang="ru-RU" sz="2800" dirty="0" smtClean="0"/>
              <a:t> для последующего успешного обучения. </a:t>
            </a:r>
          </a:p>
          <a:p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836712"/>
            <a:ext cx="8713787" cy="720725"/>
          </a:xfrm>
        </p:spPr>
        <p:txBody>
          <a:bodyPr/>
          <a:lstStyle/>
          <a:p>
            <a:r>
              <a:rPr lang="ru-RU" sz="3200" dirty="0" smtClean="0">
                <a:solidFill>
                  <a:schemeClr val="accent2"/>
                </a:solidFill>
              </a:rPr>
              <a:t/>
            </a:r>
            <a:br>
              <a:rPr lang="ru-RU" sz="3200" dirty="0" smtClean="0">
                <a:solidFill>
                  <a:schemeClr val="accent2"/>
                </a:solidFill>
              </a:rPr>
            </a:br>
            <a:r>
              <a:rPr lang="ru-RU" sz="3200" dirty="0" smtClean="0">
                <a:solidFill>
                  <a:schemeClr val="accent2"/>
                </a:solidFill>
              </a:rPr>
              <a:t/>
            </a:r>
            <a:br>
              <a:rPr lang="ru-RU" sz="3200" dirty="0" smtClean="0">
                <a:solidFill>
                  <a:schemeClr val="accent2"/>
                </a:solidFill>
              </a:rPr>
            </a:br>
            <a:r>
              <a:rPr lang="ru-RU" sz="3200" b="1" dirty="0" smtClean="0">
                <a:solidFill>
                  <a:schemeClr val="accent2"/>
                </a:solidFill>
              </a:rPr>
              <a:t>Коммуникативные УУД</a:t>
            </a:r>
            <a:br>
              <a:rPr lang="ru-RU" sz="3200" b="1" dirty="0" smtClean="0">
                <a:solidFill>
                  <a:schemeClr val="accent2"/>
                </a:solidFill>
              </a:rPr>
            </a:br>
            <a:r>
              <a:rPr lang="ru-RU" sz="3200" b="1" dirty="0" smtClean="0">
                <a:solidFill>
                  <a:schemeClr val="accent2"/>
                </a:solidFill>
              </a:rPr>
              <a:t>(примеры заданий и упражнений)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772816"/>
            <a:ext cx="8424936" cy="4537645"/>
          </a:xfrm>
        </p:spPr>
        <p:txBody>
          <a:bodyPr/>
          <a:lstStyle/>
          <a:p>
            <a:pPr marL="179388" indent="-179388" algn="just">
              <a:buAutoNum type="arabicPeriod"/>
            </a:pPr>
            <a:r>
              <a:rPr lang="ru-RU" sz="2200" dirty="0" smtClean="0"/>
              <a:t>«Передай чувство» (развитие у детей умения сотрудничать). Дети встают «цепочкой» (в затылок друг к другу), подушечки пальцев ставят на спину впередистоящего ребенка. Ученик, стоящий в конце цепочки, загадывает какое-либо чувство и без слов – одним только движениями пальцев – передает его партнеру. Тот должен угадать чувство и передать его другому и т.п.</a:t>
            </a:r>
          </a:p>
          <a:p>
            <a:pPr marL="0" indent="0" algn="just">
              <a:buAutoNum type="arabicPeriod"/>
            </a:pPr>
            <a:r>
              <a:rPr lang="ru-RU" sz="2200" dirty="0" smtClean="0"/>
              <a:t>«Сердце класса» (формирование сплоченности класса, позитивного восприятия сверстников). Учитель заранее вырезает из плотной бумаги сердце и прикрепляет его к доске. Ученикам предлагается вспомнить хорошие качества</a:t>
            </a:r>
          </a:p>
          <a:p>
            <a:pPr marL="457200" indent="-457200" algn="just">
              <a:buNone/>
            </a:pPr>
            <a:r>
              <a:rPr lang="ru-RU" sz="2200" dirty="0" smtClean="0"/>
              <a:t> которые имеются у всех учеников, и написать их</a:t>
            </a:r>
          </a:p>
          <a:p>
            <a:pPr marL="457200" indent="-457200" algn="just">
              <a:buNone/>
            </a:pPr>
            <a:r>
              <a:rPr lang="ru-RU" sz="2200" dirty="0" smtClean="0"/>
              <a:t> фломастерами внутри сердца.</a:t>
            </a:r>
          </a:p>
          <a:p>
            <a:pPr algn="just">
              <a:buNone/>
            </a:pPr>
            <a:endParaRPr lang="ru-RU" sz="2000" dirty="0" smtClean="0"/>
          </a:p>
          <a:p>
            <a:pPr algn="just">
              <a:buNone/>
            </a:pP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179388" y="548681"/>
            <a:ext cx="8713787" cy="35937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980729"/>
            <a:ext cx="8291264" cy="5185122"/>
          </a:xfrm>
        </p:spPr>
        <p:txBody>
          <a:bodyPr/>
          <a:lstStyle/>
          <a:p>
            <a:pPr algn="just">
              <a:buNone/>
            </a:pPr>
            <a:r>
              <a:rPr lang="ru-RU" sz="2200" dirty="0" smtClean="0"/>
              <a:t>3. «Чьи качества?» (развитие самоуважения). Ученик водящий загадывает какого-либо ученика класса, но никому не говорит об этом. Затем он указывает на некоторые из написанных на «сердце» качеств, показывая, что у загаданного человека эти качества есть. Остальные ученики отгадывают.</a:t>
            </a:r>
          </a:p>
          <a:p>
            <a:pPr algn="just">
              <a:buNone/>
            </a:pPr>
            <a:r>
              <a:rPr lang="ru-RU" sz="2200" dirty="0" smtClean="0"/>
              <a:t>4.«Пять качеств» (способствует формированию у детей позитивного восприятия  окружающих). На доску прикрепляются три листа бумаги.  Ученики все вместе решают, какими самыми лучшими качествами должны обладать родители, и записывают эти качества на листе. Затем дети обсуждают пять лучших качеств педагогов и записывают их. Потом обсуждаются пять лучших качеств, которыми должны обладать дети. После этого три списка сравниваются. Отличия и сходства </a:t>
            </a:r>
          </a:p>
          <a:p>
            <a:pPr algn="just">
              <a:buNone/>
            </a:pPr>
            <a:r>
              <a:rPr lang="ru-RU" sz="2200" dirty="0" smtClean="0"/>
              <a:t>      обсуждаются.</a:t>
            </a:r>
            <a:endParaRPr lang="ru-RU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179388" y="764705"/>
            <a:ext cx="8713787" cy="143346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980729"/>
            <a:ext cx="8435280" cy="5185122"/>
          </a:xfrm>
        </p:spPr>
        <p:txBody>
          <a:bodyPr/>
          <a:lstStyle/>
          <a:p>
            <a:pPr lvl="0" algn="just">
              <a:buNone/>
            </a:pPr>
            <a:r>
              <a:rPr lang="ru-RU" sz="2400" dirty="0" smtClean="0"/>
              <a:t>5.“Слепой и поводырь” (формирование чувства близости, развитие чувства безопасности, умения сопереживать). Упражнение проводится в парах. Один – “слепой”, другой – его “поводырь”, который должен провести “слепого” через различные препятствия (у “слепого” завязаны глаза). После прохождения маршрута участники меняются ролями.</a:t>
            </a:r>
          </a:p>
          <a:p>
            <a:pPr algn="just">
              <a:buNone/>
            </a:pPr>
            <a:r>
              <a:rPr lang="ru-RU" sz="2400" dirty="0" smtClean="0"/>
              <a:t>6. Упражнение “Дождик”. Участники становятся в круг друг за другом и кладут руки на плечи впереди стоящему. Легкими прикосновениями каждый участник имитирует капли начинающегося дождя. Капли падают чаще, дождь становится сильнее и превращается в ливень. Большие потоки стекают по спине. Затем потоки </a:t>
            </a:r>
          </a:p>
          <a:p>
            <a:pPr indent="-74613" algn="just">
              <a:buNone/>
              <a:tabLst>
                <a:tab pos="447675" algn="l"/>
              </a:tabLst>
            </a:pPr>
            <a:r>
              <a:rPr lang="ru-RU" sz="2400" dirty="0" smtClean="0"/>
              <a:t>становятся все меньше, капли реже и совсем </a:t>
            </a:r>
          </a:p>
          <a:p>
            <a:pPr marL="360363" indent="-92075" algn="just">
              <a:buNone/>
            </a:pPr>
            <a:r>
              <a:rPr lang="ru-RU" sz="2400" dirty="0" smtClean="0"/>
              <a:t>прекращаются.</a:t>
            </a:r>
          </a:p>
          <a:p>
            <a:pPr algn="just">
              <a:buNone/>
            </a:pPr>
            <a:r>
              <a:rPr lang="ru-RU" sz="2400" dirty="0" smtClean="0"/>
              <a:t>.</a:t>
            </a:r>
          </a:p>
          <a:p>
            <a:pPr lvl="0">
              <a:buNone/>
            </a:pPr>
            <a:endParaRPr lang="ru-RU" sz="2000" dirty="0" smtClean="0"/>
          </a:p>
          <a:p>
            <a:pPr algn="just">
              <a:buNone/>
            </a:pPr>
            <a:endParaRPr lang="ru-RU" sz="2000" dirty="0" smtClean="0"/>
          </a:p>
          <a:p>
            <a:pPr>
              <a:buNone/>
            </a:pPr>
            <a:endParaRPr lang="ru-RU" sz="2000" dirty="0" smtClean="0"/>
          </a:p>
          <a:p>
            <a:pPr algn="just">
              <a:buNone/>
            </a:pP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sz="2400" dirty="0" smtClean="0"/>
              <a:t>7. «Ученик дня». Игра проводится в конце учебного дня, игру необходимо проводить ежедневно в течение длительного времени. У каждого ребенка должна быть возможность хотя бы раз побыть «учеником дня». Для этого упражнения важно, чтобы между детьми уже установились хорошие доверительные отношения. Назначается «ученик дня». Все ученики встают в круг, «ученик дня» в центр. Ребята должны сказать разные приятные слова ученику, пожелать чего-то хорошего, в конце – дружно поаплодировать.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89" y="908051"/>
            <a:ext cx="8641084" cy="432718"/>
          </a:xfrm>
        </p:spPr>
        <p:txBody>
          <a:bodyPr/>
          <a:lstStyle/>
          <a:p>
            <a:r>
              <a:rPr lang="ru-RU" sz="3600" dirty="0" smtClean="0"/>
              <a:t>Список литературы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196752"/>
            <a:ext cx="8280920" cy="4969099"/>
          </a:xfrm>
        </p:spPr>
        <p:txBody>
          <a:bodyPr/>
          <a:lstStyle/>
          <a:p>
            <a:pPr marL="457200" indent="-457200" algn="just">
              <a:buFont typeface="+mj-lt"/>
              <a:buAutoNum type="arabicPeriod"/>
            </a:pPr>
            <a:r>
              <a:rPr lang="ru-RU" sz="1700" dirty="0" smtClean="0"/>
              <a:t>Артюхова И. Развитие мышления, внимания, памяти, саморегуляции у младших школьников. – М.: Чистые пруды.2008.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1700" dirty="0" err="1" smtClean="0"/>
              <a:t>Белошистая</a:t>
            </a:r>
            <a:r>
              <a:rPr lang="ru-RU" sz="1700" dirty="0" smtClean="0"/>
              <a:t> А.В., </a:t>
            </a:r>
            <a:r>
              <a:rPr lang="ru-RU" sz="1700" dirty="0" err="1" smtClean="0"/>
              <a:t>Левитес</a:t>
            </a:r>
            <a:r>
              <a:rPr lang="ru-RU" sz="1700" dirty="0" smtClean="0"/>
              <a:t> В.В. Задания для развития логического мышления 1,2,3,4 класс. – М.: Дрофа, 2008.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1700" dirty="0" err="1" smtClean="0"/>
              <a:t>Битянова</a:t>
            </a:r>
            <a:r>
              <a:rPr lang="ru-RU" sz="1700" dirty="0" smtClean="0"/>
              <a:t> М. Р., Азарова Т. В., Афанасьева Е. И., Васильева Н. Л. Работа психолога в начальной школе. — 2-е изд. -М.: Генезис, 2001.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1700" dirty="0" err="1" smtClean="0"/>
              <a:t>Глозман</a:t>
            </a:r>
            <a:r>
              <a:rPr lang="ru-RU" sz="1700" dirty="0" smtClean="0"/>
              <a:t> Ж.М., </a:t>
            </a:r>
            <a:r>
              <a:rPr lang="ru-RU" sz="1700" dirty="0" err="1" smtClean="0"/>
              <a:t>Курдюкова</a:t>
            </a:r>
            <a:r>
              <a:rPr lang="ru-RU" sz="1700" dirty="0" smtClean="0"/>
              <a:t> С.В., </a:t>
            </a:r>
            <a:r>
              <a:rPr lang="ru-RU" sz="1700" dirty="0" err="1" smtClean="0"/>
              <a:t>Сунцова</a:t>
            </a:r>
            <a:r>
              <a:rPr lang="ru-RU" sz="1700" dirty="0" smtClean="0"/>
              <a:t> А.В. Развиваем мышление. – М.: </a:t>
            </a:r>
            <a:r>
              <a:rPr lang="ru-RU" sz="1700" dirty="0" err="1" smtClean="0"/>
              <a:t>Эксмо</a:t>
            </a:r>
            <a:r>
              <a:rPr lang="ru-RU" sz="1700" dirty="0" smtClean="0"/>
              <a:t>. 2010.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1700" dirty="0" err="1" smtClean="0"/>
              <a:t>Канаткина</a:t>
            </a:r>
            <a:r>
              <a:rPr lang="ru-RU" sz="1700" dirty="0" smtClean="0"/>
              <a:t> В.П., Горецкий В.Г. Русский язык 1,2,3,4 класс. – </a:t>
            </a:r>
            <a:r>
              <a:rPr lang="ru-RU" sz="1700" dirty="0" err="1" smtClean="0"/>
              <a:t>М.:Просвещение</a:t>
            </a:r>
            <a:r>
              <a:rPr lang="ru-RU" sz="1700" dirty="0" smtClean="0"/>
              <a:t>. 2012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1700" dirty="0" smtClean="0"/>
              <a:t>Развивающие задания игры, тесты, упражнения: 2,3 класс/ сост. Языкова Е.В. – М.: Экзамен. 2010. 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1700" dirty="0" smtClean="0"/>
              <a:t>Соболева А.Е., </a:t>
            </a:r>
            <a:r>
              <a:rPr lang="ru-RU" sz="1700" dirty="0" err="1" smtClean="0"/>
              <a:t>Печак</a:t>
            </a:r>
            <a:r>
              <a:rPr lang="ru-RU" sz="1700" dirty="0" smtClean="0"/>
              <a:t> Е.Е. Математика . Считаем уверенно. – М.: </a:t>
            </a:r>
            <a:r>
              <a:rPr lang="ru-RU" sz="1700" dirty="0" err="1" smtClean="0"/>
              <a:t>Эксмо</a:t>
            </a:r>
            <a:r>
              <a:rPr lang="ru-RU" sz="1700" dirty="0" smtClean="0"/>
              <a:t>. 2010</a:t>
            </a:r>
          </a:p>
          <a:p>
            <a:pPr>
              <a:buNone/>
            </a:pPr>
            <a:r>
              <a:rPr lang="ru-RU" sz="1700" dirty="0" smtClean="0"/>
              <a:t>8.      Холодова О.А. Юным умникам м умницам. – М.: РОСТ.2007. </a:t>
            </a:r>
          </a:p>
          <a:p>
            <a:pPr>
              <a:buAutoNum type="arabicPeriod" startAt="9"/>
            </a:pPr>
            <a:r>
              <a:rPr lang="ru-RU" sz="1700" dirty="0" smtClean="0"/>
              <a:t>  </a:t>
            </a:r>
            <a:r>
              <a:rPr lang="ru-RU" sz="1700" dirty="0" err="1" smtClean="0"/>
              <a:t>Хухлаева</a:t>
            </a:r>
            <a:r>
              <a:rPr lang="ru-RU" sz="1700" dirty="0" smtClean="0"/>
              <a:t> О.В. Практические материалы для работы с детьми 3-9 лет. </a:t>
            </a:r>
          </a:p>
          <a:p>
            <a:pPr>
              <a:buNone/>
            </a:pPr>
            <a:r>
              <a:rPr lang="ru-RU" sz="1700" dirty="0" smtClean="0"/>
              <a:t>– М.: Генезис. 2011.</a:t>
            </a:r>
          </a:p>
          <a:p>
            <a:pPr>
              <a:buNone/>
            </a:pPr>
            <a:r>
              <a:rPr lang="ru-RU" sz="1700" smtClean="0"/>
              <a:t>10.    Фопель</a:t>
            </a:r>
            <a:r>
              <a:rPr lang="ru-RU" sz="1700" dirty="0" smtClean="0"/>
              <a:t> К. Как научить детей сотрудничать? – М.: Генезис. 2010</a:t>
            </a:r>
          </a:p>
          <a:p>
            <a:pPr>
              <a:buNone/>
            </a:pPr>
            <a:endParaRPr lang="ru-RU" sz="1600" dirty="0" smtClean="0"/>
          </a:p>
          <a:p>
            <a:pPr marL="457200" indent="-457200" algn="just">
              <a:buFont typeface="+mj-lt"/>
              <a:buAutoNum type="arabicPeriod"/>
            </a:pPr>
            <a:endParaRPr lang="ru-RU" sz="1800" dirty="0" smtClean="0"/>
          </a:p>
          <a:p>
            <a:pPr marL="457200" indent="-457200" algn="just">
              <a:buFont typeface="+mj-lt"/>
              <a:buAutoNum type="arabicPeriod"/>
            </a:pPr>
            <a:endParaRPr lang="ru-RU" sz="1800" dirty="0" smtClean="0"/>
          </a:p>
          <a:p>
            <a:pPr marL="457200" indent="-457200" algn="just">
              <a:buFont typeface="+mj-lt"/>
              <a:buAutoNum type="arabicPeriod"/>
            </a:pPr>
            <a:endParaRPr lang="ru-RU" sz="2000" dirty="0" smtClean="0"/>
          </a:p>
          <a:p>
            <a:pPr algn="just"/>
            <a:endParaRPr lang="ru-RU" sz="2000" dirty="0" smtClean="0"/>
          </a:p>
          <a:p>
            <a:pPr algn="just">
              <a:buNone/>
            </a:pP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K:\ProPowerPoint\Шаблоны\В работе\1 Сентября\1sentPrin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Объект 2"/>
          <p:cNvSpPr>
            <a:spLocks noGrp="1"/>
          </p:cNvSpPr>
          <p:nvPr>
            <p:ph idx="4294967295"/>
          </p:nvPr>
        </p:nvSpPr>
        <p:spPr>
          <a:xfrm>
            <a:off x="1475656" y="116632"/>
            <a:ext cx="7416824" cy="6407993"/>
          </a:xfrm>
        </p:spPr>
        <p:txBody>
          <a:bodyPr/>
          <a:lstStyle/>
          <a:p>
            <a:pPr algn="just">
              <a:buNone/>
            </a:pPr>
            <a:r>
              <a:rPr lang="ru-RU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В начальной школе у учащихся должно быть сформировано базовое умение – учиться, в основе которого лежат:</a:t>
            </a:r>
          </a:p>
          <a:p>
            <a:pPr algn="just">
              <a:buFont typeface="Wingdings" pitchFamily="2" charset="2"/>
              <a:buChar char="ü"/>
            </a:pPr>
            <a:r>
              <a:rPr lang="ru-RU" sz="2400" dirty="0" smtClean="0"/>
              <a:t>  </a:t>
            </a:r>
            <a:r>
              <a:rPr lang="ru-RU" sz="2400" b="1" dirty="0" smtClean="0"/>
              <a:t>Коммуникативные УУД: </a:t>
            </a:r>
            <a:r>
              <a:rPr lang="ru-RU" sz="2000" dirty="0" smtClean="0"/>
              <a:t>Умения</a:t>
            </a:r>
            <a:r>
              <a:rPr lang="ru-RU" sz="2400" b="1" dirty="0" smtClean="0"/>
              <a:t> </a:t>
            </a:r>
            <a:r>
              <a:rPr lang="ru-RU" sz="2000" dirty="0" smtClean="0"/>
              <a:t>слушать и вступать в диалог, участвовать в коллективном обсуждении, интегрироваться в группу сверстников, выстраивать коммуникативное взаимодействие.       </a:t>
            </a:r>
          </a:p>
          <a:p>
            <a:pPr algn="just">
              <a:buFont typeface="Wingdings" pitchFamily="2" charset="2"/>
              <a:buChar char="ü"/>
            </a:pPr>
            <a:r>
              <a:rPr lang="ru-RU" sz="2400" b="1" dirty="0" smtClean="0"/>
              <a:t> Познавательные УУД</a:t>
            </a:r>
            <a:r>
              <a:rPr lang="ru-RU" sz="2400" dirty="0" smtClean="0"/>
              <a:t>: </a:t>
            </a:r>
            <a:r>
              <a:rPr lang="ru-RU" sz="2000" dirty="0" smtClean="0"/>
              <a:t>Умения обрабатывать полученную информацию, предоставлять её в устной и письменной формах.</a:t>
            </a:r>
            <a:r>
              <a:rPr lang="ru-RU" sz="2000" b="1" dirty="0" smtClean="0"/>
              <a:t> </a:t>
            </a:r>
            <a:r>
              <a:rPr lang="ru-RU" sz="2000" dirty="0" smtClean="0"/>
              <a:t>Умения анализировать и синтезировать учебный материал. Умение устанавливать причинно – следственные связи. Умение обобщать, сравнивать, группировать, сопоставлять, классифицировать.</a:t>
            </a:r>
          </a:p>
          <a:p>
            <a:pPr algn="just">
              <a:buFont typeface="Wingdings" pitchFamily="2" charset="2"/>
              <a:buChar char="ü"/>
            </a:pPr>
            <a:r>
              <a:rPr lang="ru-RU" sz="2400" b="1" dirty="0" smtClean="0"/>
              <a:t>Регулятивные УУД</a:t>
            </a:r>
            <a:r>
              <a:rPr lang="ru-RU" sz="2400" dirty="0" smtClean="0"/>
              <a:t>: </a:t>
            </a:r>
            <a:r>
              <a:rPr lang="ru-RU" sz="2000" dirty="0" smtClean="0"/>
              <a:t>Умение  ставить цели и планировать собственную деятельность в соответствии с поставленной задачей, искать средства её решения. Умение принимать, понимать и удерживать учебную задачу. Умение контролировать и оценивать свои действия, учитывая характер ошибок, вносить коррективы.</a:t>
            </a:r>
          </a:p>
          <a:p>
            <a:endParaRPr lang="ru-RU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7" y="764704"/>
            <a:ext cx="8208912" cy="1872208"/>
          </a:xfrm>
        </p:spPr>
        <p:txBody>
          <a:bodyPr/>
          <a:lstStyle/>
          <a:p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836713"/>
            <a:ext cx="8424936" cy="864095"/>
          </a:xfrm>
        </p:spPr>
        <p:txBody>
          <a:bodyPr/>
          <a:lstStyle/>
          <a:p>
            <a:pPr algn="ctr">
              <a:buNone/>
            </a:pPr>
            <a:r>
              <a:rPr lang="ru-RU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Психолого-педагогическое сопровождение педагогов в условиях реализации ФГОС ОО</a:t>
            </a:r>
          </a:p>
          <a:p>
            <a:pPr algn="ctr">
              <a:buNone/>
            </a:pPr>
            <a:r>
              <a:rPr lang="ru-RU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в МБОУ СОШ № 3 г. Вилючинска</a:t>
            </a:r>
          </a:p>
          <a:p>
            <a:pPr marL="514350" indent="-514350" algn="just">
              <a:buAutoNum type="arabicPeriod"/>
            </a:pPr>
            <a:r>
              <a:rPr lang="ru-RU" sz="2800" b="1" dirty="0" smtClean="0"/>
              <a:t>Диагностический Блок: </a:t>
            </a:r>
            <a:r>
              <a:rPr lang="ru-RU" sz="2800" dirty="0" smtClean="0"/>
              <a:t>психолого-педагогическая диагностика уровня сформированности УУД у  обучающихся.</a:t>
            </a:r>
          </a:p>
          <a:p>
            <a:pPr marL="514350" indent="-514350" algn="just">
              <a:buAutoNum type="arabicPeriod"/>
            </a:pPr>
            <a:r>
              <a:rPr lang="ru-RU" sz="2800" b="1" dirty="0" smtClean="0"/>
              <a:t>Консультативный Блок</a:t>
            </a:r>
            <a:r>
              <a:rPr lang="ru-RU" sz="2800" dirty="0" smtClean="0"/>
              <a:t>: оказание помощи педагогу в подборе заданий и упражнений, способствующих формированию УУД (развивающие возможности урока).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908051"/>
            <a:ext cx="8569647" cy="504726"/>
          </a:xfrm>
        </p:spPr>
        <p:txBody>
          <a:bodyPr/>
          <a:lstStyle/>
          <a:p>
            <a:r>
              <a:rPr lang="ru-RU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Диагностический Блок</a:t>
            </a:r>
            <a:endParaRPr lang="ru-RU" sz="32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107505" y="2564905"/>
          <a:ext cx="8928990" cy="3870077"/>
        </p:xfrm>
        <a:graphic>
          <a:graphicData uri="http://schemas.openxmlformats.org/drawingml/2006/table">
            <a:tbl>
              <a:tblPr/>
              <a:tblGrid>
                <a:gridCol w="432047"/>
                <a:gridCol w="4943200"/>
                <a:gridCol w="726821"/>
                <a:gridCol w="726821"/>
                <a:gridCol w="726821"/>
                <a:gridCol w="726821"/>
                <a:gridCol w="646459"/>
              </a:tblGrid>
              <a:tr h="162888"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dirty="0">
                          <a:latin typeface="Calibri"/>
                          <a:ea typeface="Times New Roman"/>
                          <a:cs typeface="Times New Roman"/>
                        </a:rPr>
                        <a:t>№</a:t>
                      </a:r>
                    </a:p>
                  </a:txBody>
                  <a:tcPr marL="66542" marR="66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b="1" dirty="0">
                          <a:latin typeface="Calibri"/>
                          <a:ea typeface="Times New Roman"/>
                          <a:cs typeface="Times New Roman"/>
                        </a:rPr>
                        <a:t>Параметры </a:t>
                      </a:r>
                      <a:endParaRPr lang="ru-RU" sz="105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b="1" dirty="0">
                          <a:latin typeface="Calibri"/>
                          <a:ea typeface="Times New Roman"/>
                          <a:cs typeface="Times New Roman"/>
                        </a:rPr>
                        <a:t>                                                                                     Ф.И. ученика</a:t>
                      </a:r>
                      <a:endParaRPr lang="ru-RU" sz="105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542" marR="66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>
                          <a:latin typeface="Calibri"/>
                          <a:ea typeface="Times New Roman"/>
                          <a:cs typeface="Times New Roman"/>
                        </a:rPr>
                        <a:t>1       </a:t>
                      </a:r>
                    </a:p>
                  </a:txBody>
                  <a:tcPr marL="66542" marR="66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6542" marR="66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6542" marR="66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66542" marR="66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>
                          <a:latin typeface="Calibri"/>
                          <a:ea typeface="Times New Roman"/>
                          <a:cs typeface="Times New Roman"/>
                        </a:rPr>
                        <a:t>5</a:t>
                      </a:r>
                    </a:p>
                  </a:txBody>
                  <a:tcPr marL="66542" marR="66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038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0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542" marR="66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0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542" marR="66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0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542" marR="66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0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542" marR="66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0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542" marR="66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3281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6542" marR="66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i="1" dirty="0">
                          <a:latin typeface="Calibri"/>
                          <a:ea typeface="Times New Roman"/>
                          <a:cs typeface="Times New Roman"/>
                        </a:rPr>
                        <a:t>1.Познавательная сфера</a:t>
                      </a:r>
                      <a:endParaRPr lang="ru-RU" sz="105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228600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u="sng" dirty="0">
                          <a:latin typeface="Calibri"/>
                          <a:ea typeface="Times New Roman"/>
                          <a:cs typeface="Times New Roman"/>
                        </a:rPr>
                        <a:t>1.1.Произвольность психических процессов</a:t>
                      </a:r>
                      <a:endParaRPr lang="ru-RU" sz="105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dirty="0">
                          <a:latin typeface="Calibri"/>
                          <a:ea typeface="Times New Roman"/>
                          <a:cs typeface="Times New Roman"/>
                        </a:rPr>
                        <a:t>Способен сосредоточиться на учебной задаче и не отвлекаться в процессе ее решения.</a:t>
                      </a:r>
                    </a:p>
                  </a:txBody>
                  <a:tcPr marL="66542" marR="66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05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542" marR="66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05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542" marR="66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05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542" marR="66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05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542" marR="66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0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542" marR="66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593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6542" marR="66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dirty="0">
                          <a:latin typeface="Calibri"/>
                          <a:ea typeface="Times New Roman"/>
                          <a:cs typeface="Times New Roman"/>
                        </a:rPr>
                        <a:t>Может поставить перед собой учебную цель и последовательно добиваться ее достижения.</a:t>
                      </a:r>
                    </a:p>
                  </a:txBody>
                  <a:tcPr marL="66542" marR="66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0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542" marR="66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05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542" marR="66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0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542" marR="66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05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542" marR="66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0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542" marR="66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04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6542" marR="66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dirty="0">
                          <a:latin typeface="Calibri"/>
                          <a:ea typeface="Times New Roman"/>
                          <a:cs typeface="Times New Roman"/>
                        </a:rPr>
                        <a:t>Понимает требования учителя и старается их выполнить.</a:t>
                      </a:r>
                    </a:p>
                  </a:txBody>
                  <a:tcPr marL="66542" marR="66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0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542" marR="66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05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542" marR="66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05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542" marR="66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05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542" marR="66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0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542" marR="66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593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66542" marR="66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>
                          <a:latin typeface="Calibri"/>
                          <a:ea typeface="Times New Roman"/>
                          <a:cs typeface="Times New Roman"/>
                        </a:rPr>
                        <a:t>При возникновении учебных трудностей на уроке прилагает свои усилия для их преодоления.</a:t>
                      </a:r>
                    </a:p>
                  </a:txBody>
                  <a:tcPr marL="66542" marR="66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0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542" marR="66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0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542" marR="66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05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542" marR="66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05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542" marR="66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05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542" marR="66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593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>
                          <a:latin typeface="Calibri"/>
                          <a:ea typeface="Times New Roman"/>
                          <a:cs typeface="Times New Roman"/>
                        </a:rPr>
                        <a:t>5</a:t>
                      </a:r>
                    </a:p>
                  </a:txBody>
                  <a:tcPr marL="66542" marR="66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42950" lvl="1" indent="-28575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/>
                        <a:buChar char=""/>
                        <a:tabLst>
                          <a:tab pos="228600" algn="l"/>
                        </a:tabLst>
                      </a:pPr>
                      <a:r>
                        <a:rPr lang="ru-RU" sz="1050" u="sng">
                          <a:latin typeface="Calibri"/>
                          <a:ea typeface="Times New Roman"/>
                          <a:cs typeface="Times New Roman"/>
                        </a:rPr>
                        <a:t>1.2 Развитие мышления</a:t>
                      </a:r>
                      <a:endParaRPr lang="ru-RU" sz="105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>
                          <a:latin typeface="Calibri"/>
                          <a:ea typeface="Times New Roman"/>
                          <a:cs typeface="Times New Roman"/>
                        </a:rPr>
                        <a:t>Способен обобщать имеющиеся знания, делать выводы.</a:t>
                      </a:r>
                    </a:p>
                  </a:txBody>
                  <a:tcPr marL="66542" marR="66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0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542" marR="66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0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542" marR="66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05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542" marR="66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0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542" marR="66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05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542" marR="66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032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>
                          <a:latin typeface="Calibri"/>
                          <a:ea typeface="Times New Roman"/>
                          <a:cs typeface="Times New Roman"/>
                        </a:rPr>
                        <a:t>6</a:t>
                      </a:r>
                    </a:p>
                  </a:txBody>
                  <a:tcPr marL="66542" marR="66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>
                          <a:latin typeface="Calibri"/>
                          <a:ea typeface="Times New Roman"/>
                          <a:cs typeface="Times New Roman"/>
                        </a:rPr>
                        <a:t>Способен к умозаключениям на основе, имеющихся данных.</a:t>
                      </a:r>
                    </a:p>
                  </a:txBody>
                  <a:tcPr marL="66542" marR="66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0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542" marR="66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0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542" marR="66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05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542" marR="66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0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542" marR="66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05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542" marR="66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310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>
                          <a:latin typeface="Calibri"/>
                          <a:ea typeface="Times New Roman"/>
                          <a:cs typeface="Times New Roman"/>
                        </a:rPr>
                        <a:t>7</a:t>
                      </a:r>
                    </a:p>
                  </a:txBody>
                  <a:tcPr marL="66542" marR="66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u="sng">
                          <a:latin typeface="Calibri"/>
                          <a:ea typeface="Times New Roman"/>
                          <a:cs typeface="Times New Roman"/>
                        </a:rPr>
                        <a:t>1.3. Сформированность важнейших учебных действий </a:t>
                      </a:r>
                      <a:endParaRPr lang="ru-RU" sz="105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>
                          <a:latin typeface="Calibri"/>
                          <a:ea typeface="Times New Roman"/>
                          <a:cs typeface="Times New Roman"/>
                        </a:rPr>
                        <a:t>Понимает и выполняет указания учителя на уроке без напоминания.</a:t>
                      </a:r>
                    </a:p>
                  </a:txBody>
                  <a:tcPr marL="66542" marR="66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0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542" marR="66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0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542" marR="66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05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542" marR="66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05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542" marR="66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05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542" marR="66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20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latin typeface="Calibri"/>
                          <a:ea typeface="Times New Roman"/>
                          <a:cs typeface="Times New Roman"/>
                        </a:rPr>
                        <a:t>8</a:t>
                      </a:r>
                    </a:p>
                  </a:txBody>
                  <a:tcPr marL="66542" marR="66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latin typeface="Calibri"/>
                          <a:ea typeface="Times New Roman"/>
                          <a:cs typeface="Times New Roman"/>
                        </a:rPr>
                        <a:t>Способен выделить в задании основной вопрос и определить пути выполнения</a:t>
                      </a:r>
                    </a:p>
                  </a:txBody>
                  <a:tcPr marL="66542" marR="66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542" marR="66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542" marR="66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542" marR="66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542" marR="66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542" marR="665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323528" y="1117884"/>
            <a:ext cx="8424936" cy="15081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342900" indent="-342900" algn="just" eaLnBrk="0" hangingPunct="0">
              <a:buAutoNum type="arabicPeriod"/>
              <a:tabLst>
                <a:tab pos="228600" algn="l"/>
              </a:tabLst>
            </a:pPr>
            <a:r>
              <a:rPr lang="ru-RU" sz="1400" b="1" dirty="0" smtClean="0">
                <a:ea typeface="Times New Roman" pitchFamily="18" charset="0"/>
                <a:cs typeface="Times New Roman" pitchFamily="18" charset="0"/>
              </a:rPr>
              <a:t>Психолого-педагогическая </a:t>
            </a:r>
            <a:r>
              <a:rPr lang="ru-RU" sz="1400" b="1" dirty="0">
                <a:ea typeface="Times New Roman" pitchFamily="18" charset="0"/>
                <a:cs typeface="Times New Roman" pitchFamily="18" charset="0"/>
              </a:rPr>
              <a:t>карта </a:t>
            </a:r>
            <a:r>
              <a:rPr lang="ru-RU" sz="1400" b="1" dirty="0" smtClean="0">
                <a:ea typeface="Times New Roman" pitchFamily="18" charset="0"/>
                <a:cs typeface="Times New Roman" pitchFamily="18" charset="0"/>
              </a:rPr>
              <a:t>(анализ особенностей формирования </a:t>
            </a:r>
            <a:r>
              <a:rPr lang="ru-RU" sz="1400" b="1" dirty="0" err="1" smtClean="0">
                <a:ea typeface="Times New Roman" pitchFamily="18" charset="0"/>
                <a:cs typeface="Times New Roman" pitchFamily="18" charset="0"/>
              </a:rPr>
              <a:t>ууд</a:t>
            </a:r>
            <a:r>
              <a:rPr lang="ru-RU" sz="1400" b="1" dirty="0" smtClean="0">
                <a:ea typeface="Times New Roman" pitchFamily="18" charset="0"/>
                <a:cs typeface="Times New Roman" pitchFamily="18" charset="0"/>
              </a:rPr>
              <a:t>)________    класса  </a:t>
            </a:r>
          </a:p>
          <a:p>
            <a:pPr marL="342900" indent="-342900" algn="just" eaLnBrk="0" hangingPunct="0">
              <a:tabLst>
                <a:tab pos="228600" algn="l"/>
              </a:tabLst>
            </a:pPr>
            <a:r>
              <a:rPr lang="ru-RU" sz="1400" b="1" dirty="0" smtClean="0">
                <a:ea typeface="Times New Roman" pitchFamily="18" charset="0"/>
                <a:cs typeface="Times New Roman" pitchFamily="18" charset="0"/>
              </a:rPr>
              <a:t>Заполняется педагогом.</a:t>
            </a:r>
          </a:p>
          <a:p>
            <a:pPr marL="228600" indent="-228600" algn="just" eaLnBrk="0" hangingPunct="0">
              <a:buAutoNum type="arabicPeriod"/>
              <a:tabLst>
                <a:tab pos="228600" algn="l"/>
              </a:tabLst>
            </a:pPr>
            <a:endParaRPr lang="ru-RU" sz="600" dirty="0"/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r>
              <a:rPr kumimoji="0" lang="ru-RU" sz="11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Класс_________Учебный</a:t>
            </a: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1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год____________Ф.И</a:t>
            </a: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kumimoji="0" lang="ru-RU" sz="11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педагога________________________________________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r>
              <a:rPr kumimoji="0" lang="ru-RU" sz="11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Инструкция для педагога: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Внимательно прочитайте высказывания соответствующие поведенческим проявлениям ребенка. Если проявление </a:t>
            </a:r>
            <a:r>
              <a:rPr kumimoji="0" lang="ru-RU" sz="11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свойственно данному ученику  напротив высказывания необходимо поставить «+», если не свойственно поставьте «-», если свойственно иногда </a:t>
            </a:r>
            <a:r>
              <a:rPr kumimoji="0" lang="ru-RU" sz="11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«+ - »,</a:t>
            </a:r>
            <a:r>
              <a:rPr kumimoji="0" lang="ru-RU" sz="11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если не знаете, поставьте </a:t>
            </a:r>
            <a:r>
              <a:rPr kumimoji="0" lang="ru-RU" sz="11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«0» 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51521" y="908720"/>
          <a:ext cx="8712968" cy="5426539"/>
        </p:xfrm>
        <a:graphic>
          <a:graphicData uri="http://schemas.openxmlformats.org/drawingml/2006/table">
            <a:tbl>
              <a:tblPr/>
              <a:tblGrid>
                <a:gridCol w="641274"/>
                <a:gridCol w="4535968"/>
                <a:gridCol w="709237"/>
                <a:gridCol w="709237"/>
                <a:gridCol w="709237"/>
                <a:gridCol w="709237"/>
                <a:gridCol w="698778"/>
              </a:tblGrid>
              <a:tr h="48546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latin typeface="Calibri"/>
                          <a:ea typeface="Times New Roman"/>
                          <a:cs typeface="Times New Roman"/>
                        </a:rPr>
                        <a:t>9</a:t>
                      </a:r>
                    </a:p>
                  </a:txBody>
                  <a:tcPr marL="64451" marR="64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latin typeface="Calibri"/>
                          <a:ea typeface="Times New Roman"/>
                          <a:cs typeface="Times New Roman"/>
                        </a:rPr>
                        <a:t>Может осуществлять простейшие мыслительные операции в уме, без опоры на наглядный материал.</a:t>
                      </a:r>
                    </a:p>
                  </a:txBody>
                  <a:tcPr marL="64451" marR="64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451" marR="64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451" marR="64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451" marR="64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451" marR="64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451" marR="64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145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Calibri"/>
                          <a:ea typeface="Times New Roman"/>
                          <a:cs typeface="Times New Roman"/>
                        </a:rPr>
                        <a:t>10</a:t>
                      </a:r>
                    </a:p>
                  </a:txBody>
                  <a:tcPr marL="64451" marR="64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ru-RU" sz="1200" u="sng" dirty="0">
                          <a:latin typeface="Calibri"/>
                          <a:ea typeface="Times New Roman"/>
                          <a:cs typeface="Times New Roman"/>
                        </a:rPr>
                        <a:t>.4 Развитие речи</a:t>
                      </a:r>
                      <a:r>
                        <a:rPr lang="ru-RU" sz="1200" dirty="0">
                          <a:latin typeface="Calibri"/>
                          <a:ea typeface="Times New Roman"/>
                          <a:cs typeface="Times New Roman"/>
                        </a:rPr>
                        <a:t> Может пересказать содержание текста или рассказа учителя своими словами.</a:t>
                      </a:r>
                    </a:p>
                  </a:txBody>
                  <a:tcPr marL="64451" marR="64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451" marR="64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451" marR="64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451" marR="64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451" marR="64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451" marR="64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72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Calibri"/>
                          <a:ea typeface="Times New Roman"/>
                          <a:cs typeface="Times New Roman"/>
                        </a:rPr>
                        <a:t>11</a:t>
                      </a:r>
                    </a:p>
                  </a:txBody>
                  <a:tcPr marL="64451" marR="64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latin typeface="Calibri"/>
                          <a:ea typeface="Times New Roman"/>
                          <a:cs typeface="Times New Roman"/>
                        </a:rPr>
                        <a:t>Связно выражает свои мысли.</a:t>
                      </a:r>
                    </a:p>
                  </a:txBody>
                  <a:tcPr marL="64451" marR="64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451" marR="64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451" marR="64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451" marR="64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451" marR="64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451" marR="64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72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Calibri"/>
                          <a:ea typeface="Times New Roman"/>
                          <a:cs typeface="Times New Roman"/>
                        </a:rPr>
                        <a:t>12</a:t>
                      </a:r>
                    </a:p>
                  </a:txBody>
                  <a:tcPr marL="64451" marR="64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latin typeface="Calibri"/>
                          <a:ea typeface="Times New Roman"/>
                          <a:cs typeface="Times New Roman"/>
                        </a:rPr>
                        <a:t>Имеет достаточный словарный запас</a:t>
                      </a:r>
                    </a:p>
                  </a:txBody>
                  <a:tcPr marL="64451" marR="64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451" marR="64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451" marR="64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451" marR="64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451" marR="64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451" marR="64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891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Calibri"/>
                          <a:ea typeface="Times New Roman"/>
                          <a:cs typeface="Times New Roman"/>
                        </a:rPr>
                        <a:t>13</a:t>
                      </a:r>
                    </a:p>
                  </a:txBody>
                  <a:tcPr marL="64451" marR="64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u="sng" dirty="0">
                          <a:latin typeface="Calibri"/>
                          <a:ea typeface="Times New Roman"/>
                          <a:cs typeface="Times New Roman"/>
                        </a:rPr>
                        <a:t>1.5 Развитие тонкой моторики 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latin typeface="Calibri"/>
                          <a:ea typeface="Times New Roman"/>
                          <a:cs typeface="Times New Roman"/>
                        </a:rPr>
                        <a:t>Пишет разборчиво.</a:t>
                      </a:r>
                    </a:p>
                  </a:txBody>
                  <a:tcPr marL="64451" marR="64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451" marR="64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451" marR="64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451" marR="64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451" marR="64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451" marR="64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72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Calibri"/>
                          <a:ea typeface="Times New Roman"/>
                          <a:cs typeface="Times New Roman"/>
                        </a:rPr>
                        <a:t>14</a:t>
                      </a:r>
                    </a:p>
                  </a:txBody>
                  <a:tcPr marL="64451" marR="64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latin typeface="Calibri"/>
                          <a:ea typeface="Times New Roman"/>
                          <a:cs typeface="Times New Roman"/>
                        </a:rPr>
                        <a:t>Выполняет основные требования к письму.</a:t>
                      </a:r>
                    </a:p>
                  </a:txBody>
                  <a:tcPr marL="64451" marR="64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451" marR="64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451" marR="64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451" marR="64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451" marR="64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451" marR="64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145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Calibri"/>
                          <a:ea typeface="Times New Roman"/>
                          <a:cs typeface="Times New Roman"/>
                        </a:rPr>
                        <a:t>15</a:t>
                      </a:r>
                    </a:p>
                  </a:txBody>
                  <a:tcPr marL="64451" marR="64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Calibri"/>
                          <a:ea typeface="Times New Roman"/>
                          <a:cs typeface="Times New Roman"/>
                        </a:rPr>
                        <a:t>Способен рисовать мелкие детали, точно обводить контур</a:t>
                      </a:r>
                    </a:p>
                  </a:txBody>
                  <a:tcPr marL="64451" marR="64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451" marR="64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451" marR="64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451" marR="64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451" marR="64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451" marR="64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217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Calibri"/>
                          <a:ea typeface="Times New Roman"/>
                          <a:cs typeface="Times New Roman"/>
                        </a:rPr>
                        <a:t>16</a:t>
                      </a:r>
                    </a:p>
                  </a:txBody>
                  <a:tcPr marL="64451" marR="64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u="sng">
                          <a:latin typeface="Calibri"/>
                          <a:ea typeface="Times New Roman"/>
                          <a:cs typeface="Times New Roman"/>
                        </a:rPr>
                        <a:t>1.6 Умственная работоспособность и темп учебной деятельности</a:t>
                      </a:r>
                      <a:r>
                        <a:rPr lang="ru-RU" sz="1200">
                          <a:latin typeface="Calibri"/>
                          <a:ea typeface="Times New Roman"/>
                          <a:cs typeface="Times New Roman"/>
                        </a:rPr>
                        <a:t> Способен работать в одном тепе со всем классом.</a:t>
                      </a:r>
                    </a:p>
                  </a:txBody>
                  <a:tcPr marL="64451" marR="64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451" marR="64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451" marR="64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451" marR="64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451" marR="64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451" marR="64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72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Calibri"/>
                          <a:ea typeface="Times New Roman"/>
                          <a:cs typeface="Times New Roman"/>
                        </a:rPr>
                        <a:t>17</a:t>
                      </a:r>
                    </a:p>
                  </a:txBody>
                  <a:tcPr marL="64451" marR="64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Calibri"/>
                          <a:ea typeface="Times New Roman"/>
                          <a:cs typeface="Times New Roman"/>
                        </a:rPr>
                        <a:t>Сохраняет учебную активность в течение всего урока.</a:t>
                      </a:r>
                    </a:p>
                  </a:txBody>
                  <a:tcPr marL="64451" marR="64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451" marR="64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451" marR="64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451" marR="64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451" marR="64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451" marR="64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709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Calibri"/>
                          <a:ea typeface="Times New Roman"/>
                          <a:cs typeface="Times New Roman"/>
                        </a:rPr>
                        <a:t>18</a:t>
                      </a:r>
                    </a:p>
                  </a:txBody>
                  <a:tcPr marL="64451" marR="64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i="1">
                          <a:latin typeface="Calibri"/>
                          <a:ea typeface="Times New Roman"/>
                          <a:cs typeface="Times New Roman"/>
                        </a:rPr>
                        <a:t>2.Особенности поведения и общения.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228600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u="sng">
                          <a:latin typeface="Calibri"/>
                          <a:ea typeface="Times New Roman"/>
                          <a:cs typeface="Times New Roman"/>
                        </a:rPr>
                        <a:t>2.1. Взаимодействие со сверстниками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Calibri"/>
                          <a:ea typeface="Times New Roman"/>
                          <a:cs typeface="Times New Roman"/>
                        </a:rPr>
                        <a:t>Активен в общении со сверстниками.</a:t>
                      </a:r>
                    </a:p>
                  </a:txBody>
                  <a:tcPr marL="64451" marR="64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451" marR="64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451" marR="64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451" marR="64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451" marR="64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451" marR="64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145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Calibri"/>
                          <a:ea typeface="Times New Roman"/>
                          <a:cs typeface="Times New Roman"/>
                        </a:rPr>
                        <a:t>19</a:t>
                      </a:r>
                    </a:p>
                  </a:txBody>
                  <a:tcPr marL="64451" marR="64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Calibri"/>
                          <a:ea typeface="Times New Roman"/>
                          <a:cs typeface="Times New Roman"/>
                        </a:rPr>
                        <a:t>Не провоцирует конфликты со сверстниками, не бьет первым.</a:t>
                      </a:r>
                    </a:p>
                  </a:txBody>
                  <a:tcPr marL="64451" marR="64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451" marR="64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451" marR="64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451" marR="64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451" marR="64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451" marR="64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72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Calibri"/>
                          <a:ea typeface="Times New Roman"/>
                          <a:cs typeface="Times New Roman"/>
                        </a:rPr>
                        <a:t>20</a:t>
                      </a:r>
                    </a:p>
                  </a:txBody>
                  <a:tcPr marL="64451" marR="64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Calibri"/>
                          <a:ea typeface="Times New Roman"/>
                          <a:cs typeface="Times New Roman"/>
                        </a:rPr>
                        <a:t>Имеет постоянных друзей в классе.</a:t>
                      </a:r>
                    </a:p>
                  </a:txBody>
                  <a:tcPr marL="64451" marR="64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451" marR="64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451" marR="64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451" marR="64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451" marR="64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451" marR="64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145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Calibri"/>
                          <a:ea typeface="Times New Roman"/>
                          <a:cs typeface="Times New Roman"/>
                        </a:rPr>
                        <a:t>21</a:t>
                      </a:r>
                    </a:p>
                  </a:txBody>
                  <a:tcPr marL="64451" marR="64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u="sng">
                          <a:latin typeface="Calibri"/>
                          <a:ea typeface="Times New Roman"/>
                          <a:cs typeface="Times New Roman"/>
                        </a:rPr>
                        <a:t>2.2. Взаимодействие с педагогами</a:t>
                      </a:r>
                      <a:r>
                        <a:rPr lang="ru-RU" sz="1200">
                          <a:latin typeface="Calibri"/>
                          <a:ea typeface="Times New Roman"/>
                          <a:cs typeface="Times New Roman"/>
                        </a:rPr>
                        <a:t> Может обратиться к учителю с просьбой.</a:t>
                      </a:r>
                    </a:p>
                  </a:txBody>
                  <a:tcPr marL="64451" marR="64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451" marR="64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451" marR="64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451" marR="64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451" marR="64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451" marR="64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145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Calibri"/>
                          <a:ea typeface="Times New Roman"/>
                          <a:cs typeface="Times New Roman"/>
                        </a:rPr>
                        <a:t>22</a:t>
                      </a:r>
                    </a:p>
                  </a:txBody>
                  <a:tcPr marL="64451" marR="64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Calibri"/>
                          <a:ea typeface="Times New Roman"/>
                          <a:cs typeface="Times New Roman"/>
                        </a:rPr>
                        <a:t>Уважительно относится к учителю и соблюдает необходимую дистанцию в общении с ним.</a:t>
                      </a:r>
                    </a:p>
                  </a:txBody>
                  <a:tcPr marL="64451" marR="64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451" marR="64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451" marR="64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451" marR="64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451" marR="64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451" marR="64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51519" y="980727"/>
          <a:ext cx="8784976" cy="5370630"/>
        </p:xfrm>
        <a:graphic>
          <a:graphicData uri="http://schemas.openxmlformats.org/drawingml/2006/table">
            <a:tbl>
              <a:tblPr/>
              <a:tblGrid>
                <a:gridCol w="646574"/>
                <a:gridCol w="4573453"/>
                <a:gridCol w="715099"/>
                <a:gridCol w="715099"/>
                <a:gridCol w="715099"/>
                <a:gridCol w="715099"/>
                <a:gridCol w="704553"/>
              </a:tblGrid>
              <a:tr h="39785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latin typeface="Calibri"/>
                          <a:ea typeface="Times New Roman"/>
                          <a:cs typeface="Times New Roman"/>
                        </a:rPr>
                        <a:t>23</a:t>
                      </a:r>
                    </a:p>
                  </a:txBody>
                  <a:tcPr marL="55511" marR="555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latin typeface="Calibri"/>
                          <a:ea typeface="Times New Roman"/>
                          <a:cs typeface="Times New Roman"/>
                        </a:rPr>
                        <a:t>Прислушивается к замечаниям и требованиям учителя, старается их выполнить.</a:t>
                      </a:r>
                      <a:r>
                        <a:rPr lang="ru-RU" sz="1200" i="1" dirty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511" marR="555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511" marR="555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511" marR="555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511" marR="555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511" marR="555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511" marR="555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160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Calibri"/>
                          <a:ea typeface="Times New Roman"/>
                          <a:cs typeface="Times New Roman"/>
                        </a:rPr>
                        <a:t>24</a:t>
                      </a:r>
                    </a:p>
                  </a:txBody>
                  <a:tcPr marL="55511" marR="555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u="sng" dirty="0">
                          <a:latin typeface="Calibri"/>
                          <a:ea typeface="Times New Roman"/>
                          <a:cs typeface="Times New Roman"/>
                        </a:rPr>
                        <a:t>2.3 Соблюдение этических и социальных  норм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latin typeface="Calibri"/>
                          <a:ea typeface="Times New Roman"/>
                          <a:cs typeface="Times New Roman"/>
                        </a:rPr>
                        <a:t>Поддерживает опрятный внешний вид в течение дня.</a:t>
                      </a:r>
                    </a:p>
                  </a:txBody>
                  <a:tcPr marL="55511" marR="555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511" marR="555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511" marR="555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511" marR="555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511" marR="555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511" marR="555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33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Calibri"/>
                          <a:ea typeface="Times New Roman"/>
                          <a:cs typeface="Times New Roman"/>
                        </a:rPr>
                        <a:t>25</a:t>
                      </a:r>
                    </a:p>
                  </a:txBody>
                  <a:tcPr marL="55511" marR="555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latin typeface="Calibri"/>
                          <a:ea typeface="Times New Roman"/>
                          <a:cs typeface="Times New Roman"/>
                        </a:rPr>
                        <a:t>Соблюдает принятые в школе, классе правила общения, поведения</a:t>
                      </a:r>
                    </a:p>
                  </a:txBody>
                  <a:tcPr marL="55511" marR="555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511" marR="555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511" marR="555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511" marR="555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511" marR="555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511" marR="555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8390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Calibri"/>
                          <a:ea typeface="Times New Roman"/>
                          <a:cs typeface="Times New Roman"/>
                        </a:rPr>
                        <a:t>26</a:t>
                      </a:r>
                    </a:p>
                  </a:txBody>
                  <a:tcPr marL="55511" marR="555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u="sng" dirty="0">
                          <a:latin typeface="Calibri"/>
                          <a:ea typeface="Times New Roman"/>
                          <a:cs typeface="Times New Roman"/>
                        </a:rPr>
                        <a:t>2.4 Поведенческая </a:t>
                      </a:r>
                      <a:r>
                        <a:rPr lang="ru-RU" sz="1200" u="sng" dirty="0" err="1">
                          <a:latin typeface="Calibri"/>
                          <a:ea typeface="Times New Roman"/>
                          <a:cs typeface="Times New Roman"/>
                        </a:rPr>
                        <a:t>саморегуляция</a:t>
                      </a:r>
                      <a:r>
                        <a:rPr lang="ru-RU" sz="1200" u="sng" dirty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latin typeface="Calibri"/>
                          <a:ea typeface="Times New Roman"/>
                          <a:cs typeface="Times New Roman"/>
                        </a:rPr>
                        <a:t>При ответе у доски контролирует движения тела (позу, положения рук, ног).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latin typeface="Calibri"/>
                          <a:ea typeface="Times New Roman"/>
                          <a:cs typeface="Times New Roman"/>
                        </a:rPr>
                        <a:t>Контролирует свои эмоции.</a:t>
                      </a:r>
                    </a:p>
                  </a:txBody>
                  <a:tcPr marL="55511" marR="555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511" marR="555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511" marR="555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511" marR="555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511" marR="555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511" marR="555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150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Calibri"/>
                          <a:ea typeface="Times New Roman"/>
                          <a:cs typeface="Times New Roman"/>
                        </a:rPr>
                        <a:t>27</a:t>
                      </a:r>
                    </a:p>
                  </a:txBody>
                  <a:tcPr marL="55511" marR="555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latin typeface="Calibri"/>
                          <a:ea typeface="Times New Roman"/>
                          <a:cs typeface="Times New Roman"/>
                        </a:rPr>
                        <a:t>Владеет собой в ситуациях, требующих сосредоточенности, молчания или ограничения движений.</a:t>
                      </a:r>
                    </a:p>
                  </a:txBody>
                  <a:tcPr marL="55511" marR="555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511" marR="555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511" marR="555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511" marR="555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511" marR="555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511" marR="555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195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Calibri"/>
                          <a:ea typeface="Times New Roman"/>
                          <a:cs typeface="Times New Roman"/>
                        </a:rPr>
                        <a:t>28</a:t>
                      </a:r>
                    </a:p>
                  </a:txBody>
                  <a:tcPr marL="55511" marR="555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u="sng" dirty="0">
                          <a:latin typeface="Calibri"/>
                          <a:ea typeface="Times New Roman"/>
                          <a:cs typeface="Times New Roman"/>
                        </a:rPr>
                        <a:t>2.5 Активность и независимость</a:t>
                      </a:r>
                      <a:r>
                        <a:rPr lang="ru-RU" sz="1200" dirty="0">
                          <a:latin typeface="Calibri"/>
                          <a:ea typeface="Times New Roman"/>
                          <a:cs typeface="Times New Roman"/>
                        </a:rPr>
                        <a:t> Достаточно активен на уроке.</a:t>
                      </a:r>
                    </a:p>
                  </a:txBody>
                  <a:tcPr marL="55511" marR="555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511" marR="555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511" marR="555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511" marR="555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511" marR="555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511" marR="555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493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Calibri"/>
                          <a:ea typeface="Times New Roman"/>
                          <a:cs typeface="Times New Roman"/>
                        </a:rPr>
                        <a:t>29</a:t>
                      </a:r>
                    </a:p>
                  </a:txBody>
                  <a:tcPr marL="55511" marR="555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Calibri"/>
                          <a:ea typeface="Times New Roman"/>
                          <a:cs typeface="Times New Roman"/>
                        </a:rPr>
                        <a:t>Стремиться проявить свои знания.</a:t>
                      </a:r>
                    </a:p>
                  </a:txBody>
                  <a:tcPr marL="55511" marR="555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511" marR="555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511" marR="555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511" marR="555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511" marR="555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511" marR="555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33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Calibri"/>
                          <a:ea typeface="Times New Roman"/>
                          <a:cs typeface="Times New Roman"/>
                        </a:rPr>
                        <a:t>30</a:t>
                      </a:r>
                    </a:p>
                  </a:txBody>
                  <a:tcPr marL="55511" marR="555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Calibri"/>
                          <a:ea typeface="Times New Roman"/>
                          <a:cs typeface="Times New Roman"/>
                        </a:rPr>
                        <a:t>Проявляет заинтересованность в получении новых знаний.</a:t>
                      </a:r>
                    </a:p>
                  </a:txBody>
                  <a:tcPr marL="55511" marR="555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511" marR="555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511" marR="555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511" marR="555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511" marR="555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511" marR="555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195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Calibri"/>
                          <a:ea typeface="Times New Roman"/>
                          <a:cs typeface="Times New Roman"/>
                        </a:rPr>
                        <a:t>31</a:t>
                      </a:r>
                    </a:p>
                  </a:txBody>
                  <a:tcPr marL="55511" marR="555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i="1">
                          <a:latin typeface="Calibri"/>
                          <a:ea typeface="Times New Roman"/>
                          <a:cs typeface="Times New Roman"/>
                        </a:rPr>
                        <a:t>3.Особенности мотивационной сферы.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u="sng">
                          <a:latin typeface="Calibri"/>
                          <a:ea typeface="Times New Roman"/>
                          <a:cs typeface="Times New Roman"/>
                        </a:rPr>
                        <a:t>Наличие и характер учебной мотивации</a:t>
                      </a:r>
                      <a:r>
                        <a:rPr lang="ru-RU" sz="1200">
                          <a:latin typeface="Calibri"/>
                          <a:ea typeface="Times New Roman"/>
                          <a:cs typeface="Times New Roman"/>
                        </a:rPr>
                        <a:t> Редко пропускает занятия.</a:t>
                      </a:r>
                    </a:p>
                  </a:txBody>
                  <a:tcPr marL="55511" marR="555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511" marR="555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511" marR="555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511" marR="555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511" marR="555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511" marR="555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33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Calibri"/>
                          <a:ea typeface="Times New Roman"/>
                          <a:cs typeface="Times New Roman"/>
                        </a:rPr>
                        <a:t>32</a:t>
                      </a:r>
                    </a:p>
                  </a:txBody>
                  <a:tcPr marL="55511" marR="555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Calibri"/>
                          <a:ea typeface="Times New Roman"/>
                          <a:cs typeface="Times New Roman"/>
                        </a:rPr>
                        <a:t>Проявляет заинтересованность в хорошей оценке, похвале</a:t>
                      </a:r>
                    </a:p>
                  </a:txBody>
                  <a:tcPr marL="55511" marR="555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511" marR="555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511" marR="555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511" marR="555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511" marR="555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511" marR="555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785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Calibri"/>
                          <a:ea typeface="Times New Roman"/>
                          <a:cs typeface="Times New Roman"/>
                        </a:rPr>
                        <a:t>33</a:t>
                      </a:r>
                    </a:p>
                  </a:txBody>
                  <a:tcPr marL="55511" marR="555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u="sng">
                          <a:latin typeface="Calibri"/>
                          <a:ea typeface="Times New Roman"/>
                          <a:cs typeface="Times New Roman"/>
                        </a:rPr>
                        <a:t> Устойчивое эмоциональное состояние</a:t>
                      </a:r>
                      <a:r>
                        <a:rPr lang="ru-RU" sz="1200">
                          <a:latin typeface="Calibri"/>
                          <a:ea typeface="Times New Roman"/>
                          <a:cs typeface="Times New Roman"/>
                        </a:rPr>
                        <a:t> В меру переживает за оценки и замечания учителя</a:t>
                      </a:r>
                    </a:p>
                  </a:txBody>
                  <a:tcPr marL="55511" marR="555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511" marR="555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511" marR="555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511" marR="555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511" marR="555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5511" marR="555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3" y="980728"/>
            <a:ext cx="8568951" cy="648071"/>
          </a:xfrm>
        </p:spPr>
        <p:txBody>
          <a:bodyPr/>
          <a:lstStyle/>
          <a:p>
            <a:pPr algn="just"/>
            <a:r>
              <a:rPr lang="ru-RU" sz="1600" dirty="0" smtClean="0"/>
              <a:t>2.</a:t>
            </a:r>
            <a:r>
              <a:rPr lang="ru-RU" sz="1600" b="1" dirty="0" smtClean="0"/>
              <a:t> Психолого-педагогическая карта учащегося начальной школы (заполняется педагогом-психологом или педагогом на основе анализа психолого-педагогической карты класса) </a:t>
            </a:r>
            <a:r>
              <a:rPr lang="ru-RU" sz="1600" dirty="0" smtClean="0"/>
              <a:t/>
            </a:r>
            <a:br>
              <a:rPr lang="ru-RU" sz="1600" dirty="0" smtClean="0"/>
            </a:br>
            <a:endParaRPr lang="ru-RU" sz="1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412777"/>
            <a:ext cx="8352928" cy="1080119"/>
          </a:xfrm>
        </p:spPr>
        <p:txBody>
          <a:bodyPr/>
          <a:lstStyle/>
          <a:p>
            <a:pPr algn="ctr">
              <a:buNone/>
            </a:pPr>
            <a:r>
              <a:rPr lang="ru-RU" sz="1400" b="1" dirty="0" smtClean="0"/>
              <a:t>Психолого-педагогическая карта учащегося начальной школы</a:t>
            </a:r>
            <a:endParaRPr lang="ru-RU" sz="1400" dirty="0" smtClean="0"/>
          </a:p>
          <a:p>
            <a:pPr>
              <a:buNone/>
            </a:pPr>
            <a:r>
              <a:rPr lang="ru-RU" sz="1400" dirty="0" smtClean="0"/>
              <a:t>Фамилия, имя </a:t>
            </a:r>
            <a:r>
              <a:rPr lang="ru-RU" sz="1400" dirty="0" err="1" smtClean="0"/>
              <a:t>ученика___________________________Дата</a:t>
            </a:r>
            <a:r>
              <a:rPr lang="ru-RU" sz="1400" dirty="0" smtClean="0"/>
              <a:t>  </a:t>
            </a:r>
            <a:r>
              <a:rPr lang="ru-RU" sz="1400" dirty="0" err="1" smtClean="0"/>
              <a:t>рождения___________________</a:t>
            </a:r>
            <a:endParaRPr lang="ru-RU" sz="1400" dirty="0" smtClean="0"/>
          </a:p>
          <a:p>
            <a:pPr marL="0" indent="0">
              <a:buNone/>
            </a:pPr>
            <a:r>
              <a:rPr lang="ru-RU" sz="1400" dirty="0" smtClean="0"/>
              <a:t>Диагностируемые уровни: высокий – в, средний – с, низкий – н. Возрастная норма – N, ниже  возрастной нормы -   N.</a:t>
            </a:r>
          </a:p>
          <a:p>
            <a:pPr marL="0" indent="0">
              <a:buNone/>
            </a:pPr>
            <a:endParaRPr lang="ru-RU" sz="1600" dirty="0" smtClean="0"/>
          </a:p>
          <a:p>
            <a:pPr marL="0" indent="0">
              <a:buNone/>
            </a:pPr>
            <a:endParaRPr lang="ru-RU" sz="1600" dirty="0" smtClean="0"/>
          </a:p>
          <a:p>
            <a:pPr marL="0" indent="0">
              <a:buNone/>
            </a:pPr>
            <a:endParaRPr lang="ru-RU" sz="1600" dirty="0" smtClean="0"/>
          </a:p>
          <a:p>
            <a:pPr marL="0" indent="0">
              <a:buNone/>
            </a:pPr>
            <a:endParaRPr lang="ru-RU" sz="1600" dirty="0" smtClean="0"/>
          </a:p>
          <a:p>
            <a:pPr marL="514350" indent="-514350" algn="just">
              <a:buNone/>
            </a:pPr>
            <a:endParaRPr lang="ru-RU" sz="1600" dirty="0"/>
          </a:p>
        </p:txBody>
      </p:sp>
      <p:cxnSp>
        <p:nvCxnSpPr>
          <p:cNvPr id="8" name="Прямая со стрелкой 7"/>
          <p:cNvCxnSpPr/>
          <p:nvPr/>
        </p:nvCxnSpPr>
        <p:spPr>
          <a:xfrm>
            <a:off x="2123728" y="2348880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/>
        </p:nvGraphicFramePr>
        <p:xfrm>
          <a:off x="179512" y="2420888"/>
          <a:ext cx="8748468" cy="3420305"/>
        </p:xfrm>
        <a:graphic>
          <a:graphicData uri="http://schemas.openxmlformats.org/drawingml/2006/table">
            <a:tbl>
              <a:tblPr/>
              <a:tblGrid>
                <a:gridCol w="2411956"/>
                <a:gridCol w="792064"/>
                <a:gridCol w="792064"/>
                <a:gridCol w="792064"/>
                <a:gridCol w="792064"/>
                <a:gridCol w="792064"/>
                <a:gridCol w="792064"/>
                <a:gridCol w="792064"/>
                <a:gridCol w="792064"/>
              </a:tblGrid>
              <a:tr h="619753">
                <a:tc row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     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                             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</a:rPr>
                        <a:t>Класс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Основные 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параметры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b="1" dirty="0" err="1">
                          <a:latin typeface="Times New Roman"/>
                          <a:ea typeface="Times New Roman"/>
                        </a:rPr>
                        <a:t>психолого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педагогического 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статуса ученика. УУД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42737" marR="427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          1 класс  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42737" marR="427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     2 класс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2737" marR="427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   3 класс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2737" marR="427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   4 класс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2737" marR="427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160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Начало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года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2737" marR="427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Конец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года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42737" marR="427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Начало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года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42737" marR="427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Конец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года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2737" marR="427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Начало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года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2737" marR="427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Конец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года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2737" marR="427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Начало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года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2737" marR="427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Конец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года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2737" marR="427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1333"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Познавательная сфера: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  <a:p>
                      <a:pPr marL="742950" lvl="1" indent="-285750" algn="just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866775" algn="l"/>
                        </a:tabLs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Произвольность психических процессов</a:t>
                      </a:r>
                    </a:p>
                    <a:p>
                      <a:pPr marL="228600" algn="just">
                        <a:spcAft>
                          <a:spcPts val="0"/>
                        </a:spcAft>
                      </a:pPr>
                      <a:r>
                        <a:rPr lang="ru-RU" sz="1200" i="1">
                          <a:latin typeface="Times New Roman"/>
                          <a:ea typeface="Times New Roman"/>
                        </a:rPr>
                        <a:t>(познавательные у.у.д., регулятивные у.у.д.)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2737" marR="427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2737" marR="427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2737" marR="427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2737" marR="427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42737" marR="427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42737" marR="427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42737" marR="427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42737" marR="427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2737" marR="427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8170">
                <a:tc>
                  <a:txBody>
                    <a:bodyPr/>
                    <a:lstStyle/>
                    <a:p>
                      <a:pPr marL="742950" lvl="1" indent="-285750" algn="just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866775" algn="l"/>
                        </a:tabLs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Развитие мышления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(познавательные у.у.д.)</a:t>
                      </a:r>
                    </a:p>
                  </a:txBody>
                  <a:tcPr marL="42737" marR="427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2737" marR="427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2737" marR="427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2737" marR="427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2737" marR="427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2737" marR="427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2737" marR="427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42737" marR="427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42737" marR="427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5668">
                <a:tc>
                  <a:txBody>
                    <a:bodyPr/>
                    <a:lstStyle/>
                    <a:p>
                      <a:pPr marL="742950" lvl="1" indent="-285750" algn="just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866775" algn="l"/>
                        </a:tabLs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Когнитивные процессы: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685800" algn="l"/>
                        </a:tabLs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анализ/синтез</a:t>
                      </a:r>
                    </a:p>
                  </a:txBody>
                  <a:tcPr marL="42737" marR="427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2737" marR="427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2737" marR="427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2737" marR="427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2737" marR="427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2737" marR="427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2737" marR="427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2737" marR="427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42737" marR="427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9085"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685800" algn="l"/>
                        </a:tabLs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обобщения</a:t>
                      </a:r>
                    </a:p>
                  </a:txBody>
                  <a:tcPr marL="42737" marR="427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2737" marR="427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2737" marR="427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2737" marR="427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2737" marR="427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2737" marR="427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2737" marR="427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2737" marR="427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42737" marR="427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9085"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685800" algn="l"/>
                        </a:tabLs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классификации</a:t>
                      </a:r>
                    </a:p>
                  </a:txBody>
                  <a:tcPr marL="42737" marR="427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2737" marR="427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2737" marR="427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2737" marR="427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2737" marR="427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2737" marR="427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2737" marR="427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2737" marR="427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42737" marR="427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9085"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685800" algn="l"/>
                        </a:tabLs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умозаключения</a:t>
                      </a:r>
                    </a:p>
                  </a:txBody>
                  <a:tcPr marL="42737" marR="427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42737" marR="427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2737" marR="427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2737" marR="427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2737" marR="427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2737" marR="427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2737" marR="427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2737" marR="427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42737" marR="427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0963" name="Line 3"/>
          <p:cNvSpPr>
            <a:spLocks noChangeShapeType="1"/>
          </p:cNvSpPr>
          <p:nvPr/>
        </p:nvSpPr>
        <p:spPr bwMode="auto">
          <a:xfrm>
            <a:off x="179512" y="2492897"/>
            <a:ext cx="2376264" cy="108012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611558" y="1268760"/>
          <a:ext cx="8208913" cy="4453841"/>
        </p:xfrm>
        <a:graphic>
          <a:graphicData uri="http://schemas.openxmlformats.org/drawingml/2006/table">
            <a:tbl>
              <a:tblPr/>
              <a:tblGrid>
                <a:gridCol w="2263201"/>
                <a:gridCol w="743214"/>
                <a:gridCol w="743214"/>
                <a:gridCol w="743214"/>
                <a:gridCol w="743214"/>
                <a:gridCol w="743214"/>
                <a:gridCol w="743214"/>
                <a:gridCol w="743214"/>
                <a:gridCol w="743214"/>
              </a:tblGrid>
              <a:tr h="131576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1.4. Сформированность важнейших учебных действий </a:t>
                      </a:r>
                      <a:r>
                        <a:rPr lang="ru-RU" sz="1400" i="1" dirty="0">
                          <a:latin typeface="Times New Roman"/>
                          <a:ea typeface="Times New Roman"/>
                        </a:rPr>
                        <a:t>(познавательные у.у.д.)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42737" marR="427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42737" marR="427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42737" marR="427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</a:endParaRPr>
                    </a:p>
                  </a:txBody>
                  <a:tcPr marL="42737" marR="427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</a:endParaRPr>
                    </a:p>
                  </a:txBody>
                  <a:tcPr marL="42737" marR="427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</a:endParaRPr>
                    </a:p>
                  </a:txBody>
                  <a:tcPr marL="42737" marR="427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</a:endParaRPr>
                    </a:p>
                  </a:txBody>
                  <a:tcPr marL="42737" marR="427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</a:endParaRPr>
                    </a:p>
                  </a:txBody>
                  <a:tcPr marL="42737" marR="427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</a:endParaRPr>
                    </a:p>
                  </a:txBody>
                  <a:tcPr marL="42737" marR="427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718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1.5. Развитие речи </a:t>
                      </a:r>
                      <a:r>
                        <a:rPr lang="ru-RU" sz="1400" i="1">
                          <a:latin typeface="Times New Roman"/>
                          <a:ea typeface="Times New Roman"/>
                        </a:rPr>
                        <a:t>(коммуникативные у.у.д.)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42737" marR="427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42737" marR="427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42737" marR="427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</a:endParaRPr>
                    </a:p>
                  </a:txBody>
                  <a:tcPr marL="42737" marR="427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</a:endParaRPr>
                    </a:p>
                  </a:txBody>
                  <a:tcPr marL="42737" marR="427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</a:endParaRPr>
                    </a:p>
                  </a:txBody>
                  <a:tcPr marL="42737" marR="427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</a:endParaRPr>
                    </a:p>
                  </a:txBody>
                  <a:tcPr marL="42737" marR="427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</a:endParaRPr>
                    </a:p>
                  </a:txBody>
                  <a:tcPr marL="42737" marR="427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700" dirty="0">
                        <a:latin typeface="Times New Roman"/>
                        <a:ea typeface="Times New Roman"/>
                      </a:endParaRPr>
                    </a:p>
                  </a:txBody>
                  <a:tcPr marL="42737" marR="427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859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1.6. Развитие моторики</a:t>
                      </a:r>
                    </a:p>
                  </a:txBody>
                  <a:tcPr marL="42737" marR="427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42737" marR="427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42737" marR="427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</a:endParaRPr>
                    </a:p>
                  </a:txBody>
                  <a:tcPr marL="42737" marR="427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</a:endParaRPr>
                    </a:p>
                  </a:txBody>
                  <a:tcPr marL="42737" marR="427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</a:endParaRPr>
                    </a:p>
                  </a:txBody>
                  <a:tcPr marL="42737" marR="427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</a:endParaRPr>
                    </a:p>
                  </a:txBody>
                  <a:tcPr marL="42737" marR="427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</a:endParaRPr>
                    </a:p>
                  </a:txBody>
                  <a:tcPr marL="42737" marR="427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</a:endParaRPr>
                    </a:p>
                  </a:txBody>
                  <a:tcPr marL="42737" marR="427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256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1.6. Умственная работоспособность.</a:t>
                      </a:r>
                    </a:p>
                  </a:txBody>
                  <a:tcPr marL="42737" marR="427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42737" marR="427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42737" marR="427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</a:endParaRPr>
                    </a:p>
                  </a:txBody>
                  <a:tcPr marL="42737" marR="427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</a:endParaRPr>
                    </a:p>
                  </a:txBody>
                  <a:tcPr marL="42737" marR="427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</a:endParaRPr>
                    </a:p>
                  </a:txBody>
                  <a:tcPr marL="42737" marR="427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</a:endParaRPr>
                    </a:p>
                  </a:txBody>
                  <a:tcPr marL="42737" marR="427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</a:endParaRPr>
                    </a:p>
                  </a:txBody>
                  <a:tcPr marL="42737" marR="427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</a:endParaRPr>
                    </a:p>
                  </a:txBody>
                  <a:tcPr marL="42737" marR="427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256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1.7. Темп учебной деятельности.</a:t>
                      </a:r>
                    </a:p>
                  </a:txBody>
                  <a:tcPr marL="42737" marR="427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42737" marR="427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42737" marR="427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</a:endParaRPr>
                    </a:p>
                  </a:txBody>
                  <a:tcPr marL="42737" marR="427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</a:endParaRPr>
                    </a:p>
                  </a:txBody>
                  <a:tcPr marL="42737" marR="427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</a:endParaRPr>
                    </a:p>
                  </a:txBody>
                  <a:tcPr marL="42737" marR="427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</a:endParaRPr>
                    </a:p>
                  </a:txBody>
                  <a:tcPr marL="42737" marR="427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</a:endParaRPr>
                    </a:p>
                  </a:txBody>
                  <a:tcPr marL="42737" marR="427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</a:endParaRPr>
                    </a:p>
                  </a:txBody>
                  <a:tcPr marL="42737" marR="427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7180">
                <a:tc>
                  <a:txBody>
                    <a:bodyPr/>
                    <a:lstStyle/>
                    <a:p>
                      <a:pPr marL="228600" algn="just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1.8. Уровень готовности к школе (для 1 кл.)</a:t>
                      </a:r>
                    </a:p>
                  </a:txBody>
                  <a:tcPr marL="42737" marR="427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42737" marR="427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42737" marR="427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</a:endParaRPr>
                    </a:p>
                  </a:txBody>
                  <a:tcPr marL="42737" marR="427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</a:endParaRPr>
                    </a:p>
                  </a:txBody>
                  <a:tcPr marL="42737" marR="427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</a:endParaRPr>
                    </a:p>
                  </a:txBody>
                  <a:tcPr marL="42737" marR="427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</a:endParaRPr>
                    </a:p>
                  </a:txBody>
                  <a:tcPr marL="42737" marR="427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700">
                        <a:latin typeface="Times New Roman"/>
                        <a:ea typeface="Times New Roman"/>
                      </a:endParaRPr>
                    </a:p>
                  </a:txBody>
                  <a:tcPr marL="42737" marR="427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700" dirty="0">
                        <a:latin typeface="Times New Roman"/>
                        <a:ea typeface="Times New Roman"/>
                      </a:endParaRPr>
                    </a:p>
                  </a:txBody>
                  <a:tcPr marL="42737" marR="427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chool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School</Template>
  <TotalTime>671</TotalTime>
  <Words>2787</Words>
  <Application>Microsoft Office PowerPoint</Application>
  <PresentationFormat>Экран (4:3)</PresentationFormat>
  <Paragraphs>248</Paragraphs>
  <Slides>24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School</vt:lpstr>
      <vt:lpstr>    Развивающие возможности урока. Диагностика и формирование УУД. </vt:lpstr>
      <vt:lpstr>Слайд 2</vt:lpstr>
      <vt:lpstr>Слайд 3</vt:lpstr>
      <vt:lpstr>   </vt:lpstr>
      <vt:lpstr>Диагностический Блок</vt:lpstr>
      <vt:lpstr>Слайд 6</vt:lpstr>
      <vt:lpstr>Слайд 7</vt:lpstr>
      <vt:lpstr>2. Психолого-педагогическая карта учащегося начальной школы (заполняется педагогом-психологом или педагогом на основе анализа психолого-педагогической карты класса)  </vt:lpstr>
      <vt:lpstr>Слайд 9</vt:lpstr>
      <vt:lpstr>Слайд 10</vt:lpstr>
      <vt:lpstr>2.Консультативный Блок</vt:lpstr>
      <vt:lpstr>Слайд 12</vt:lpstr>
      <vt:lpstr>Слайд 13</vt:lpstr>
      <vt:lpstr>Слайд 14</vt:lpstr>
      <vt:lpstr>Слайд 15</vt:lpstr>
      <vt:lpstr>Слайд 16</vt:lpstr>
      <vt:lpstr>Регулятивные УУД  (примеры заданий и упражнений)  </vt:lpstr>
      <vt:lpstr>Слайд 18</vt:lpstr>
      <vt:lpstr>     После проведения игры можно провести проверку, взаимопроверку (работа в паре). Игра может проводиться на уроках русского языка, математики, чтения, английского языка (используем английский алфавит) Примеры проб:   </vt:lpstr>
      <vt:lpstr>  Коммуникативные УУД (примеры заданий и упражнений) </vt:lpstr>
      <vt:lpstr>Слайд 21</vt:lpstr>
      <vt:lpstr>Слайд 22</vt:lpstr>
      <vt:lpstr>Слайд 23</vt:lpstr>
      <vt:lpstr>Список литературы</vt:lpstr>
    </vt:vector>
  </TitlesOfParts>
  <Company>RePack by SPecialiST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Организация психолого-педагогического сопровождения педагогов в условиях реализации ФГОС ОО</dc:title>
  <dc:subject>Школьный</dc:subject>
  <dc:creator>user</dc:creator>
  <dc:description>http://propowerpoint.ru - Шаблоны для презентаций, уроки и советы PowerPoint.</dc:description>
  <cp:lastModifiedBy>user</cp:lastModifiedBy>
  <cp:revision>85</cp:revision>
  <dcterms:created xsi:type="dcterms:W3CDTF">2014-11-01T02:18:07Z</dcterms:created>
  <dcterms:modified xsi:type="dcterms:W3CDTF">2014-11-05T06:49:27Z</dcterms:modified>
</cp:coreProperties>
</file>