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65" r:id="rId6"/>
    <p:sldId id="258" r:id="rId7"/>
    <p:sldId id="263" r:id="rId8"/>
    <p:sldId id="264" r:id="rId9"/>
    <p:sldId id="259" r:id="rId10"/>
    <p:sldId id="260" r:id="rId11"/>
    <p:sldId id="261" r:id="rId12"/>
    <p:sldId id="262" r:id="rId13"/>
    <p:sldId id="269" r:id="rId14"/>
    <p:sldId id="268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gif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643050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</a:rPr>
              <a:t>Математика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6" descr="Attachment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071810"/>
            <a:ext cx="2200065" cy="3402162"/>
          </a:xfrm>
          <a:prstGeom prst="rect">
            <a:avLst/>
          </a:prstGeom>
        </p:spPr>
      </p:pic>
      <p:pic>
        <p:nvPicPr>
          <p:cNvPr id="1026" name="Picture 2" descr="C:\Users\Дмитрий\Desktop\Attachment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85728"/>
            <a:ext cx="750099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 класс</a:t>
            </a:r>
            <a:endParaRPr lang="ru-RU" dirty="0"/>
          </a:p>
        </p:txBody>
      </p:sp>
      <p:pic>
        <p:nvPicPr>
          <p:cNvPr id="5" name="Содержимое 4" descr="Attachment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428736"/>
            <a:ext cx="1327112" cy="1716093"/>
          </a:xfrm>
        </p:spPr>
      </p:pic>
      <p:pic>
        <p:nvPicPr>
          <p:cNvPr id="6" name="Содержимое 5" descr="Attachment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1857364"/>
            <a:ext cx="1498055" cy="1928826"/>
          </a:xfrm>
        </p:spPr>
      </p:pic>
      <p:pic>
        <p:nvPicPr>
          <p:cNvPr id="7" name="Рисунок 6" descr="Attachment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000504"/>
            <a:ext cx="1463024" cy="1986006"/>
          </a:xfrm>
          <a:prstGeom prst="rect">
            <a:avLst/>
          </a:prstGeom>
        </p:spPr>
      </p:pic>
      <p:pic>
        <p:nvPicPr>
          <p:cNvPr id="8" name="Рисунок 7" descr="Attachment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4000504"/>
            <a:ext cx="1510547" cy="1978882"/>
          </a:xfrm>
          <a:prstGeom prst="rect">
            <a:avLst/>
          </a:prstGeom>
        </p:spPr>
      </p:pic>
      <p:pic>
        <p:nvPicPr>
          <p:cNvPr id="9" name="Рисунок 8" descr="Attachment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1285860"/>
            <a:ext cx="1328820" cy="2044338"/>
          </a:xfrm>
          <a:prstGeom prst="rect">
            <a:avLst/>
          </a:prstGeom>
        </p:spPr>
      </p:pic>
      <p:pic>
        <p:nvPicPr>
          <p:cNvPr id="10" name="Рисунок 9" descr="Attachment (6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3929066"/>
            <a:ext cx="1478859" cy="2071702"/>
          </a:xfrm>
          <a:prstGeom prst="rect">
            <a:avLst/>
          </a:prstGeom>
        </p:spPr>
      </p:pic>
      <p:pic>
        <p:nvPicPr>
          <p:cNvPr id="11" name="Рисунок 10" descr="Attachment (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00958" y="2000240"/>
            <a:ext cx="1409822" cy="1409822"/>
          </a:xfrm>
          <a:prstGeom prst="rect">
            <a:avLst/>
          </a:prstGeom>
        </p:spPr>
      </p:pic>
      <p:pic>
        <p:nvPicPr>
          <p:cNvPr id="12" name="Рисунок 11" descr="Attachment (8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14" y="857232"/>
            <a:ext cx="1357322" cy="1795399"/>
          </a:xfrm>
          <a:prstGeom prst="rect">
            <a:avLst/>
          </a:prstGeom>
        </p:spPr>
      </p:pic>
      <p:pic>
        <p:nvPicPr>
          <p:cNvPr id="13" name="Рисунок 12" descr="Attachmen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28794" y="1785926"/>
            <a:ext cx="1343187" cy="1776702"/>
          </a:xfrm>
          <a:prstGeom prst="rect">
            <a:avLst/>
          </a:prstGeom>
        </p:spPr>
      </p:pic>
      <p:pic>
        <p:nvPicPr>
          <p:cNvPr id="14" name="Рисунок 13" descr="b-07-0004-0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8728" y="3929066"/>
            <a:ext cx="1552525" cy="2007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 класс</a:t>
            </a:r>
            <a:endParaRPr lang="ru-RU" dirty="0"/>
          </a:p>
        </p:txBody>
      </p:sp>
      <p:pic>
        <p:nvPicPr>
          <p:cNvPr id="5" name="Содержимое 4" descr="Attachment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1357298"/>
            <a:ext cx="1387088" cy="1785950"/>
          </a:xfrm>
        </p:spPr>
      </p:pic>
      <p:pic>
        <p:nvPicPr>
          <p:cNvPr id="6" name="Содержимое 5" descr="Attachment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2071678"/>
            <a:ext cx="1375182" cy="1785950"/>
          </a:xfrm>
        </p:spPr>
      </p:pic>
      <p:pic>
        <p:nvPicPr>
          <p:cNvPr id="7" name="Рисунок 6" descr="Attachment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4286256"/>
            <a:ext cx="1500198" cy="2146708"/>
          </a:xfrm>
          <a:prstGeom prst="rect">
            <a:avLst/>
          </a:prstGeom>
        </p:spPr>
      </p:pic>
      <p:pic>
        <p:nvPicPr>
          <p:cNvPr id="8" name="Рисунок 7" descr="Attachment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214818"/>
            <a:ext cx="1571636" cy="2286016"/>
          </a:xfrm>
          <a:prstGeom prst="rect">
            <a:avLst/>
          </a:prstGeom>
        </p:spPr>
      </p:pic>
      <p:pic>
        <p:nvPicPr>
          <p:cNvPr id="9" name="Рисунок 8" descr="Attachment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5" y="1357298"/>
            <a:ext cx="1428760" cy="1947947"/>
          </a:xfrm>
          <a:prstGeom prst="rect">
            <a:avLst/>
          </a:prstGeom>
        </p:spPr>
      </p:pic>
      <p:pic>
        <p:nvPicPr>
          <p:cNvPr id="10" name="Рисунок 9" descr="Attachment (6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3" y="4214818"/>
            <a:ext cx="1643074" cy="2317956"/>
          </a:xfrm>
          <a:prstGeom prst="rect">
            <a:avLst/>
          </a:prstGeom>
        </p:spPr>
      </p:pic>
      <p:pic>
        <p:nvPicPr>
          <p:cNvPr id="11" name="Рисунок 10" descr="Attachment (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57290" y="4214818"/>
            <a:ext cx="1512271" cy="2314700"/>
          </a:xfrm>
          <a:prstGeom prst="rect">
            <a:avLst/>
          </a:prstGeom>
        </p:spPr>
      </p:pic>
      <p:pic>
        <p:nvPicPr>
          <p:cNvPr id="12" name="Рисунок 11" descr="Attachment (9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00100" y="1214422"/>
            <a:ext cx="1493187" cy="1975115"/>
          </a:xfrm>
          <a:prstGeom prst="rect">
            <a:avLst/>
          </a:prstGeom>
        </p:spPr>
      </p:pic>
      <p:pic>
        <p:nvPicPr>
          <p:cNvPr id="13" name="Рисунок 12" descr="Attachment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72330" y="3000372"/>
            <a:ext cx="1943262" cy="1943262"/>
          </a:xfrm>
          <a:prstGeom prst="rect">
            <a:avLst/>
          </a:prstGeom>
        </p:spPr>
      </p:pic>
      <p:pic>
        <p:nvPicPr>
          <p:cNvPr id="14" name="Рисунок 13" descr="Attachmen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14481" y="2214554"/>
            <a:ext cx="1285884" cy="17009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4 класс</a:t>
            </a:r>
            <a:endParaRPr lang="ru-RU" dirty="0"/>
          </a:p>
        </p:txBody>
      </p:sp>
      <p:pic>
        <p:nvPicPr>
          <p:cNvPr id="5" name="Содержимое 4" descr="Attachment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357298"/>
            <a:ext cx="1500198" cy="1948309"/>
          </a:xfrm>
        </p:spPr>
      </p:pic>
      <p:pic>
        <p:nvPicPr>
          <p:cNvPr id="6" name="Содержимое 5" descr="Attachment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7620" y="2143117"/>
            <a:ext cx="1478767" cy="1928826"/>
          </a:xfrm>
        </p:spPr>
      </p:pic>
      <p:pic>
        <p:nvPicPr>
          <p:cNvPr id="7" name="Рисунок 6" descr="Attachment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428736"/>
            <a:ext cx="1503552" cy="2200320"/>
          </a:xfrm>
          <a:prstGeom prst="rect">
            <a:avLst/>
          </a:prstGeom>
        </p:spPr>
      </p:pic>
      <p:pic>
        <p:nvPicPr>
          <p:cNvPr id="8" name="Рисунок 7" descr="Attachment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4429132"/>
            <a:ext cx="1428759" cy="2050320"/>
          </a:xfrm>
          <a:prstGeom prst="rect">
            <a:avLst/>
          </a:prstGeom>
        </p:spPr>
      </p:pic>
      <p:pic>
        <p:nvPicPr>
          <p:cNvPr id="9" name="Рисунок 8" descr="Attachment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429132"/>
            <a:ext cx="1519320" cy="2000264"/>
          </a:xfrm>
          <a:prstGeom prst="rect">
            <a:avLst/>
          </a:prstGeom>
        </p:spPr>
      </p:pic>
      <p:pic>
        <p:nvPicPr>
          <p:cNvPr id="10" name="Рисунок 9" descr="Attachment (6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15206" y="4429132"/>
            <a:ext cx="1357322" cy="2046214"/>
          </a:xfrm>
          <a:prstGeom prst="rect">
            <a:avLst/>
          </a:prstGeom>
        </p:spPr>
      </p:pic>
      <p:pic>
        <p:nvPicPr>
          <p:cNvPr id="11" name="Рисунок 10" descr="Attachment (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2976" y="1285860"/>
            <a:ext cx="1352672" cy="1798766"/>
          </a:xfrm>
          <a:prstGeom prst="rect">
            <a:avLst/>
          </a:prstGeom>
        </p:spPr>
      </p:pic>
      <p:pic>
        <p:nvPicPr>
          <p:cNvPr id="12" name="Рисунок 11" descr="Attachment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4429132"/>
            <a:ext cx="1583673" cy="1996226"/>
          </a:xfrm>
          <a:prstGeom prst="rect">
            <a:avLst/>
          </a:prstGeom>
        </p:spPr>
      </p:pic>
      <p:pic>
        <p:nvPicPr>
          <p:cNvPr id="13" name="Рисунок 12" descr="Attachmen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57357" y="2143117"/>
            <a:ext cx="1428760" cy="18999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57166"/>
            <a:ext cx="7498080" cy="1060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Моро М.И., Волкова С.И., Степанова С.В. </a:t>
            </a:r>
            <a:br>
              <a:rPr lang="ru-RU" sz="2400" b="1" dirty="0" smtClean="0"/>
            </a:br>
            <a:r>
              <a:rPr lang="ru-RU" sz="2400" b="1" dirty="0" smtClean="0"/>
              <a:t>Математика: Учебник: 1 класс: Часть 1.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4" name="Содержимое 3" descr="Attachment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0316" y="1447800"/>
            <a:ext cx="7188918" cy="4800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9175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Моро М.И., </a:t>
            </a:r>
            <a:r>
              <a:rPr lang="ru-RU" sz="2400" b="1" dirty="0" err="1" smtClean="0"/>
              <a:t>Бантова</a:t>
            </a:r>
            <a:r>
              <a:rPr lang="ru-RU" sz="2400" b="1" dirty="0" smtClean="0"/>
              <a:t> М.А., </a:t>
            </a:r>
            <a:r>
              <a:rPr lang="ru-RU" sz="2400" b="1" dirty="0" err="1" smtClean="0"/>
              <a:t>Бельтюкова</a:t>
            </a:r>
            <a:r>
              <a:rPr lang="ru-RU" sz="2400" b="1" dirty="0" smtClean="0"/>
              <a:t> Г.В. Математика: Учебник: 3 класс: Часть 1.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7" name="Содержимое 6" descr="Attachmen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0296" y="1447800"/>
            <a:ext cx="7188958" cy="48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9175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Моро М. И., </a:t>
            </a:r>
            <a:r>
              <a:rPr lang="ru-RU" sz="2400" b="1" dirty="0" err="1" smtClean="0"/>
              <a:t>Бантова</a:t>
            </a:r>
            <a:r>
              <a:rPr lang="ru-RU" sz="2400" b="1" dirty="0" smtClean="0"/>
              <a:t> М. А., </a:t>
            </a:r>
            <a:r>
              <a:rPr lang="ru-RU" sz="2400" b="1" dirty="0" err="1" smtClean="0"/>
              <a:t>Бельтюкова</a:t>
            </a:r>
            <a:r>
              <a:rPr lang="ru-RU" sz="2400" b="1" dirty="0" smtClean="0"/>
              <a:t> Г. В. и др. Математика: Учебник: 2 класс: Часть 1.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4" name="Содержимое 3" descr="Attach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0680" y="1447800"/>
            <a:ext cx="7048189" cy="4800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9890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Моро М.И., </a:t>
            </a:r>
            <a:r>
              <a:rPr lang="ru-RU" sz="2400" b="1" dirty="0" err="1" smtClean="0"/>
              <a:t>Бантова</a:t>
            </a:r>
            <a:r>
              <a:rPr lang="ru-RU" sz="2400" b="1" dirty="0" smtClean="0"/>
              <a:t> М.А., </a:t>
            </a:r>
            <a:r>
              <a:rPr lang="ru-RU" sz="2400" b="1" dirty="0" err="1" smtClean="0"/>
              <a:t>Бельтюкова</a:t>
            </a:r>
            <a:r>
              <a:rPr lang="ru-RU" sz="2400" b="1" dirty="0" smtClean="0"/>
              <a:t> Г.В. Математика: Учебник: 4 класс: Часть 2.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8" name="Содержимое 7" descr="Attachment (3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428736"/>
            <a:ext cx="3822712" cy="511399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285992"/>
            <a:ext cx="7783832" cy="1714512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Конец</a:t>
            </a: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Авторы: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Моро М.И.</a:t>
            </a:r>
          </a:p>
          <a:p>
            <a:r>
              <a:rPr lang="ru-RU" b="1" i="1" dirty="0" err="1" smtClean="0"/>
              <a:t>Бантова</a:t>
            </a:r>
            <a:r>
              <a:rPr lang="ru-RU" b="1" i="1" dirty="0" smtClean="0"/>
              <a:t> М.А</a:t>
            </a:r>
          </a:p>
          <a:p>
            <a:r>
              <a:rPr lang="ru-RU" b="1" i="1" dirty="0" err="1" smtClean="0"/>
              <a:t>Бельтюкова</a:t>
            </a:r>
            <a:r>
              <a:rPr lang="ru-RU" b="1" i="1" dirty="0" smtClean="0"/>
              <a:t> Г.В.</a:t>
            </a:r>
          </a:p>
          <a:p>
            <a:r>
              <a:rPr lang="ru-RU" b="1" i="1" dirty="0" smtClean="0"/>
              <a:t>Волкова С.И.</a:t>
            </a:r>
          </a:p>
          <a:p>
            <a:r>
              <a:rPr lang="ru-RU" b="1" i="1" dirty="0" smtClean="0"/>
              <a:t>Степанова С.В.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Математическое развитие младших школьников.</a:t>
            </a:r>
          </a:p>
          <a:p>
            <a:pPr lvl="0"/>
            <a:r>
              <a:rPr lang="ru-RU" dirty="0" smtClean="0"/>
              <a:t>Формирование системы начальных математических знаний.</a:t>
            </a:r>
          </a:p>
          <a:p>
            <a:pPr lvl="0"/>
            <a:r>
              <a:rPr lang="ru-RU" dirty="0" smtClean="0"/>
              <a:t> Воспитание интереса к математике, к умственной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35785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 формирование элементов самостоятельной интеллектуальной деятельности на основе овладения несложными математическими методами познания окружающего мира (умения устанавливать, описывать, моделировать и объяснять количественные и пространственные отношения); </a:t>
            </a:r>
          </a:p>
          <a:p>
            <a:r>
              <a:rPr lang="ru-RU" dirty="0" smtClean="0"/>
              <a:t> развитие основ логического, знаково-символического и алгоритмического мышления; </a:t>
            </a:r>
          </a:p>
          <a:p>
            <a:r>
              <a:rPr lang="ru-RU" dirty="0" smtClean="0"/>
              <a:t> развитие пространственного воображения;</a:t>
            </a:r>
          </a:p>
          <a:p>
            <a:r>
              <a:rPr lang="ru-RU" dirty="0" smtClean="0"/>
              <a:t> развитие математической речи;</a:t>
            </a:r>
          </a:p>
          <a:p>
            <a:r>
              <a:rPr lang="ru-RU" dirty="0" smtClean="0"/>
              <a:t> формирование системы начальных математических знаний и умений их применять для решения учебно-познавательных и практических задач;</a:t>
            </a:r>
          </a:p>
          <a:p>
            <a:r>
              <a:rPr lang="ru-RU" dirty="0" smtClean="0"/>
              <a:t> формирование умения вести поиск информации и работать с ней;</a:t>
            </a:r>
          </a:p>
          <a:p>
            <a:r>
              <a:rPr lang="ru-RU" dirty="0" smtClean="0"/>
              <a:t> формирование первоначальных представлений о компьютерной грамотности;</a:t>
            </a:r>
          </a:p>
          <a:p>
            <a:r>
              <a:rPr lang="ru-RU" dirty="0" smtClean="0"/>
              <a:t> развитие познавательных способностей;</a:t>
            </a:r>
          </a:p>
          <a:p>
            <a:r>
              <a:rPr lang="ru-RU" dirty="0" smtClean="0"/>
              <a:t> воспитание стремления к расширению математических знаний;</a:t>
            </a:r>
          </a:p>
          <a:p>
            <a:r>
              <a:rPr lang="ru-RU" dirty="0" smtClean="0"/>
              <a:t> формирование критичности мышления;</a:t>
            </a:r>
          </a:p>
          <a:p>
            <a:r>
              <a:rPr lang="ru-RU" dirty="0" smtClean="0"/>
              <a:t> развитие умений </a:t>
            </a:r>
            <a:r>
              <a:rPr lang="ru-RU" dirty="0" err="1" smtClean="0"/>
              <a:t>аргументированно</a:t>
            </a:r>
            <a:r>
              <a:rPr lang="ru-RU" dirty="0" smtClean="0"/>
              <a:t> обосновывать и отстаивать высказанное суждение, оценивать и принимать суждения других.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Авторы особое внимание уделяют такой подаче учебного материала, которая создаёт условия для формирования у учащихся интеллектуальных действий, таких, как: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6054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действия по сравнению математических объектов</a:t>
            </a:r>
          </a:p>
          <a:p>
            <a:r>
              <a:rPr lang="ru-RU" dirty="0" smtClean="0"/>
              <a:t>проведение их классификации </a:t>
            </a:r>
          </a:p>
          <a:p>
            <a:r>
              <a:rPr lang="ru-RU" dirty="0" smtClean="0"/>
              <a:t>анализ предложенной ситуации и получение выводов</a:t>
            </a:r>
          </a:p>
          <a:p>
            <a:r>
              <a:rPr lang="ru-RU" dirty="0" smtClean="0"/>
              <a:t>выявлению разных функций одного и того же математического объекта и установление его связей с другими объектами</a:t>
            </a:r>
          </a:p>
          <a:p>
            <a:r>
              <a:rPr lang="ru-RU" dirty="0" smtClean="0"/>
              <a:t>выделение существенных признаков и отсеивание несущественных</a:t>
            </a:r>
          </a:p>
          <a:p>
            <a:r>
              <a:rPr lang="ru-RU" dirty="0" smtClean="0"/>
              <a:t>перенос освоенных способов действий и полученных знаний в новые учебные ситуации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17685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Дальнейшее развитие получила и методика работы над текстовыми задачами (структура задачи, этапы решения задачи: анализ задачи, поиск и составление плана её решения, проверка решения, составление и решение задач, обратных заданной задаче), в том числе и формирование умений записать текстовую задачу сначала с помощью схем, используя фишки и фигуры, а затем и с помощью схематических чертежей.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28670"/>
            <a:ext cx="7498080" cy="5319730"/>
          </a:xfrm>
        </p:spPr>
        <p:txBody>
          <a:bodyPr/>
          <a:lstStyle/>
          <a:p>
            <a:r>
              <a:rPr lang="ru-RU" dirty="0" smtClean="0"/>
              <a:t>Овладение приёмами сравнения, анализа, классификации формирует у учащихся универсальные учебные действия, развивает способность к проведению обобщений, облегчает включение детей в учебную деятельность не только на уроках математики, но и при изучении других школьных предметов.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 класс</a:t>
            </a:r>
            <a:endParaRPr lang="ru-RU" dirty="0"/>
          </a:p>
        </p:txBody>
      </p:sp>
      <p:pic>
        <p:nvPicPr>
          <p:cNvPr id="5" name="Содержимое 4" descr="Attachment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1428760" cy="1888229"/>
          </a:xfrm>
        </p:spPr>
      </p:pic>
      <p:pic>
        <p:nvPicPr>
          <p:cNvPr id="6" name="Содержимое 5" descr="Attachment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71736" y="714356"/>
            <a:ext cx="1397453" cy="2019441"/>
          </a:xfrm>
        </p:spPr>
      </p:pic>
      <p:pic>
        <p:nvPicPr>
          <p:cNvPr id="7" name="Рисунок 6" descr="Attachment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571612"/>
            <a:ext cx="1285884" cy="1869018"/>
          </a:xfrm>
          <a:prstGeom prst="rect">
            <a:avLst/>
          </a:prstGeom>
        </p:spPr>
      </p:pic>
      <p:pic>
        <p:nvPicPr>
          <p:cNvPr id="9" name="Рисунок 8" descr="Attachment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429132"/>
            <a:ext cx="1285884" cy="1787869"/>
          </a:xfrm>
          <a:prstGeom prst="rect">
            <a:avLst/>
          </a:prstGeom>
        </p:spPr>
      </p:pic>
      <p:pic>
        <p:nvPicPr>
          <p:cNvPr id="10" name="Рисунок 9" descr="Attachment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3000372"/>
            <a:ext cx="1285884" cy="1816221"/>
          </a:xfrm>
          <a:prstGeom prst="rect">
            <a:avLst/>
          </a:prstGeom>
        </p:spPr>
      </p:pic>
      <p:pic>
        <p:nvPicPr>
          <p:cNvPr id="11" name="Рисунок 10" descr="Attachment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9520" y="2786058"/>
            <a:ext cx="1357322" cy="1785950"/>
          </a:xfrm>
          <a:prstGeom prst="rect">
            <a:avLst/>
          </a:prstGeom>
        </p:spPr>
      </p:pic>
      <p:pic>
        <p:nvPicPr>
          <p:cNvPr id="12" name="Рисунок 11" descr="Attachment (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1285860"/>
            <a:ext cx="1324205" cy="1785950"/>
          </a:xfrm>
          <a:prstGeom prst="rect">
            <a:avLst/>
          </a:prstGeom>
        </p:spPr>
      </p:pic>
      <p:pic>
        <p:nvPicPr>
          <p:cNvPr id="13" name="Рисунок 12" descr="Attachment (9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86050" y="3786190"/>
            <a:ext cx="2428892" cy="437201"/>
          </a:xfrm>
          <a:prstGeom prst="rect">
            <a:avLst/>
          </a:prstGeom>
        </p:spPr>
      </p:pic>
      <p:pic>
        <p:nvPicPr>
          <p:cNvPr id="14" name="Рисунок 13" descr="Attachment (10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364" y="5286388"/>
            <a:ext cx="2423327" cy="363499"/>
          </a:xfrm>
          <a:prstGeom prst="rect">
            <a:avLst/>
          </a:prstGeom>
        </p:spPr>
      </p:pic>
      <p:pic>
        <p:nvPicPr>
          <p:cNvPr id="15" name="Рисунок 14" descr="Attachment (11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57290" y="4572008"/>
            <a:ext cx="1500198" cy="1500198"/>
          </a:xfrm>
          <a:prstGeom prst="rect">
            <a:avLst/>
          </a:prstGeom>
        </p:spPr>
      </p:pic>
      <p:pic>
        <p:nvPicPr>
          <p:cNvPr id="16" name="Рисунок 15" descr="Attachment (12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72066" y="1357298"/>
            <a:ext cx="1285884" cy="1831744"/>
          </a:xfrm>
          <a:prstGeom prst="rect">
            <a:avLst/>
          </a:prstGeom>
        </p:spPr>
      </p:pic>
      <p:pic>
        <p:nvPicPr>
          <p:cNvPr id="17" name="Рисунок 16" descr="Attachment (13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72264" y="4500570"/>
            <a:ext cx="1398598" cy="1793074"/>
          </a:xfrm>
          <a:prstGeom prst="rect">
            <a:avLst/>
          </a:prstGeom>
        </p:spPr>
      </p:pic>
      <p:pic>
        <p:nvPicPr>
          <p:cNvPr id="18" name="Рисунок 17" descr="Attachmen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14414" y="2500306"/>
            <a:ext cx="1428760" cy="189658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</TotalTime>
  <Words>302</Words>
  <Application>Microsoft Office PowerPoint</Application>
  <PresentationFormat>Экран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Математика</vt:lpstr>
      <vt:lpstr>Авторы:</vt:lpstr>
      <vt:lpstr>Цели:</vt:lpstr>
      <vt:lpstr>Задачи:</vt:lpstr>
      <vt:lpstr>Слайд 5</vt:lpstr>
      <vt:lpstr>Слайд 6</vt:lpstr>
      <vt:lpstr>Слайд 7</vt:lpstr>
      <vt:lpstr>Слайд 8</vt:lpstr>
      <vt:lpstr>1 класс</vt:lpstr>
      <vt:lpstr>2 класс</vt:lpstr>
      <vt:lpstr>3 класс</vt:lpstr>
      <vt:lpstr>4 класс</vt:lpstr>
      <vt:lpstr>Моро М.И., Волкова С.И., Степанова С.В.  Математика: Учебник: 1 класс: Часть 1. </vt:lpstr>
      <vt:lpstr>Моро М.И., Бантова М.А., Бельтюкова Г.В. Математика: Учебник: 3 класс: Часть 1. </vt:lpstr>
      <vt:lpstr>Моро М. И., Бантова М. А., Бельтюкова Г. В. и др. Математика: Учебник: 2 класс: Часть 1. </vt:lpstr>
      <vt:lpstr>Моро М.И., Бантова М.А., Бельтюкова Г.В. Математика: Учебник: 4 класс: Часть 2. 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Дмитрий Баранов</dc:creator>
  <cp:lastModifiedBy>XP GAME 2009</cp:lastModifiedBy>
  <cp:revision>11</cp:revision>
  <dcterms:created xsi:type="dcterms:W3CDTF">2013-12-08T09:34:54Z</dcterms:created>
  <dcterms:modified xsi:type="dcterms:W3CDTF">2014-11-08T19:31:38Z</dcterms:modified>
</cp:coreProperties>
</file>