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5" r:id="rId2"/>
    <p:sldId id="257" r:id="rId3"/>
    <p:sldId id="258" r:id="rId4"/>
    <p:sldId id="260" r:id="rId5"/>
    <p:sldId id="261" r:id="rId6"/>
    <p:sldId id="270" r:id="rId7"/>
    <p:sldId id="272" r:id="rId8"/>
    <p:sldId id="259" r:id="rId9"/>
    <p:sldId id="262" r:id="rId10"/>
    <p:sldId id="266" r:id="rId11"/>
    <p:sldId id="267" r:id="rId12"/>
    <p:sldId id="268" r:id="rId13"/>
    <p:sldId id="274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2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54C53-7E76-49F1-9F58-F1503343D8A8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72AE2-0D6C-41F6-BF60-D2FC7052E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72AE2-0D6C-41F6-BF60-D2FC7052EBF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F51C-A1D7-40E4-899E-A4437437419A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21EB-3D7B-4F80-8E90-89C138B4D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F51C-A1D7-40E4-899E-A4437437419A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21EB-3D7B-4F80-8E90-89C138B4D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F51C-A1D7-40E4-899E-A4437437419A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21EB-3D7B-4F80-8E90-89C138B4D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F51C-A1D7-40E4-899E-A4437437419A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21EB-3D7B-4F80-8E90-89C138B4D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F51C-A1D7-40E4-899E-A4437437419A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21EB-3D7B-4F80-8E90-89C138B4D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F51C-A1D7-40E4-899E-A4437437419A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21EB-3D7B-4F80-8E90-89C138B4D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F51C-A1D7-40E4-899E-A4437437419A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21EB-3D7B-4F80-8E90-89C138B4D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F51C-A1D7-40E4-899E-A4437437419A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21EB-3D7B-4F80-8E90-89C138B4D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F51C-A1D7-40E4-899E-A4437437419A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21EB-3D7B-4F80-8E90-89C138B4D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F51C-A1D7-40E4-899E-A4437437419A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21EB-3D7B-4F80-8E90-89C138B4D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F51C-A1D7-40E4-899E-A4437437419A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21EB-3D7B-4F80-8E90-89C138B4D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EF51C-A1D7-40E4-899E-A4437437419A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321EB-3D7B-4F80-8E90-89C138B4D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51;&#1086;&#1074;&#1080;%20&#1086;&#1096;&#1080;&#1073;&#1082;&#1091;%20&#1056;&#1091;&#1089;&#1089;&#1082;&#1080;&#1081;%20&#1103;&#1079;&#1099;&#1082;.ppt" TargetMode="Externa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hyperlink" Target="https://docs.google.com/forms/d/1Of-wHstLTgH8EMiCyqUu_QbJXH_Ke8gUK7fCVwaaWyg/edit" TargetMode="External"/><Relationship Id="rId4" Type="http://schemas.openxmlformats.org/officeDocument/2006/relationships/hyperlink" Target="&#1074;&#1086;&#1083;&#1077;&#1081;&#1073;&#1086;&#1083;%20&#1088;&#1091;&#1089;&#1089;&#1082;&#1080;&#1081;%20&#1103;&#1079;&#1099;&#1082;.pp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-collection.edu.ru/catalog/rubr/3a209e5a-9ae0-478b-b803-8f89f88efbb3/91672/?interface=catalog&amp;class%5b%5d=45&amp;class%5b%5d=47&amp;subject=8" TargetMode="External"/><Relationship Id="rId7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&#1082;&#1088;&#1086;&#1089;&#1089;&#1074;&#1086;&#1088;&#1076;%20&#1053;&#1077;&#1087;&#1088;&#1086;&#1080;&#1079;&#1085;&#1086;&#1089;&#1080;&#1084;&#1099;&#1077;%20&#1089;&#1086;&#1075;&#1083;&#1072;&#1089;&#1085;&#1099;&#1077;/&#1050;&#1088;&#1086;&#1089;&#1089;&#1074;&#1086;&#1088;&#1076;%20%20%20&#1053;&#1077;&#1087;&#1088;&#1086;&#1080;&#1079;&#1085;&#1086;&#1089;&#1080;&#1084;&#1099;&#1077;%20&#1089;&#1086;&#1075;&#1083;&#1072;&#1089;&#1085;&#1099;&#1077;1.htm" TargetMode="External"/><Relationship Id="rId5" Type="http://schemas.openxmlformats.org/officeDocument/2006/relationships/hyperlink" Target="&#1053;.&#1048;/&#1050;&#1088;&#1086;&#1089;&#1089;&#1074;&#1086;&#1088;&#1076;%20%20%20&#1053;&#1077;&#1087;&#1088;&#1086;&#1080;&#1079;&#1085;&#1086;&#1089;&#1080;&#1084;&#1099;&#1077;%20&#1089;&#1086;&#1075;&#1083;&#1072;&#1089;&#1085;&#1099;&#1077;1.htm" TargetMode="External"/><Relationship Id="rId4" Type="http://schemas.openxmlformats.org/officeDocument/2006/relationships/hyperlink" Target="http://onlinetestpad.com/ru-ru/Go/Bezudarnye-glasnye-v-korne-slova-1843/Default.asp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1086;-&#1105;%20&#1087;&#1086;&#1089;&#1083;&#1077;%20&#1096;&#1080;&#1087;&#1103;&#1097;&#1080;&#1093;%20%20%20-%20%205%20%20&#1082;&#1083;&#1072;&#1089;&#1089;%20%20%20%20&#1058;&#1088;&#1077;&#1085;&#1072;&#1078;&#1105;&#1088;.ppt" TargetMode="Externa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&#1054;&#1082;&#1086;&#1085;&#1095;&#1072;&#1085;&#1080;&#1103;%20&#1089;&#1091;&#1097;&#1077;&#1089;&#1090;.%20%20-%20%205%20&#1082;&#1083;&#1072;&#1089;&#1089;%20%20%20%20&#1058;&#1088;&#1077;&#1085;&#1072;&#1078;&#1105;&#1088;%20(1).ppt" TargetMode="External"/><Relationship Id="rId5" Type="http://schemas.openxmlformats.org/officeDocument/2006/relationships/hyperlink" Target="&#1041;&#1091;&#1082;&#1074;&#1099;%20&#1048;_&#1067;%20&#1087;&#1086;&#1089;&#1083;&#1077;%20&#1062;.ppt" TargetMode="External"/><Relationship Id="rId4" Type="http://schemas.openxmlformats.org/officeDocument/2006/relationships/hyperlink" Target="&#1042;&#1080;&#1082;&#1090;&#1086;&#1088;&#1080;&#1085;&#1072;%20&#1087;&#1086;%20&#1088;&#1091;&#1089;&#1089;&#1082;&#1086;&#1084;&#1091;%20&#1103;&#1079;&#1099;&#1082;&#1091;/&#1058;&#1077;&#1089;&#1090;%20&#1087;&#1088;&#1086;&#1074;&#1077;&#1088;&#1103;&#1077;&#1084;&#1099;&#1077;%20&#1075;&#1083;&#1072;&#1089;&#1085;&#1099;&#1077;%20&#1074;%20&#1082;&#1086;&#1088;&#1085;&#1077;%20&#1089;&#1083;&#1086;&#1074;&#1072;1.htm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ya-umni4ka.ru/?cat=204" TargetMode="External"/><Relationship Id="rId2" Type="http://schemas.openxmlformats.org/officeDocument/2006/relationships/hyperlink" Target="http://onlinetestpad.com/ru-ru/Go/Bezudarnye-glasnye-v-korne-slova-1843/Default.aspx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uchportal.ru/load/154-1-0-4887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" Target="slide9.xml"/><Relationship Id="rId7" Type="http://schemas.openxmlformats.org/officeDocument/2006/relationships/slide" Target="slide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ya-umni4ka.ru/?cat=204" TargetMode="External"/><Relationship Id="rId5" Type="http://schemas.openxmlformats.org/officeDocument/2006/relationships/hyperlink" Target="&#1082;&#1088;&#1086;&#1089;&#1089;&#1074;&#1086;&#1088;&#1076;%20&#1041;&#1077;&#1079;&#1091;&#1076;.&#1075;&#1083;/&#1073;&#1077;&#1079;&#1091;&#1076;.%20&#1075;&#1083;.1.htm" TargetMode="External"/><Relationship Id="rId4" Type="http://schemas.openxmlformats.org/officeDocument/2006/relationships/hyperlink" Target="&#1091;&#1089;&#1090;&#1072;&#1085;&#1086;&#1074;&#1080;%20&#1087;&#1086;&#1089;&#1083;.%20&#1057;&#1086;&#1089;&#1090;&#1072;&#1074;&#1100;%20&#1087;&#1088;&#1072;&#1074;&#1080;&#1083;&#1086;/&#1057;&#1086;&#1089;&#1090;&#1072;&#1074;&#1100;%20&#1087;&#1088;&#1072;&#1074;&#1080;&#1083;&#1086;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rgbClr val="C00000"/>
                </a:solidFill>
              </a:rPr>
              <a:t>Использование системы интерактивных </a:t>
            </a:r>
            <a:r>
              <a:rPr lang="ru-RU" sz="3200" b="1" i="1" dirty="0" err="1">
                <a:solidFill>
                  <a:srgbClr val="C00000"/>
                </a:solidFill>
              </a:rPr>
              <a:t>мультимедийных</a:t>
            </a:r>
            <a:r>
              <a:rPr lang="ru-RU" sz="3200" b="1" i="1" dirty="0">
                <a:solidFill>
                  <a:srgbClr val="C00000"/>
                </a:solidFill>
              </a:rPr>
              <a:t> заданий для активизации познавательной деятельности учащихся на уроках  русского языка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3861048"/>
            <a:ext cx="4248472" cy="2160240"/>
          </a:xfrm>
        </p:spPr>
        <p:txBody>
          <a:bodyPr>
            <a:normAutofit fontScale="32500" lnSpcReduction="20000"/>
          </a:bodyPr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7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Выполнила: </a:t>
            </a:r>
          </a:p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7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Потапова С.В.,</a:t>
            </a:r>
          </a:p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7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учитель начальных классов,</a:t>
            </a:r>
          </a:p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7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МБОУ СОШ №86</a:t>
            </a:r>
          </a:p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7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г.о.Самара</a:t>
            </a:r>
          </a:p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7200" dirty="0" smtClean="0">
                <a:solidFill>
                  <a:srgbClr val="000000"/>
                </a:solidFill>
              </a:rPr>
              <a:t>  </a:t>
            </a:r>
          </a:p>
          <a:p>
            <a:pPr algn="r"/>
            <a:endParaRPr lang="ru-RU" sz="4400" dirty="0" smtClean="0"/>
          </a:p>
          <a:p>
            <a:endParaRPr lang="ru-RU" dirty="0"/>
          </a:p>
        </p:txBody>
      </p:sp>
      <p:pic>
        <p:nvPicPr>
          <p:cNvPr id="2050" name="Picture 2" descr="C:\Users\светлана\Desktop\i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212976"/>
            <a:ext cx="2808312" cy="309740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884368" y="566124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но 2 4">
            <a:hlinkClick r:id="rId3" action="ppaction://hlinkpres?slideindex=1&amp;slidetitle="/>
          </p:cNvPr>
          <p:cNvSpPr/>
          <p:nvPr/>
        </p:nvSpPr>
        <p:spPr>
          <a:xfrm>
            <a:off x="2195736" y="4293096"/>
            <a:ext cx="3960440" cy="2160240"/>
          </a:xfrm>
          <a:prstGeom prst="irregularSeal2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PowerPoint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(«Поймай ошибку»)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ятно 2 5"/>
          <p:cNvSpPr/>
          <p:nvPr/>
        </p:nvSpPr>
        <p:spPr>
          <a:xfrm>
            <a:off x="179512" y="1628800"/>
            <a:ext cx="4320480" cy="2520280"/>
          </a:xfrm>
          <a:prstGeom prst="irregularSeal2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 action="ppaction://hlinkpres?slideindex=1&amp;slidetitle="/>
              </a:rPr>
              <a:t>Презентация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PowerPoint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(«Волейбол)</a:t>
            </a:r>
            <a:endParaRPr lang="ru-RU" sz="24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ятно 2 6">
            <a:hlinkClick r:id="rId5"/>
          </p:cNvPr>
          <p:cNvSpPr/>
          <p:nvPr/>
        </p:nvSpPr>
        <p:spPr>
          <a:xfrm>
            <a:off x="4932040" y="1628800"/>
            <a:ext cx="4211960" cy="2664296"/>
          </a:xfrm>
          <a:prstGeom prst="irregularSeal2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Облачные технологии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Google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(тест)</a:t>
            </a:r>
            <a:endParaRPr lang="ru-RU" sz="24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0"/>
            <a:ext cx="81369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Задания для проверки первичного усвоения знаний.</a:t>
            </a: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524328" y="5373216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перфолента 3">
            <a:hlinkClick r:id="rId3"/>
          </p:cNvPr>
          <p:cNvSpPr/>
          <p:nvPr/>
        </p:nvSpPr>
        <p:spPr>
          <a:xfrm>
            <a:off x="971600" y="2420888"/>
            <a:ext cx="2210544" cy="1728192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ЦОР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3059832" y="4581128"/>
            <a:ext cx="2210544" cy="1728192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Интернет-ресурс  (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онлайн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тест)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перфолента 5">
            <a:hlinkClick r:id="rId5" action="ppaction://hlinkfile"/>
          </p:cNvPr>
          <p:cNvSpPr/>
          <p:nvPr/>
        </p:nvSpPr>
        <p:spPr>
          <a:xfrm>
            <a:off x="5652120" y="2276872"/>
            <a:ext cx="2664296" cy="1728192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 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Hot Potatoes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(кроссворд «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Непроизносимые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согласные»)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60648"/>
            <a:ext cx="82089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Задания для самостоятельной работы и самопроверки.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395536" y="5445224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Горизонтальный свиток 4">
            <a:hlinkClick r:id="rId3" action="ppaction://hlinkpres?slideindex=1&amp;slidetitle="/>
          </p:cNvPr>
          <p:cNvSpPr/>
          <p:nvPr/>
        </p:nvSpPr>
        <p:spPr>
          <a:xfrm>
            <a:off x="1115616" y="2132856"/>
            <a:ext cx="2304256" cy="2016224"/>
          </a:xfrm>
          <a:prstGeom prst="horizontalScrol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PowerPoint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Горизонтальный свиток 6">
            <a:hlinkClick r:id="rId4" action="ppaction://hlinkfile"/>
          </p:cNvPr>
          <p:cNvSpPr/>
          <p:nvPr/>
        </p:nvSpPr>
        <p:spPr>
          <a:xfrm>
            <a:off x="5796136" y="3861048"/>
            <a:ext cx="2520280" cy="1872208"/>
          </a:xfrm>
          <a:prstGeom prst="horizontalScrol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 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Hot Potatoes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викторина по русскому языку «Укажи верный ответ»)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Горизонтальный свиток 5">
            <a:hlinkClick r:id="rId5" action="ppaction://hlinkpres?slideindex=1&amp;slidetitle="/>
          </p:cNvPr>
          <p:cNvSpPr/>
          <p:nvPr/>
        </p:nvSpPr>
        <p:spPr>
          <a:xfrm>
            <a:off x="5076056" y="1844824"/>
            <a:ext cx="2304256" cy="2016224"/>
          </a:xfrm>
          <a:prstGeom prst="horizontalScrol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PowerPoint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Горизонтальный свиток 7">
            <a:hlinkClick r:id="rId6" action="ppaction://hlinkpres?slideindex=1&amp;slidetitle="/>
          </p:cNvPr>
          <p:cNvSpPr/>
          <p:nvPr/>
        </p:nvSpPr>
        <p:spPr>
          <a:xfrm>
            <a:off x="2051720" y="4365104"/>
            <a:ext cx="2304256" cy="2016224"/>
          </a:xfrm>
          <a:prstGeom prst="horizontalScrol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PowerPoint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32656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Задания для контроля усвоения полученных знаний</a:t>
            </a:r>
            <a:r>
              <a:rPr lang="ru-RU" dirty="0" smtClean="0">
                <a:hlinkClick r:id="rId2" action="ppaction://hlinksldjump"/>
              </a:rPr>
              <a:t>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   Таким образом, внедрение новых информационных технологий в учебный процесс  позволяет в доступной форме использовать познавательные и игровые потребности учащихся для познавательных процессов и развития индивидуальных качеств.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C:\Users\светлана\Desktop\i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717032"/>
            <a:ext cx="2997696" cy="2007386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844824"/>
          </a:xfrm>
        </p:spPr>
        <p:txBody>
          <a:bodyPr>
            <a:normAutofit/>
          </a:bodyPr>
          <a:lstStyle/>
          <a:p>
            <a:pPr algn="just"/>
            <a:r>
              <a:rPr lang="ru-RU" sz="53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Гиперссылки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844824"/>
            <a:ext cx="770485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- http://onlinetestpad.com/ru-ru/Go/Bezudarnye-glasnye-v-korne-slova-1843/Default.aspx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http://ya-umni4ka.ru/?cat=204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http://school-collection.edu.ru/catalog/rubr/3a209e5a-9ae0-478b-b803-8f89f88efbb3/91672/?interface=catalog&amp;class%5b%5d=45&amp;class%5b%5d=47&amp;sub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светлана\Desktop\i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32656"/>
            <a:ext cx="194310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79512" y="908720"/>
            <a:ext cx="8229600" cy="254952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844824"/>
            <a:ext cx="813690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Современный этап развития общества характеризуется кардинальными изменениями во всех сферах государственной и общественной жизни. Эти изменения существенно влияют на требования, предъявляемые к системе образования. Общее образование призвано обеспечивать условия успешной социализации учащихся, реализации школьниками своих способностей, возможностей и интересов. Это указывает на необходимость изменений в организации и управлении образовательным процессом.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pic>
        <p:nvPicPr>
          <p:cNvPr id="3074" name="Picture 2" descr="C:\Users\светлана\Desktop\i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190625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556792"/>
            <a:ext cx="7488832" cy="475252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 </a:t>
            </a:r>
            <a:r>
              <a:rPr lang="ru-RU" b="1" i="1" dirty="0" smtClean="0"/>
              <a:t>   </a:t>
            </a:r>
            <a:r>
              <a:rPr lang="ru-RU" sz="2800" b="1" i="1" dirty="0" smtClean="0"/>
              <a:t> 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Принятые в последние годы Федеральные государственные образовательные стандарты общего образования задают направление таких изменений. В основу стандартов положен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системно-деятельностный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подход, предполагающий, в частности, обеспечение активности учебно-познавательной деятельности обучающихся.</a:t>
            </a:r>
            <a:endParaRPr lang="ru-RU" sz="3000" b="1" i="1" dirty="0" smtClean="0"/>
          </a:p>
          <a:p>
            <a:pPr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dirty="0"/>
          </a:p>
        </p:txBody>
      </p:sp>
      <p:pic>
        <p:nvPicPr>
          <p:cNvPr id="4098" name="Picture 2" descr="C:\Users\светлана\Desktop\i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190625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12776"/>
            <a:ext cx="7906072" cy="45259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При активном использовании ИКТ успешнее достигаются общие цели образования, легче формируются компетенции в области коммуникации: умение собирать факты, их сопоставлять, организовывать, выражать свои мысли, логически рассуждать, слушать и понимать устную и письменную речь, открывать что-то новое, делать выбор и принимать решения, повышается интерес к изучаемым предметам. </a:t>
            </a:r>
            <a:endParaRPr lang="ru-RU" b="1" i="1" dirty="0"/>
          </a:p>
        </p:txBody>
      </p:sp>
      <p:pic>
        <p:nvPicPr>
          <p:cNvPr id="2050" name="Picture 2" descr="C:\Users\светлана\Desktop\i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1190625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234888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u="sng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700" u="sng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использование интерактивных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мультимедийных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заданий  с целью активизации познавательной деятельности учащихся на уроках  русского языка.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u="sng" dirty="0"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sz="27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>
                <a:latin typeface="Times New Roman" pitchFamily="18" charset="0"/>
                <a:cs typeface="Times New Roman" pitchFamily="18" charset="0"/>
              </a:rPr>
              <a:t>1. Изучить сущность, специфику и особенности использования интерактивных </a:t>
            </a:r>
            <a:r>
              <a:rPr lang="ru-RU" sz="2700" b="1" i="1" dirty="0" err="1">
                <a:latin typeface="Times New Roman" pitchFamily="18" charset="0"/>
                <a:cs typeface="Times New Roman" pitchFamily="18" charset="0"/>
              </a:rPr>
              <a:t>мультимедийных</a:t>
            </a:r>
            <a:r>
              <a:rPr lang="ru-RU" sz="2700" b="1" i="1" dirty="0">
                <a:latin typeface="Times New Roman" pitchFamily="18" charset="0"/>
                <a:cs typeface="Times New Roman" pitchFamily="18" charset="0"/>
              </a:rPr>
              <a:t> заданий  как средство  активизации познавательной деятельности учащихся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23528" y="3861048"/>
            <a:ext cx="8424936" cy="173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altLang="zh-CN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2. Раскрыть эффективность использования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интерактивных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мультимедийных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заданий</a:t>
            </a:r>
            <a:r>
              <a:rPr kumimoji="0" lang="ru-RU" altLang="zh-CN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ru-RU" altLang="zh-CN" sz="1100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altLang="zh-CN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3. Разработать  типовые интерактивные </a:t>
            </a:r>
            <a:r>
              <a:rPr kumimoji="0" lang="ru-RU" altLang="zh-CN" sz="2400" b="1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мультимедийные</a:t>
            </a:r>
            <a:r>
              <a:rPr kumimoji="0" lang="ru-RU" altLang="zh-CN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задания для уроков русского языка.</a:t>
            </a:r>
            <a:endParaRPr kumimoji="0" lang="ru-RU" altLang="zh-CN" sz="2400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светлана\Desktop\i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5445224"/>
            <a:ext cx="1544960" cy="115872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332656"/>
            <a:ext cx="518457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Личностно - ориентированный подход в образовательном процессе помогают обеспечить интерактивные методы обучения.</a:t>
            </a:r>
            <a:endParaRPr kumimoji="0" lang="ru-RU" altLang="zh-CN" sz="3600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светлана\Desktop\i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284984"/>
            <a:ext cx="4712940" cy="263784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555776" y="1300118"/>
            <a:ext cx="6336704" cy="4955203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altLang="zh-CN" sz="2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 программы </a:t>
            </a:r>
            <a:r>
              <a:rPr kumimoji="0" lang="ru-RU" altLang="zh-CN" sz="2400" i="1" u="none" strike="noStrike" cap="none" normalizeH="0" baseline="0" dirty="0" err="1" smtClean="0">
                <a:ln>
                  <a:noFill/>
                </a:ln>
                <a:solidFill>
                  <a:srgbClr val="025A8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PowerPoint</a:t>
            </a:r>
            <a:r>
              <a:rPr kumimoji="0" lang="ru-RU" altLang="zh-CN" sz="2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 демонстрационном режиме позволяет сопровождать наглядными изображениями все основные этапы урока. Форма и место использования </a:t>
            </a:r>
            <a:r>
              <a:rPr kumimoji="0" lang="ru-RU" altLang="zh-CN" sz="240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мультимедийной</a:t>
            </a:r>
            <a:r>
              <a:rPr kumimoji="0" lang="ru-RU" altLang="zh-CN" sz="2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презентации (или даже отдельного ее слайда) на уроке зависят от учебного содержания, цели учебной деятельности, особенностей учащихся и целого ряда других параметров урока. Тем не менее, практика позволяет выделить некоторые общие, наиболее эффективные приемы применения таких пособий.</a:t>
            </a:r>
            <a:endParaRPr kumimoji="0" lang="ru-RU" altLang="zh-CN" sz="36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8" name="Picture 4" descr="C:\Users\светлана\Desktop\i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1800200" cy="1800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Предлагаемые типы заданий 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3600" dirty="0" smtClean="0">
                <a:hlinkClick r:id="rId2" action="ppaction://hlinksldjump"/>
              </a:rPr>
              <a:t>1.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hlinkClick r:id="rId2" action="ppaction://hlinksldjump"/>
              </a:rPr>
              <a:t>Задания для первичного применения полученных знаний. </a:t>
            </a:r>
            <a:endParaRPr lang="ru-RU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sz="3600" dirty="0" smtClean="0">
                <a:hlinkClick r:id="rId3" action="ppaction://hlinksldjump"/>
              </a:rPr>
              <a:t> 2. Задания для проверки первичного усвоения знаний.</a:t>
            </a:r>
            <a:endParaRPr lang="ru-RU" sz="3600" dirty="0" smtClean="0"/>
          </a:p>
          <a:p>
            <a:pPr algn="just">
              <a:buNone/>
            </a:pPr>
            <a:r>
              <a:rPr lang="ru-RU" sz="3600" dirty="0" smtClean="0">
                <a:hlinkClick r:id="rId4" action="ppaction://hlinksldjump"/>
              </a:rPr>
              <a:t>3. Задания для самостоятельной работы и самопроверки.</a:t>
            </a:r>
            <a:endParaRPr lang="ru-RU" sz="3600" dirty="0" smtClean="0"/>
          </a:p>
          <a:p>
            <a:pPr algn="just">
              <a:buNone/>
            </a:pPr>
            <a:r>
              <a:rPr lang="ru-RU" sz="3600" dirty="0" smtClean="0">
                <a:hlinkClick r:id="rId5" action="ppaction://hlinksldjump"/>
              </a:rPr>
              <a:t>4. Задания для контроля усвоения полученных знаний.</a:t>
            </a:r>
            <a:endParaRPr lang="ru-RU" sz="3600" dirty="0"/>
          </a:p>
        </p:txBody>
      </p:sp>
      <p:pic>
        <p:nvPicPr>
          <p:cNvPr id="1027" name="Picture 3" descr="C:\Users\светлана\Desktop\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188640"/>
            <a:ext cx="144780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0"/>
            <a:ext cx="7344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Задания для первичного применения полученных знаний </a:t>
            </a:r>
            <a:endParaRPr lang="ru-RU" sz="4000" b="1" i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ьная выноска 7">
            <a:hlinkClick r:id="rId4" action="ppaction://hlinkfile"/>
          </p:cNvPr>
          <p:cNvSpPr/>
          <p:nvPr/>
        </p:nvSpPr>
        <p:spPr>
          <a:xfrm>
            <a:off x="3347864" y="4581128"/>
            <a:ext cx="3528392" cy="1512168"/>
          </a:xfrm>
          <a:prstGeom prst="wedgeEllipseCallout">
            <a:avLst>
              <a:gd name="adj1" fmla="val -69027"/>
              <a:gd name="adj2" fmla="val 8420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 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Hot Potatoes 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установи последовательность 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ьная выноска 8">
            <a:hlinkClick r:id="rId5" action="ppaction://hlinkfile"/>
          </p:cNvPr>
          <p:cNvSpPr/>
          <p:nvPr/>
        </p:nvSpPr>
        <p:spPr>
          <a:xfrm>
            <a:off x="1115616" y="2708920"/>
            <a:ext cx="3024336" cy="1368152"/>
          </a:xfrm>
          <a:prstGeom prst="wedgeEllipseCallout">
            <a:avLst>
              <a:gd name="adj1" fmla="val -69027"/>
              <a:gd name="adj2" fmla="val 8420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 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Hot Potatoes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(кроссворд )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5940152" y="2060848"/>
            <a:ext cx="2714600" cy="1224136"/>
          </a:xfrm>
          <a:prstGeom prst="wedgeEllipseCallout">
            <a:avLst>
              <a:gd name="adj1" fmla="val -69027"/>
              <a:gd name="adj2" fmla="val 8420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Интернет-ресурс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(игра-тренажёр)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rId7" action="ppaction://hlinksldjump" highlightClick="1"/>
          </p:cNvPr>
          <p:cNvSpPr/>
          <p:nvPr/>
        </p:nvSpPr>
        <p:spPr>
          <a:xfrm>
            <a:off x="7668344" y="5373216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светлана\Desktop\i (1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536" y="404664"/>
            <a:ext cx="1785798" cy="172819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381</Words>
  <Application>Microsoft Office PowerPoint</Application>
  <PresentationFormat>Экран (4:3)</PresentationFormat>
  <Paragraphs>49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Использование системы интерактивных мультимедийных заданий для активизации познавательной деятельности учащихся на уроках  русского языка </vt:lpstr>
      <vt:lpstr>Актуальность</vt:lpstr>
      <vt:lpstr>Слайд 3</vt:lpstr>
      <vt:lpstr>Слайд 4</vt:lpstr>
      <vt:lpstr>Цель:  использование интерактивных мультимедийных заданий  с целью активизации познавательной деятельности учащихся на уроках  русского языка.   Задачи:   1. Изучить сущность, специфику и особенности использования интерактивных мультимедийных заданий  как средство  активизации познавательной деятельности учащихся.     </vt:lpstr>
      <vt:lpstr>Слайд 6</vt:lpstr>
      <vt:lpstr>Слайд 7</vt:lpstr>
      <vt:lpstr>Предлагаемые типы заданий </vt:lpstr>
      <vt:lpstr>Слайд 9</vt:lpstr>
      <vt:lpstr>Слайд 10</vt:lpstr>
      <vt:lpstr>Слайд 11</vt:lpstr>
      <vt:lpstr>Слайд 12</vt:lpstr>
      <vt:lpstr>Слайд 13</vt:lpstr>
      <vt:lpstr>           Гиперссылки 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системы интерактивных мультимедийных заданий для активизации познавательной деятельности учащихся на уроках  русского языка</dc:title>
  <dc:creator>светлана</dc:creator>
  <cp:lastModifiedBy>светлана</cp:lastModifiedBy>
  <cp:revision>43</cp:revision>
  <dcterms:created xsi:type="dcterms:W3CDTF">2014-06-26T09:45:56Z</dcterms:created>
  <dcterms:modified xsi:type="dcterms:W3CDTF">2014-06-26T20:14:18Z</dcterms:modified>
</cp:coreProperties>
</file>