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74" r:id="rId4"/>
    <p:sldId id="260" r:id="rId5"/>
    <p:sldId id="288" r:id="rId6"/>
    <p:sldId id="264" r:id="rId7"/>
    <p:sldId id="286" r:id="rId8"/>
    <p:sldId id="270" r:id="rId9"/>
    <p:sldId id="281" r:id="rId10"/>
    <p:sldId id="265" r:id="rId11"/>
    <p:sldId id="283" r:id="rId12"/>
    <p:sldId id="284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911"/>
    <a:srgbClr val="D6009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gi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405313" y="47783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29125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14750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14750" y="42862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5243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18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071938" y="128587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071938" y="35718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882004" y="608056"/>
            <a:ext cx="785818" cy="7858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3" name="Овал 12"/>
          <p:cNvSpPr/>
          <p:nvPr/>
        </p:nvSpPr>
        <p:spPr>
          <a:xfrm>
            <a:off x="1690688" y="835025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714500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000125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00125" y="78581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785938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57250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357313" y="164306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357313" y="64293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67360" y="965246"/>
            <a:ext cx="785818" cy="7858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22" name="Овал 21"/>
          <p:cNvSpPr/>
          <p:nvPr/>
        </p:nvSpPr>
        <p:spPr>
          <a:xfrm>
            <a:off x="8405813" y="1406525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429625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715250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715250" y="135731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8501063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572375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072438" y="221456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8072438" y="121443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858148" y="1571612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</a:t>
            </a:r>
          </a:p>
        </p:txBody>
      </p:sp>
      <p:sp>
        <p:nvSpPr>
          <p:cNvPr id="31" name="Овал 30"/>
          <p:cNvSpPr/>
          <p:nvPr/>
        </p:nvSpPr>
        <p:spPr>
          <a:xfrm rot="2585452">
            <a:off x="6340475" y="1196975"/>
            <a:ext cx="169863" cy="460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357938" y="1357313"/>
            <a:ext cx="46037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 rot="19933222">
            <a:off x="6692900" y="1198563"/>
            <a:ext cx="46038" cy="330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 rot="19221648" flipH="1">
            <a:off x="5402263" y="1706563"/>
            <a:ext cx="455612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 rot="2352785" flipH="1">
            <a:off x="5319713" y="1398588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786438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715000" y="1785938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715000" y="1285875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286375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 rot="2585452">
            <a:off x="2957513" y="485775"/>
            <a:ext cx="169862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974975" y="646113"/>
            <a:ext cx="46038" cy="2460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 rot="19933222">
            <a:off x="3311525" y="485775"/>
            <a:ext cx="44450" cy="3317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 rot="2585452">
            <a:off x="206375" y="1766888"/>
            <a:ext cx="169863" cy="4445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223838" y="1927225"/>
            <a:ext cx="46037" cy="24606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 rot="19933222">
            <a:off x="560388" y="1766888"/>
            <a:ext cx="44450" cy="3317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 rot="2585452">
            <a:off x="8670925" y="1338263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8929688" y="1071563"/>
            <a:ext cx="46037" cy="2460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 rot="19933222">
            <a:off x="9023350" y="1338263"/>
            <a:ext cx="46038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 rot="2585452">
            <a:off x="2992438" y="1838325"/>
            <a:ext cx="169862" cy="444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3009900" y="1998663"/>
            <a:ext cx="46038" cy="2460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 rot="19933222">
            <a:off x="3346450" y="1838325"/>
            <a:ext cx="44450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 rot="19221648" flipH="1">
            <a:off x="7980363" y="873125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 rot="2352785" flipH="1">
            <a:off x="7897813" y="565150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8364538" y="738188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8293100" y="952500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8293100" y="452438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7864475" y="738188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 rot="19221648" flipH="1">
            <a:off x="115888" y="658813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 rot="2352785" flipH="1">
            <a:off x="33338" y="350838"/>
            <a:ext cx="454025" cy="619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00063" y="523875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428625" y="738188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428625" y="23812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0" y="523875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 rot="19221648" flipH="1">
            <a:off x="2479675" y="1587500"/>
            <a:ext cx="455613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 rot="2352785" flipH="1">
            <a:off x="2397125" y="1279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2863850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2792413" y="1666875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2792413" y="1166813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2363788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Овал 69"/>
          <p:cNvSpPr/>
          <p:nvPr/>
        </p:nvSpPr>
        <p:spPr>
          <a:xfrm rot="19221648" flipH="1">
            <a:off x="4979988" y="704850"/>
            <a:ext cx="455612" cy="8731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1" name="Овал 70"/>
          <p:cNvSpPr/>
          <p:nvPr/>
        </p:nvSpPr>
        <p:spPr>
          <a:xfrm rot="3744122" flipH="1">
            <a:off x="4965700" y="381001"/>
            <a:ext cx="454025" cy="635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5364163" y="569913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5292725" y="784225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5292725" y="284163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 rot="1391337">
            <a:off x="4932363" y="55403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6619875" y="47783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6643688" y="114300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5929313" y="114300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5929313" y="42862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6715125" y="7858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5786438" y="7858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6286500" y="12858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6286500" y="28575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6072145" y="642918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Овал 84"/>
          <p:cNvSpPr/>
          <p:nvPr/>
        </p:nvSpPr>
        <p:spPr>
          <a:xfrm>
            <a:off x="7143750" y="1500188"/>
            <a:ext cx="46038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833438" y="2192338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827584" y="2852936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142875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142875" y="214312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928688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0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500063" y="300037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500063" y="200025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285720" y="2357430"/>
            <a:ext cx="785818" cy="78353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1116013" y="2141538"/>
            <a:ext cx="46037" cy="24606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Овал 95"/>
          <p:cNvSpPr/>
          <p:nvPr/>
        </p:nvSpPr>
        <p:spPr>
          <a:xfrm rot="19221648" flipH="1">
            <a:off x="1479550" y="2516188"/>
            <a:ext cx="455613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Овал 96"/>
          <p:cNvSpPr/>
          <p:nvPr/>
        </p:nvSpPr>
        <p:spPr>
          <a:xfrm rot="2352785" flipH="1">
            <a:off x="1397000" y="2208213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1863725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1792288" y="2595563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1792288" y="2095500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1363663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" name="Овал 101"/>
          <p:cNvSpPr/>
          <p:nvPr/>
        </p:nvSpPr>
        <p:spPr>
          <a:xfrm rot="19221648" flipH="1">
            <a:off x="7051675" y="2587625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" name="Овал 102"/>
          <p:cNvSpPr/>
          <p:nvPr/>
        </p:nvSpPr>
        <p:spPr>
          <a:xfrm rot="2352785" flipH="1">
            <a:off x="6969125" y="2279650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7435850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7364413" y="2667000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7364413" y="2166938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6935788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8" name="Овал 107"/>
          <p:cNvSpPr/>
          <p:nvPr/>
        </p:nvSpPr>
        <p:spPr>
          <a:xfrm rot="18305469">
            <a:off x="5200650" y="2386013"/>
            <a:ext cx="169863" cy="460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9" name="Овал 108"/>
          <p:cNvSpPr/>
          <p:nvPr/>
        </p:nvSpPr>
        <p:spPr>
          <a:xfrm rot="15720017">
            <a:off x="5217319" y="2545557"/>
            <a:ext cx="46037" cy="2476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Овал 109"/>
          <p:cNvSpPr/>
          <p:nvPr/>
        </p:nvSpPr>
        <p:spPr>
          <a:xfrm rot="14053239">
            <a:off x="5553075" y="2386013"/>
            <a:ext cx="46037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1" name="Овал 110"/>
          <p:cNvSpPr/>
          <p:nvPr/>
        </p:nvSpPr>
        <p:spPr>
          <a:xfrm rot="13341665" flipH="1">
            <a:off x="4687888" y="2135188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" name="Овал 111"/>
          <p:cNvSpPr/>
          <p:nvPr/>
        </p:nvSpPr>
        <p:spPr>
          <a:xfrm rot="18072802" flipH="1">
            <a:off x="4604544" y="1828006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" name="Овал 112"/>
          <p:cNvSpPr/>
          <p:nvPr/>
        </p:nvSpPr>
        <p:spPr>
          <a:xfrm rot="15720017">
            <a:off x="5072857" y="1999456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Овал 113"/>
          <p:cNvSpPr/>
          <p:nvPr/>
        </p:nvSpPr>
        <p:spPr>
          <a:xfrm rot="15720017">
            <a:off x="5001419" y="2213769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Овал 114"/>
          <p:cNvSpPr/>
          <p:nvPr/>
        </p:nvSpPr>
        <p:spPr>
          <a:xfrm rot="15720017">
            <a:off x="5001419" y="1713707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 rot="15720017">
            <a:off x="4572794" y="1999456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7" name="Овал 116"/>
          <p:cNvSpPr/>
          <p:nvPr/>
        </p:nvSpPr>
        <p:spPr>
          <a:xfrm rot="2151103" flipH="1">
            <a:off x="1870075" y="704850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Овал 117"/>
          <p:cNvSpPr/>
          <p:nvPr/>
        </p:nvSpPr>
        <p:spPr>
          <a:xfrm rot="6882240" flipH="1">
            <a:off x="2110581" y="545307"/>
            <a:ext cx="454025" cy="61912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9" name="Овал 118"/>
          <p:cNvSpPr/>
          <p:nvPr/>
        </p:nvSpPr>
        <p:spPr>
          <a:xfrm rot="4529455">
            <a:off x="2577307" y="718344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Овал 119"/>
          <p:cNvSpPr/>
          <p:nvPr/>
        </p:nvSpPr>
        <p:spPr>
          <a:xfrm>
            <a:off x="2471738" y="671513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1" name="Овал 120"/>
          <p:cNvSpPr/>
          <p:nvPr/>
        </p:nvSpPr>
        <p:spPr>
          <a:xfrm rot="4529455">
            <a:off x="2505869" y="432594"/>
            <a:ext cx="71438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" name="Овал 121"/>
          <p:cNvSpPr/>
          <p:nvPr/>
        </p:nvSpPr>
        <p:spPr>
          <a:xfrm rot="4529455">
            <a:off x="2077244" y="718344"/>
            <a:ext cx="285750" cy="71438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" name="Овал 122"/>
          <p:cNvSpPr/>
          <p:nvPr/>
        </p:nvSpPr>
        <p:spPr>
          <a:xfrm>
            <a:off x="2571736" y="428604"/>
            <a:ext cx="428628" cy="42862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4" name="Овал 123"/>
          <p:cNvSpPr/>
          <p:nvPr/>
        </p:nvSpPr>
        <p:spPr>
          <a:xfrm>
            <a:off x="5143451" y="1285860"/>
            <a:ext cx="428628" cy="42862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214282" y="128586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6" name="Овал 125"/>
          <p:cNvSpPr/>
          <p:nvPr/>
        </p:nvSpPr>
        <p:spPr>
          <a:xfrm>
            <a:off x="8572528" y="428604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7" name="Овал 126"/>
          <p:cNvSpPr/>
          <p:nvPr/>
        </p:nvSpPr>
        <p:spPr>
          <a:xfrm>
            <a:off x="7215206" y="1071546"/>
            <a:ext cx="428628" cy="4286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3714744" y="1785926"/>
            <a:ext cx="428628" cy="42862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 rot="2149859">
            <a:off x="4643438" y="2000250"/>
            <a:ext cx="357187" cy="3571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 rot="17447951">
            <a:off x="6572250" y="1928813"/>
            <a:ext cx="357187" cy="357188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 rot="1817353">
            <a:off x="3214688" y="1357313"/>
            <a:ext cx="357187" cy="3571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 rot="1279228">
            <a:off x="928688" y="357188"/>
            <a:ext cx="357187" cy="357187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 rot="19653907">
            <a:off x="3071813" y="2071688"/>
            <a:ext cx="357187" cy="3571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4" name="Овал 133"/>
          <p:cNvSpPr/>
          <p:nvPr/>
        </p:nvSpPr>
        <p:spPr>
          <a:xfrm>
            <a:off x="2944813" y="1319213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>
            <a:off x="611560" y="3501008"/>
            <a:ext cx="8064896" cy="208823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ru-RU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РУССКИЙ ЯЗЫК</a:t>
            </a:r>
            <a:endParaRPr lang="ru-RU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483768" y="587727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3 «Б» класс ГБОУ СОШ 422  </a:t>
            </a: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  <p:bldP spid="131" grpId="0" animBg="1"/>
      <p:bldP spid="132" grpId="0" animBg="1"/>
      <p:bldP spid="133" grpId="0" animBg="1"/>
      <p:bldP spid="13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3" name="TextBox 2"/>
          <p:cNvSpPr txBox="1"/>
          <p:nvPr/>
        </p:nvSpPr>
        <p:spPr>
          <a:xfrm>
            <a:off x="827584" y="476673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B0F0"/>
                </a:solidFill>
              </a:rPr>
              <a:t> 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Кластер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Что такое суффикс?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1472" y="714356"/>
            <a:ext cx="2643206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142976" y="1928802"/>
            <a:ext cx="2214578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571604" y="2071678"/>
            <a:ext cx="14287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Какое место в слове занимает суффикс?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785918" y="3500438"/>
            <a:ext cx="2643206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5984" y="3500438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обозначается суффикс?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071802" y="4857760"/>
            <a:ext cx="285752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571868" y="500063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чего служит суффикс?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857884" y="3500438"/>
            <a:ext cx="2571768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429388" y="3643314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 ли значение суффикс?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429256" y="1928802"/>
            <a:ext cx="3286148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072198" y="1928802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бывают суффиксы по значению?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1678761" y="1607331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2643174" y="3286124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3536149" y="4464851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5715008" y="4643446"/>
            <a:ext cx="50006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6893735" y="2964653"/>
            <a:ext cx="57150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3" name="TextBox 2"/>
          <p:cNvSpPr txBox="1"/>
          <p:nvPr/>
        </p:nvSpPr>
        <p:spPr>
          <a:xfrm>
            <a:off x="827584" y="476673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B0F0"/>
                </a:solidFill>
              </a:rPr>
              <a:t> 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 предложения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2071678"/>
            <a:ext cx="78581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072198" y="192880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1428736"/>
            <a:ext cx="72866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Сегодня я вспомнил……….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Сегодня я узнал ……………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Сегодня я научился…………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Сегодня было интересно…….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Сегодня я могу себя оценить……..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Сегодня самым интересным заданием для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меня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было…….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Сегодня сложным заданием для меня было………………..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Мне ещё нужно поработать над……………………………..</a:t>
            </a:r>
            <a:endParaRPr lang="ru-RU" sz="2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3" name="TextBox 2"/>
          <p:cNvSpPr txBox="1"/>
          <p:nvPr/>
        </p:nvSpPr>
        <p:spPr>
          <a:xfrm>
            <a:off x="827584" y="476673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B0F0"/>
                </a:solidFill>
              </a:rPr>
              <a:t> 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4911741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Проведите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самостоятельное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исследование, найдите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другие значения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суффиксов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со словарными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словами на букву 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571604" y="2071678"/>
            <a:ext cx="14287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072198" y="192880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1142984"/>
            <a:ext cx="378621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1)Учебник с. 93 упр. 174.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со словарными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словами на букву В.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Работа с русской народной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сказкой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 страха глаза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велики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Прочитайте сказку. Выпишите выделенные слова и обозначьте в них суффиксы.  С какой целью читателю предлагаются слова с данными суффиксами?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(Ответ запишите в тетрадь.)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со словарными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словами на букву 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908720"/>
            <a:ext cx="10463840" cy="3397736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49445"/>
              </a:avLst>
            </a:prstTxWarp>
            <a:sp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ru-RU" sz="8800" dirty="0" smtClean="0"/>
              <a:t>         </a:t>
            </a:r>
            <a:r>
              <a:rPr lang="ru-RU" sz="8000" b="1" dirty="0" smtClean="0">
                <a:solidFill>
                  <a:srgbClr val="C00000"/>
                </a:solidFill>
              </a:rPr>
              <a:t>ЖЕЛАЕМ</a:t>
            </a:r>
          </a:p>
          <a:p>
            <a:r>
              <a:rPr lang="ru-RU" sz="8000" b="1" dirty="0" smtClean="0">
                <a:solidFill>
                  <a:srgbClr val="C00000"/>
                </a:solidFill>
              </a:rPr>
              <a:t> НОВЫХ ОТКРЫТИЙ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6" name="Рисунок 5" descr="чел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85728"/>
            <a:ext cx="2808312" cy="2711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http://fafka.ru/wp-content/uploads/2009/09/nu-pogodi-zaetz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573016"/>
            <a:ext cx="183983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Водовоз вёз воду из-под водопровода.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Freeform 14"/>
          <p:cNvSpPr>
            <a:spLocks/>
          </p:cNvSpPr>
          <p:nvPr/>
        </p:nvSpPr>
        <p:spPr bwMode="auto">
          <a:xfrm>
            <a:off x="1589088" y="466725"/>
            <a:ext cx="3149600" cy="4640263"/>
          </a:xfrm>
          <a:custGeom>
            <a:avLst/>
            <a:gdLst/>
            <a:ahLst/>
            <a:cxnLst>
              <a:cxn ang="0">
                <a:pos x="553" y="2513"/>
              </a:cxn>
              <a:cxn ang="0">
                <a:pos x="608" y="2677"/>
              </a:cxn>
              <a:cxn ang="0">
                <a:pos x="859" y="2742"/>
              </a:cxn>
              <a:cxn ang="0">
                <a:pos x="1165" y="2520"/>
              </a:cxn>
              <a:cxn ang="0">
                <a:pos x="1453" y="1914"/>
              </a:cxn>
              <a:cxn ang="0">
                <a:pos x="1453" y="1614"/>
              </a:cxn>
              <a:cxn ang="0">
                <a:pos x="1333" y="1434"/>
              </a:cxn>
              <a:cxn ang="0">
                <a:pos x="1159" y="1380"/>
              </a:cxn>
              <a:cxn ang="0">
                <a:pos x="991" y="1356"/>
              </a:cxn>
              <a:cxn ang="0">
                <a:pos x="1532" y="1050"/>
              </a:cxn>
              <a:cxn ang="0">
                <a:pos x="1906" y="575"/>
              </a:cxn>
              <a:cxn ang="0">
                <a:pos x="1925" y="99"/>
              </a:cxn>
              <a:cxn ang="0">
                <a:pos x="1550" y="154"/>
              </a:cxn>
              <a:cxn ang="0">
                <a:pos x="800" y="1023"/>
              </a:cxn>
              <a:cxn ang="0">
                <a:pos x="215" y="1983"/>
              </a:cxn>
              <a:cxn ang="0">
                <a:pos x="32" y="2586"/>
              </a:cxn>
              <a:cxn ang="0">
                <a:pos x="407" y="2504"/>
              </a:cxn>
              <a:cxn ang="0">
                <a:pos x="1458" y="72"/>
              </a:cxn>
            </a:cxnLst>
            <a:rect l="0" t="0" r="r" b="b"/>
            <a:pathLst>
              <a:path w="1984" h="2923">
                <a:moveTo>
                  <a:pt x="553" y="2513"/>
                </a:moveTo>
                <a:cubicBezTo>
                  <a:pt x="562" y="2540"/>
                  <a:pt x="557" y="2639"/>
                  <a:pt x="608" y="2677"/>
                </a:cubicBezTo>
                <a:cubicBezTo>
                  <a:pt x="659" y="2715"/>
                  <a:pt x="766" y="2768"/>
                  <a:pt x="859" y="2742"/>
                </a:cubicBezTo>
                <a:cubicBezTo>
                  <a:pt x="952" y="2716"/>
                  <a:pt x="1066" y="2658"/>
                  <a:pt x="1165" y="2520"/>
                </a:cubicBezTo>
                <a:cubicBezTo>
                  <a:pt x="1264" y="2382"/>
                  <a:pt x="1405" y="2065"/>
                  <a:pt x="1453" y="1914"/>
                </a:cubicBezTo>
                <a:cubicBezTo>
                  <a:pt x="1501" y="1763"/>
                  <a:pt x="1473" y="1694"/>
                  <a:pt x="1453" y="1614"/>
                </a:cubicBezTo>
                <a:cubicBezTo>
                  <a:pt x="1433" y="1534"/>
                  <a:pt x="1382" y="1473"/>
                  <a:pt x="1333" y="1434"/>
                </a:cubicBezTo>
                <a:cubicBezTo>
                  <a:pt x="1284" y="1395"/>
                  <a:pt x="1216" y="1393"/>
                  <a:pt x="1159" y="1380"/>
                </a:cubicBezTo>
                <a:cubicBezTo>
                  <a:pt x="1102" y="1367"/>
                  <a:pt x="929" y="1411"/>
                  <a:pt x="991" y="1356"/>
                </a:cubicBezTo>
                <a:cubicBezTo>
                  <a:pt x="1053" y="1301"/>
                  <a:pt x="1380" y="1180"/>
                  <a:pt x="1532" y="1050"/>
                </a:cubicBezTo>
                <a:cubicBezTo>
                  <a:pt x="1684" y="920"/>
                  <a:pt x="1841" y="733"/>
                  <a:pt x="1906" y="575"/>
                </a:cubicBezTo>
                <a:cubicBezTo>
                  <a:pt x="1971" y="417"/>
                  <a:pt x="1984" y="169"/>
                  <a:pt x="1925" y="99"/>
                </a:cubicBezTo>
                <a:cubicBezTo>
                  <a:pt x="1866" y="29"/>
                  <a:pt x="1737" y="0"/>
                  <a:pt x="1550" y="154"/>
                </a:cubicBezTo>
                <a:cubicBezTo>
                  <a:pt x="1363" y="308"/>
                  <a:pt x="1022" y="718"/>
                  <a:pt x="800" y="1023"/>
                </a:cubicBezTo>
                <a:cubicBezTo>
                  <a:pt x="578" y="1328"/>
                  <a:pt x="343" y="1723"/>
                  <a:pt x="215" y="1983"/>
                </a:cubicBezTo>
                <a:cubicBezTo>
                  <a:pt x="87" y="2243"/>
                  <a:pt x="0" y="2499"/>
                  <a:pt x="32" y="2586"/>
                </a:cubicBezTo>
                <a:cubicBezTo>
                  <a:pt x="64" y="2673"/>
                  <a:pt x="169" y="2923"/>
                  <a:pt x="407" y="2504"/>
                </a:cubicBezTo>
                <a:cubicBezTo>
                  <a:pt x="645" y="2085"/>
                  <a:pt x="1239" y="579"/>
                  <a:pt x="1458" y="72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50825" y="476250"/>
            <a:ext cx="85693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87338" y="2636838"/>
            <a:ext cx="8569325" cy="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250825" y="4868863"/>
            <a:ext cx="85693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3775075" y="546100"/>
            <a:ext cx="144463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951413" y="479425"/>
            <a:ext cx="2503487" cy="4313238"/>
            <a:chOff x="3061" y="350"/>
            <a:chExt cx="1577" cy="2717"/>
          </a:xfrm>
        </p:grpSpPr>
        <p:sp>
          <p:nvSpPr>
            <p:cNvPr id="4108" name="AutoShape 12"/>
            <p:cNvSpPr>
              <a:spLocks noChangeArrowheads="1"/>
            </p:cNvSpPr>
            <p:nvPr/>
          </p:nvSpPr>
          <p:spPr bwMode="auto">
            <a:xfrm>
              <a:off x="3061" y="216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 rot="1367641">
              <a:off x="3334" y="1661"/>
              <a:ext cx="545" cy="140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auto">
            <a:xfrm>
              <a:off x="3130" y="350"/>
              <a:ext cx="1508" cy="1829"/>
            </a:xfrm>
            <a:custGeom>
              <a:avLst/>
              <a:gdLst/>
              <a:ahLst/>
              <a:cxnLst>
                <a:cxn ang="0">
                  <a:pos x="0" y="1829"/>
                </a:cxn>
                <a:cxn ang="0">
                  <a:pos x="1153" y="774"/>
                </a:cxn>
                <a:cxn ang="0">
                  <a:pos x="1459" y="365"/>
                </a:cxn>
                <a:cxn ang="0">
                  <a:pos x="1450" y="49"/>
                </a:cxn>
                <a:cxn ang="0">
                  <a:pos x="1218" y="68"/>
                </a:cxn>
                <a:cxn ang="0">
                  <a:pos x="911" y="403"/>
                </a:cxn>
                <a:cxn ang="0">
                  <a:pos x="289" y="1777"/>
                </a:cxn>
              </a:cxnLst>
              <a:rect l="0" t="0" r="r" b="b"/>
              <a:pathLst>
                <a:path w="1508" h="1829">
                  <a:moveTo>
                    <a:pt x="0" y="1829"/>
                  </a:moveTo>
                  <a:cubicBezTo>
                    <a:pt x="192" y="1653"/>
                    <a:pt x="910" y="1018"/>
                    <a:pt x="1153" y="774"/>
                  </a:cubicBezTo>
                  <a:cubicBezTo>
                    <a:pt x="1396" y="530"/>
                    <a:pt x="1410" y="486"/>
                    <a:pt x="1459" y="365"/>
                  </a:cubicBezTo>
                  <a:cubicBezTo>
                    <a:pt x="1508" y="244"/>
                    <a:pt x="1490" y="98"/>
                    <a:pt x="1450" y="49"/>
                  </a:cubicBezTo>
                  <a:cubicBezTo>
                    <a:pt x="1410" y="0"/>
                    <a:pt x="1308" y="9"/>
                    <a:pt x="1218" y="68"/>
                  </a:cubicBezTo>
                  <a:cubicBezTo>
                    <a:pt x="1128" y="127"/>
                    <a:pt x="1066" y="118"/>
                    <a:pt x="911" y="403"/>
                  </a:cubicBezTo>
                  <a:cubicBezTo>
                    <a:pt x="756" y="688"/>
                    <a:pt x="419" y="1491"/>
                    <a:pt x="289" y="1777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14" name="AutoShape 18"/>
          <p:cNvSpPr>
            <a:spLocks noChangeArrowheads="1"/>
          </p:cNvSpPr>
          <p:nvPr/>
        </p:nvSpPr>
        <p:spPr bwMode="auto">
          <a:xfrm rot="12875164">
            <a:off x="3775075" y="690563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C -0.06285 0.21111 -0.12552 0.42222 -0.1625 0.52222 C -0.19948 0.62222 -0.2092 0.59699 -0.22223 0.6 C -0.23525 0.60301 -0.24723 0.58148 -0.24028 0.54074 C -0.23334 0.5 -0.21962 0.44005 -0.18056 0.35556 C -0.1415 0.27107 -0.04566 0.09422 -0.00556 0.03334 C 0.03455 -0.02754 0.04444 -0.00555 0.05972 -0.00926 C 0.075 -0.01296 0.08177 -0.0081 0.08611 0.01111 C 0.09045 0.03033 0.09739 0.07107 0.08611 0.10556 C 0.07482 0.14005 0.04409 0.18797 0.01805 0.21852 C -0.00799 0.24908 -0.06111 0.27662 -0.07084 0.28889 C -0.08056 0.30116 -0.05122 0.28797 -0.04028 0.29259 C -0.02934 0.29722 -0.01389 0.3007 -0.00556 0.31667 C 0.00277 0.33218 0.01805 0.34514 0.00972 0.38889 C 0.00139 0.43264 -0.03594 0.54352 -0.05556 0.57963 C -0.07518 0.61574 -0.09427 0.60185 -0.10834 0.60556 C -0.1224 0.60926 -0.13264 0.60857 -0.14028 0.60185 C -0.14792 0.59514 -0.15104 0.57986 -0.15417 0.56482 " pathEditMode="relative" rAng="0" ptsTypes="aaaaaaaaaaaaaaaaaA">
                                      <p:cBhvr>
                                        <p:cTn id="6" dur="10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2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56 0.40556 C 0.20348 0.32593 0.27639 0.24722 0.31945 0.18889 C 0.3625 0.13033 0.37969 0.08796 0.38889 0.05556 C 0.39809 0.02315 0.39167 -0.0081 0.375 -0.00555 C 0.35834 -0.00301 0.325 -0.00856 0.28889 0.07037 C 0.25278 0.14931 0.17709 0.37847 0.15834 0.46852 C 0.13959 0.5581 0.1632 0.5963 0.17639 0.60926 C 0.18959 0.62222 0.22136 0.57778 0.2375 0.5463 C 0.25365 0.51482 0.26754 0.45579 0.27362 0.42037 C 0.27969 0.38495 0.2783 0.35278 0.27362 0.33333 C 0.26893 0.31389 0.25834 0.30023 0.24584 0.3037 C 0.23334 0.30718 0.20851 0.34329 0.19862 0.3537 " pathEditMode="relative" rAng="0" ptsTypes="aaaaaaaaaaaa">
                                      <p:cBhvr>
                                        <p:cTn id="9" dur="7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 animBg="1"/>
      <p:bldP spid="41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51520" y="1484784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b="1" dirty="0" smtClean="0"/>
          </a:p>
          <a:p>
            <a:endParaRPr lang="ru-RU" sz="5400" dirty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ветер</a:t>
            </a: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ветерок</a:t>
            </a: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ветрище</a:t>
            </a:r>
          </a:p>
          <a:p>
            <a:pPr>
              <a:buNone/>
            </a:pP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Арка 13"/>
          <p:cNvSpPr/>
          <p:nvPr/>
        </p:nvSpPr>
        <p:spPr>
          <a:xfrm>
            <a:off x="2928926" y="1142984"/>
            <a:ext cx="1500198" cy="21431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43438" y="1428736"/>
            <a:ext cx="428628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357818" y="2428868"/>
            <a:ext cx="500066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Арка 16"/>
          <p:cNvSpPr/>
          <p:nvPr/>
        </p:nvSpPr>
        <p:spPr>
          <a:xfrm>
            <a:off x="2928926" y="2214554"/>
            <a:ext cx="1500198" cy="28575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4572000" y="2214554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4786314" y="2214554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5214942" y="3429000"/>
            <a:ext cx="428628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Арка 22"/>
          <p:cNvSpPr/>
          <p:nvPr/>
        </p:nvSpPr>
        <p:spPr>
          <a:xfrm>
            <a:off x="2928926" y="3357562"/>
            <a:ext cx="1143008" cy="21431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4357686" y="3286124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4643438" y="3286124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51520" y="1484784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b="1" dirty="0" smtClean="0"/>
          </a:p>
          <a:p>
            <a:endParaRPr lang="ru-RU" sz="5400" dirty="0"/>
          </a:p>
        </p:txBody>
      </p:sp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урока: «Значение суффиксов»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Цель урока: определить, могут ли суффиксы изменить, уточнить значение слова.         </a:t>
            </a: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1" y="260648"/>
            <a:ext cx="88924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                          </a:t>
            </a:r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     </a:t>
            </a:r>
          </a:p>
          <a:p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Мини-исследование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«Влияние суффиксов на значения слов»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Значение суффиксов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УВЕЛИЧИТЕЛЬНОЕ                     УМЕНЬШИТЕЛЬНО-ЛАСКАТЕЛЬНОЕ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ищ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                            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ушк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    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юшк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 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очк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ПРОФЕССИЯ                                  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НАЗВАНИЕ ДЕТЁНЫШЕЙ ЖИВОТНЫХ</a:t>
            </a: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ник-                                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онок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       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ёнок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ОТТЕНОК   ЦВЕТА                         ПРИЗНАК ЛИЦА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оват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                           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ец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 (688x493, 13Kb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1700213"/>
            <a:ext cx="4392612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 (463x503, 9Kb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404813"/>
            <a:ext cx="187483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 (400x462, 8Kb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4652963"/>
            <a:ext cx="1751013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 (403x563, 8Kb)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9913" y="3357563"/>
            <a:ext cx="2330450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 (402x566, 9Kb)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69125" y="620713"/>
            <a:ext cx="1379538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 descr=" (592x391, 14Kb)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685338" y="6669088"/>
            <a:ext cx="3743325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 descr=" (592x391, 14Kb)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-3565525" y="5157788"/>
            <a:ext cx="338455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 descr=" (354x572, 10Kb)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76600" y="1341438"/>
            <a:ext cx="3052763" cy="387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 descr=" (366x515, 7Kb)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979613" y="2852738"/>
            <a:ext cx="1687512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 descr=" (403x563, 8Kb)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364163" y="549275"/>
            <a:ext cx="2703512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2" descr="sari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71775" y="2133600"/>
            <a:ext cx="13335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джен211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джен.wav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1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97344 -0.0009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7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37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16667 0.20069 C 0.20156 0.24606 0.25399 0.27153 0.30833 0.27153 C 0.37049 0.27153 0.42031 0.24606 0.45521 0.20069 L 0.62205 2.59259E-6 " pathEditMode="relative" rAng="0" ptsTypes="FffFF">
                                      <p:cBhvr>
                                        <p:cTn id="37" dur="3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46" presetID="7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38 0.01713 L -0.60642 0.01713 L -0.60642 0.67338 L -0.03038 0.67338 L -0.03038 0.01713 Z " pathEditMode="relative" rAng="0" ptsTypes="FFFFF">
                                      <p:cBhvr>
                                        <p:cTn id="47" dur="3000" spd="-100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" y="3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5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5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6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8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61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8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8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3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3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3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3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48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495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15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25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3500"/>
                            </p:stCondLst>
                            <p:childTnLst>
                              <p:par>
                                <p:cTn id="1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3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3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6500"/>
                            </p:stCondLst>
                            <p:childTnLst>
                              <p:par>
                                <p:cTn id="12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-0.1625 0.11019 " pathEditMode="relative" rAng="0" ptsTypes="AA">
                                      <p:cBhvr>
                                        <p:cTn id="126" dur="3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99592" y="332656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Взаимопроверка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916832"/>
            <a:ext cx="87849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28596" y="1785925"/>
          <a:ext cx="8229600" cy="2782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565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правильных ответов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</a:t>
                      </a:r>
                      <a:endParaRPr lang="ru-RU" dirty="0"/>
                    </a:p>
                  </a:txBody>
                  <a:tcPr/>
                </a:tc>
              </a:tr>
              <a:tr h="5565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5565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12-11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5565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10-8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5565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3" name="TextBox 2"/>
          <p:cNvSpPr txBox="1"/>
          <p:nvPr/>
        </p:nvSpPr>
        <p:spPr>
          <a:xfrm>
            <a:off x="827584" y="476673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B0F0"/>
                </a:solidFill>
              </a:rPr>
              <a:t> 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Составь слова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1604" y="2071678"/>
            <a:ext cx="14287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072198" y="192880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285852" y="1785926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714612" y="200024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Арка 29"/>
          <p:cNvSpPr/>
          <p:nvPr/>
        </p:nvSpPr>
        <p:spPr>
          <a:xfrm>
            <a:off x="3143240" y="1785926"/>
            <a:ext cx="1643074" cy="3571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5072066" y="1500174"/>
            <a:ext cx="50006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5429256" y="1643050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000760" y="1643050"/>
            <a:ext cx="57150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2268</TotalTime>
  <Words>288</Words>
  <Application>Microsoft Office PowerPoint</Application>
  <PresentationFormat>Экран (4:3)</PresentationFormat>
  <Paragraphs>106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Тема урока: «Значение суффиксов»</vt:lpstr>
      <vt:lpstr>Мини-исследование «Влияние суффиксов на значения слов»</vt:lpstr>
      <vt:lpstr>Слайд 7</vt:lpstr>
      <vt:lpstr>Слайд 8</vt:lpstr>
      <vt:lpstr>Составь слова</vt:lpstr>
      <vt:lpstr>Кластер</vt:lpstr>
      <vt:lpstr>Продолжи предложения</vt:lpstr>
      <vt:lpstr>Домашнее задание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11</cp:lastModifiedBy>
  <cp:revision>81</cp:revision>
  <dcterms:created xsi:type="dcterms:W3CDTF">2013-02-17T14:50:00Z</dcterms:created>
  <dcterms:modified xsi:type="dcterms:W3CDTF">2014-11-18T18:25:53Z</dcterms:modified>
</cp:coreProperties>
</file>