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E75401-75C7-4F25-868D-3CB7E3DCF09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87231C-C7D0-45E8-81BE-8F241819C4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851648" cy="5929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«Чередование звуков в корнях слов, которое мы не видим на письме</a:t>
            </a:r>
            <a:r>
              <a:rPr lang="ru-RU" dirty="0" smtClean="0">
                <a:solidFill>
                  <a:srgbClr val="FF0000"/>
                </a:solidFill>
              </a:rPr>
              <a:t>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 класс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</a:rPr>
              <a:t/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Подготовила учитель начальных классов </a:t>
            </a:r>
            <a:r>
              <a:rPr lang="ru-RU" sz="2200" dirty="0" err="1" smtClean="0">
                <a:solidFill>
                  <a:srgbClr val="FFC000"/>
                </a:solidFill>
              </a:rPr>
              <a:t>Аджигельдиева</a:t>
            </a:r>
            <a:r>
              <a:rPr lang="ru-RU" sz="2200" dirty="0" smtClean="0">
                <a:solidFill>
                  <a:srgbClr val="FFC000"/>
                </a:solidFill>
              </a:rPr>
              <a:t> А.С.</a:t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МКОУ СОШ №1 г. </a:t>
            </a:r>
            <a:r>
              <a:rPr lang="ru-RU" sz="2200" dirty="0" smtClean="0">
                <a:solidFill>
                  <a:srgbClr val="FFC000"/>
                </a:solidFill>
              </a:rPr>
              <a:t>Нефтекумск</a:t>
            </a:r>
            <a:br>
              <a:rPr lang="ru-RU" sz="2200" dirty="0" smtClean="0">
                <a:solidFill>
                  <a:srgbClr val="FFC000"/>
                </a:solidFill>
              </a:rPr>
            </a:br>
            <a:r>
              <a:rPr lang="ru-RU" sz="2200" dirty="0" smtClean="0">
                <a:solidFill>
                  <a:srgbClr val="FFC000"/>
                </a:solidFill>
              </a:rPr>
              <a:t>Перспективная начальная школа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3429000"/>
            <a:ext cx="1657350" cy="2762250"/>
          </a:xfrm>
          <a:prstGeom prst="rect">
            <a:avLst/>
          </a:prstGeom>
        </p:spPr>
      </p:pic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85728"/>
            <a:ext cx="2466975" cy="1847850"/>
          </a:xfrm>
          <a:prstGeom prst="rect">
            <a:avLst/>
          </a:prstGeom>
        </p:spPr>
      </p:pic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28604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214290"/>
            <a:ext cx="2095500" cy="2181225"/>
          </a:xfrm>
          <a:prstGeom prst="rect">
            <a:avLst/>
          </a:prstGeom>
        </p:spPr>
      </p:pic>
      <p:pic>
        <p:nvPicPr>
          <p:cNvPr id="8" name="Рисунок 7" descr="скачанные файлы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786190"/>
            <a:ext cx="2571768" cy="22860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282" y="2285992"/>
            <a:ext cx="2864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ртфель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285992"/>
            <a:ext cx="1898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нал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2285992"/>
            <a:ext cx="21218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Пл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ток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5214950"/>
            <a:ext cx="2104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льто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3929066"/>
            <a:ext cx="2145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суда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3757610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Тр…</a:t>
            </a:r>
            <a:r>
              <a:rPr lang="ru-RU" sz="8800" dirty="0" err="1" smtClean="0"/>
              <a:t>ва</a:t>
            </a:r>
            <a:endParaRPr lang="ru-RU" sz="8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521855" y="550055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857224" y="428604"/>
            <a:ext cx="2414598" cy="928694"/>
          </a:xfrm>
          <a:prstGeom prst="arc">
            <a:avLst>
              <a:gd name="adj1" fmla="val 10937094"/>
              <a:gd name="adj2" fmla="val 0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86314" y="428604"/>
            <a:ext cx="36238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Травы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16" name="Дуга 15"/>
          <p:cNvSpPr/>
          <p:nvPr/>
        </p:nvSpPr>
        <p:spPr>
          <a:xfrm>
            <a:off x="4786314" y="500042"/>
            <a:ext cx="2286016" cy="857256"/>
          </a:xfrm>
          <a:prstGeom prst="arc">
            <a:avLst>
              <a:gd name="adj1" fmla="val 10774900"/>
              <a:gd name="adj2" fmla="val 0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6307937" y="621493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1670" y="428604"/>
            <a:ext cx="7264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а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22" name="Рисунок 2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00306"/>
            <a:ext cx="3295661" cy="327745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071934" y="2571744"/>
            <a:ext cx="4643470" cy="228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</a:t>
            </a:r>
            <a:r>
              <a:rPr lang="ru-RU" sz="3600" u="sng" dirty="0" smtClean="0"/>
              <a:t>корне</a:t>
            </a:r>
            <a:r>
              <a:rPr lang="ru-RU" sz="3600" dirty="0" smtClean="0"/>
              <a:t> слова без  ударения пишется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та же буква </a:t>
            </a:r>
            <a:r>
              <a:rPr lang="ru-RU" sz="3600" dirty="0" smtClean="0"/>
              <a:t>, что и под ударением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 animBg="1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85725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7800" b="1" dirty="0" smtClean="0">
                <a:solidFill>
                  <a:srgbClr val="7030A0"/>
                </a:solidFill>
              </a:rPr>
              <a:t>В…да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endParaRPr lang="ru-RU" sz="4000" dirty="0">
              <a:solidFill>
                <a:srgbClr val="FFFF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5307805" y="50013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43240" y="1000108"/>
            <a:ext cx="25775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Поставить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под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ударение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3214686"/>
            <a:ext cx="2516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Подобрать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другую форму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это го же слова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286124"/>
            <a:ext cx="2250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Подобрать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родственные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слова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5643570" y="2643182"/>
            <a:ext cx="728674" cy="500066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357422" y="2643182"/>
            <a:ext cx="771524" cy="571504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4282" y="4786322"/>
            <a:ext cx="3833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В…да  -  в</a:t>
            </a:r>
            <a:r>
              <a:rPr lang="ru-RU" sz="4000" u="sng" dirty="0" smtClean="0"/>
              <a:t>о</a:t>
            </a:r>
            <a:r>
              <a:rPr lang="ru-RU" sz="4000" dirty="0" smtClean="0"/>
              <a:t>дный</a:t>
            </a:r>
            <a:endParaRPr lang="ru-RU" sz="4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521723" y="4693459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071670" y="4572008"/>
            <a:ext cx="857256" cy="1000132"/>
          </a:xfrm>
          <a:prstGeom prst="arc">
            <a:avLst>
              <a:gd name="adj1" fmla="val 10774900"/>
              <a:gd name="adj2" fmla="val 0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14282" y="4643446"/>
            <a:ext cx="1071570" cy="857256"/>
          </a:xfrm>
          <a:prstGeom prst="arc">
            <a:avLst>
              <a:gd name="adj1" fmla="val 10774900"/>
              <a:gd name="adj2" fmla="val 21503526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71472" y="4786322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4714884"/>
            <a:ext cx="2985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В…да - воды</a:t>
            </a:r>
            <a:endParaRPr lang="ru-RU" sz="40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307277" y="4693459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5572132" y="4500570"/>
            <a:ext cx="1071570" cy="857256"/>
          </a:xfrm>
          <a:prstGeom prst="arc">
            <a:avLst>
              <a:gd name="adj1" fmla="val 10774900"/>
              <a:gd name="adj2" fmla="val 21503526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>
            <a:off x="7215206" y="4572008"/>
            <a:ext cx="857256" cy="928694"/>
          </a:xfrm>
          <a:prstGeom prst="arc">
            <a:avLst>
              <a:gd name="adj1" fmla="val 10774900"/>
              <a:gd name="adj2" fmla="val 21503526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593821" y="4693459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665127" y="4622021"/>
            <a:ext cx="300046" cy="20002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29322" y="4714884"/>
            <a:ext cx="489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57422" y="5786454"/>
            <a:ext cx="5251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Проверочные слова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pic>
        <p:nvPicPr>
          <p:cNvPr id="29" name="Рисунок 28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1704975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7" grpId="0" animBg="1"/>
      <p:bldP spid="18" grpId="0" animBg="1"/>
      <p:bldP spid="19" grpId="0"/>
      <p:bldP spid="20" grpId="0"/>
      <p:bldP spid="22" grpId="0" animBg="1"/>
      <p:bldP spid="23" grpId="0" animBg="1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3400420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Л…</a:t>
            </a:r>
            <a:r>
              <a:rPr lang="ru-RU" sz="6600" dirty="0" err="1" smtClean="0"/>
              <a:t>сной</a:t>
            </a: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Ос…</a:t>
            </a:r>
            <a:r>
              <a:rPr lang="ru-RU" sz="6600" dirty="0" err="1" smtClean="0"/>
              <a:t>нь</a:t>
            </a: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Гн…</a:t>
            </a:r>
            <a:r>
              <a:rPr lang="ru-RU" sz="6600" dirty="0" err="1" smtClean="0"/>
              <a:t>здо</a:t>
            </a: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П…</a:t>
            </a:r>
            <a:r>
              <a:rPr lang="ru-RU" sz="6600" dirty="0" err="1" smtClean="0"/>
              <a:t>сьмо</a:t>
            </a:r>
            <a:endParaRPr lang="ru-RU" sz="6600" dirty="0" smtClean="0"/>
          </a:p>
          <a:p>
            <a:pPr>
              <a:buNone/>
            </a:pPr>
            <a:r>
              <a:rPr lang="ru-RU" sz="6600" dirty="0" smtClean="0"/>
              <a:t>З..</a:t>
            </a:r>
            <a:r>
              <a:rPr lang="ru-RU" sz="6600" dirty="0" err="1" smtClean="0"/>
              <a:t>ма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428604"/>
            <a:ext cx="14526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л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>
                <a:solidFill>
                  <a:srgbClr val="002060"/>
                </a:solidFill>
              </a:rPr>
              <a:t>с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1500174"/>
            <a:ext cx="34542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ос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>
                <a:solidFill>
                  <a:srgbClr val="002060"/>
                </a:solidFill>
              </a:rPr>
              <a:t>нний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714620"/>
            <a:ext cx="27098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гн</a:t>
            </a:r>
            <a:r>
              <a:rPr lang="ru-RU" sz="6600" dirty="0" smtClean="0">
                <a:solidFill>
                  <a:srgbClr val="FF0000"/>
                </a:solidFill>
              </a:rPr>
              <a:t>ё</a:t>
            </a:r>
            <a:r>
              <a:rPr lang="ru-RU" sz="6600" dirty="0" smtClean="0">
                <a:solidFill>
                  <a:srgbClr val="002060"/>
                </a:solidFill>
              </a:rPr>
              <a:t>зда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3929066"/>
            <a:ext cx="29642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п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>
                <a:solidFill>
                  <a:srgbClr val="002060"/>
                </a:solidFill>
              </a:rPr>
              <a:t>сьма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5214950"/>
            <a:ext cx="31854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з</a:t>
            </a:r>
            <a:r>
              <a:rPr lang="ru-RU" sz="6600" dirty="0" smtClean="0">
                <a:solidFill>
                  <a:srgbClr val="FF0000"/>
                </a:solidFill>
              </a:rPr>
              <a:t>и</a:t>
            </a:r>
            <a:r>
              <a:rPr lang="ru-RU" sz="6600" dirty="0" smtClean="0">
                <a:solidFill>
                  <a:srgbClr val="002060"/>
                </a:solidFill>
              </a:rPr>
              <a:t>мний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214950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3929066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271462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е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1571612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е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357166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е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4" name="Рисунок 1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953000"/>
            <a:ext cx="2400300" cy="1905000"/>
          </a:xfrm>
          <a:prstGeom prst="rect">
            <a:avLst/>
          </a:prstGeom>
        </p:spPr>
      </p:pic>
      <p:pic>
        <p:nvPicPr>
          <p:cNvPr id="17" name="Рисунок 1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143116"/>
            <a:ext cx="1571605" cy="1962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i="1" u="sng" dirty="0" smtClean="0">
                <a:solidFill>
                  <a:srgbClr val="002060"/>
                </a:solidFill>
                <a:latin typeface="Monotype Corsiva" pitchFamily="66" charset="0"/>
              </a:rPr>
              <a:t>Если буква заблудилась</a:t>
            </a:r>
            <a:endParaRPr lang="ru-RU" i="1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27146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                   </a:t>
            </a:r>
            <a:r>
              <a:rPr lang="ru-RU" sz="4800" dirty="0" smtClean="0"/>
              <a:t>целый день ревёт:</a:t>
            </a:r>
          </a:p>
          <a:p>
            <a:pPr algn="ctr">
              <a:buFontTx/>
              <a:buChar char="-"/>
            </a:pPr>
            <a:r>
              <a:rPr lang="ru-RU" sz="4800" dirty="0" smtClean="0"/>
              <a:t>Пчёлы, пчёлы, где же мёд?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[</a:t>
            </a:r>
            <a:r>
              <a:rPr lang="ru-RU" sz="4800" dirty="0" err="1" smtClean="0">
                <a:solidFill>
                  <a:srgbClr val="FF0000"/>
                </a:solidFill>
              </a:rPr>
              <a:t>мош</a:t>
            </a:r>
            <a:r>
              <a:rPr lang="ru-RU" sz="4800" dirty="0" smtClean="0">
                <a:solidFill>
                  <a:srgbClr val="FF0000"/>
                </a:solidFill>
              </a:rPr>
              <a:t>]</a:t>
            </a:r>
            <a:r>
              <a:rPr lang="ru-RU" sz="4800" dirty="0" err="1" smtClean="0">
                <a:solidFill>
                  <a:srgbClr val="FF0000"/>
                </a:solidFill>
              </a:rPr>
              <a:t>ка</a:t>
            </a:r>
            <a:r>
              <a:rPr lang="ru-RU" sz="4800" dirty="0" smtClean="0">
                <a:solidFill>
                  <a:srgbClr val="FF0000"/>
                </a:solidFill>
              </a:rPr>
              <a:t>  [</a:t>
            </a:r>
            <a:r>
              <a:rPr lang="ru-RU" sz="4800" dirty="0" err="1" smtClean="0">
                <a:solidFill>
                  <a:srgbClr val="FF0000"/>
                </a:solidFill>
              </a:rPr>
              <a:t>м</a:t>
            </a:r>
            <a:r>
              <a:rPr lang="ru-RU" sz="4800" dirty="0" err="1" smtClean="0">
                <a:solidFill>
                  <a:srgbClr val="FF0000"/>
                </a:solidFill>
                <a:latin typeface="Arial"/>
                <a:cs typeface="Arial"/>
              </a:rPr>
              <a:t>ʹ</a:t>
            </a:r>
            <a:r>
              <a:rPr lang="ru-RU" sz="4800" dirty="0" err="1" smtClean="0">
                <a:solidFill>
                  <a:srgbClr val="FF0000"/>
                </a:solidFill>
              </a:rPr>
              <a:t>иш</a:t>
            </a:r>
            <a:r>
              <a:rPr lang="ru-RU" sz="4800" dirty="0" smtClean="0">
                <a:solidFill>
                  <a:srgbClr val="FF0000"/>
                </a:solidFill>
              </a:rPr>
              <a:t>]</a:t>
            </a:r>
            <a:r>
              <a:rPr lang="ru-RU" sz="4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ка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2286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МОШКА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2481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Мишка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429132"/>
            <a:ext cx="1938343" cy="1810188"/>
          </a:xfrm>
          <a:prstGeom prst="rect">
            <a:avLst/>
          </a:prstGeom>
        </p:spPr>
      </p:pic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357694"/>
            <a:ext cx="2143125" cy="2143125"/>
          </a:xfrm>
          <a:prstGeom prst="rect">
            <a:avLst/>
          </a:prstGeom>
        </p:spPr>
      </p:pic>
      <p:pic>
        <p:nvPicPr>
          <p:cNvPr id="9" name="Рисунок 8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357694"/>
            <a:ext cx="215265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Домашнее задание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Выучить правило с.123 учебник 1 часть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№93    учебник 1 часть (вставить пропущенные буквы)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929066"/>
            <a:ext cx="2957256" cy="279083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117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«Чередование звуков в корнях слов, которое мы не видим на письме». 2 класс  Подготовила учитель начальных классов Аджигельдиева А.С. МКОУ СОШ №1 г. Нефтекумск Перспективная начальная школа </vt:lpstr>
      <vt:lpstr>Слайд 2</vt:lpstr>
      <vt:lpstr>Слайд 3</vt:lpstr>
      <vt:lpstr>Слайд 4</vt:lpstr>
      <vt:lpstr>Слайд 5</vt:lpstr>
      <vt:lpstr>Если буква заблудилась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во 2 классе «Чередование звуков в корнях слов, которое мы не видим на письме».  Подготовила учитель начальных классов Аджигельдиева А.С. МКОУ СОШ №1 г. Нефтекумск</dc:title>
  <dc:creator>Admin</dc:creator>
  <cp:lastModifiedBy>Admin</cp:lastModifiedBy>
  <cp:revision>12</cp:revision>
  <dcterms:created xsi:type="dcterms:W3CDTF">2014-11-17T19:44:39Z</dcterms:created>
  <dcterms:modified xsi:type="dcterms:W3CDTF">2014-11-23T16:15:35Z</dcterms:modified>
</cp:coreProperties>
</file>