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3" r:id="rId4"/>
    <p:sldId id="264" r:id="rId5"/>
    <p:sldId id="261" r:id="rId6"/>
    <p:sldId id="265" r:id="rId7"/>
    <p:sldId id="274" r:id="rId8"/>
    <p:sldId id="275" r:id="rId9"/>
    <p:sldId id="259" r:id="rId10"/>
    <p:sldId id="268" r:id="rId11"/>
    <p:sldId id="270" r:id="rId12"/>
    <p:sldId id="269" r:id="rId13"/>
    <p:sldId id="271" r:id="rId14"/>
    <p:sldId id="272" r:id="rId15"/>
    <p:sldId id="256" r:id="rId16"/>
    <p:sldId id="266" r:id="rId17"/>
    <p:sldId id="267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3399"/>
    <a:srgbClr val="0033CC"/>
    <a:srgbClr val="99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96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743A-CA07-401D-8770-CACACE0A9C1D}" type="datetimeFigureOut">
              <a:rPr lang="ru-RU" smtClean="0"/>
              <a:pPr/>
              <a:t>10.12.2011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C557F-5370-4D0A-8F5A-2B9B73CD3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743A-CA07-401D-8770-CACACE0A9C1D}" type="datetimeFigureOut">
              <a:rPr lang="ru-RU" smtClean="0"/>
              <a:pPr/>
              <a:t>10.12.2011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C557F-5370-4D0A-8F5A-2B9B73CD3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743A-CA07-401D-8770-CACACE0A9C1D}" type="datetimeFigureOut">
              <a:rPr lang="ru-RU" smtClean="0"/>
              <a:pPr/>
              <a:t>10.12.2011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C557F-5370-4D0A-8F5A-2B9B73CD3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743A-CA07-401D-8770-CACACE0A9C1D}" type="datetimeFigureOut">
              <a:rPr lang="ru-RU" smtClean="0"/>
              <a:pPr/>
              <a:t>10.12.2011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C557F-5370-4D0A-8F5A-2B9B73CD3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743A-CA07-401D-8770-CACACE0A9C1D}" type="datetimeFigureOut">
              <a:rPr lang="ru-RU" smtClean="0"/>
              <a:pPr/>
              <a:t>10.12.2011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C557F-5370-4D0A-8F5A-2B9B73CD3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743A-CA07-401D-8770-CACACE0A9C1D}" type="datetimeFigureOut">
              <a:rPr lang="ru-RU" smtClean="0"/>
              <a:pPr/>
              <a:t>10.12.2011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C557F-5370-4D0A-8F5A-2B9B73CD3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743A-CA07-401D-8770-CACACE0A9C1D}" type="datetimeFigureOut">
              <a:rPr lang="ru-RU" smtClean="0"/>
              <a:pPr/>
              <a:t>10.12.2011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C557F-5370-4D0A-8F5A-2B9B73CD3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743A-CA07-401D-8770-CACACE0A9C1D}" type="datetimeFigureOut">
              <a:rPr lang="ru-RU" smtClean="0"/>
              <a:pPr/>
              <a:t>10.12.2011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C557F-5370-4D0A-8F5A-2B9B73CD3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743A-CA07-401D-8770-CACACE0A9C1D}" type="datetimeFigureOut">
              <a:rPr lang="ru-RU" smtClean="0"/>
              <a:pPr/>
              <a:t>10.12.2011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C557F-5370-4D0A-8F5A-2B9B73CD3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743A-CA07-401D-8770-CACACE0A9C1D}" type="datetimeFigureOut">
              <a:rPr lang="ru-RU" smtClean="0"/>
              <a:pPr/>
              <a:t>10.12.2011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C557F-5370-4D0A-8F5A-2B9B73CD3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743A-CA07-401D-8770-CACACE0A9C1D}" type="datetimeFigureOut">
              <a:rPr lang="ru-RU" smtClean="0"/>
              <a:pPr/>
              <a:t>10.12.2011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C557F-5370-4D0A-8F5A-2B9B73CD3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D743A-CA07-401D-8770-CACACE0A9C1D}" type="datetimeFigureOut">
              <a:rPr lang="ru-RU" smtClean="0"/>
              <a:pPr/>
              <a:t>10.12.2011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C557F-5370-4D0A-8F5A-2B9B73CD3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Картинка 220 из 2733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28119" cy="6858000"/>
          </a:xfrm>
          <a:prstGeom prst="rect">
            <a:avLst/>
          </a:prstGeom>
          <a:noFill/>
        </p:spPr>
      </p:pic>
      <p:pic>
        <p:nvPicPr>
          <p:cNvPr id="15388" name="Picture 28" descr="Картинка 465 из 96168"/>
          <p:cNvPicPr>
            <a:picLocks noChangeAspect="1" noChangeArrowheads="1"/>
          </p:cNvPicPr>
          <p:nvPr/>
        </p:nvPicPr>
        <p:blipFill>
          <a:blip r:embed="rId3" cstate="print"/>
          <a:srcRect l="14151" t="14189" r="10377" b="18918"/>
          <a:stretch>
            <a:fillRect/>
          </a:stretch>
        </p:blipFill>
        <p:spPr bwMode="auto">
          <a:xfrm>
            <a:off x="1142976" y="1571612"/>
            <a:ext cx="6130679" cy="4214842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1928794" y="571480"/>
            <a:ext cx="52864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добрый путь!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7" dur="20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Картинка 16 из 1037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://medicalimages.allrefer.com/large/vitamin-b6-sour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714357"/>
            <a:ext cx="6715140" cy="230832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/>
              <a:t>«В» – </a:t>
            </a:r>
            <a:r>
              <a:rPr lang="ru-RU" sz="3600" b="1" dirty="0" err="1"/>
              <a:t>в</a:t>
            </a:r>
            <a:r>
              <a:rPr lang="ru-RU" sz="3600" b="1" dirty="0"/>
              <a:t> наружной части злаков,</a:t>
            </a:r>
            <a:br>
              <a:rPr lang="ru-RU" sz="3600" b="1" dirty="0"/>
            </a:br>
            <a:r>
              <a:rPr lang="ru-RU" sz="3600" b="1" dirty="0"/>
              <a:t>Хоть он там неодинаков.</a:t>
            </a:r>
            <a:br>
              <a:rPr lang="ru-RU" sz="3600" b="1" dirty="0"/>
            </a:br>
            <a:r>
              <a:rPr lang="ru-RU" sz="3600" b="1" dirty="0"/>
              <a:t>Это вовсе не беда,</a:t>
            </a:r>
            <a:br>
              <a:rPr lang="ru-RU" sz="3600" b="1" dirty="0"/>
            </a:br>
            <a:r>
              <a:rPr lang="ru-RU" sz="3600" b="1" dirty="0"/>
              <a:t>Группа «В» там есть всегда.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Картинка 19 из 1019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0"/>
            <a:ext cx="916305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928670"/>
            <a:ext cx="7215206" cy="206210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/>
              <a:t>Лук, редиска, репа, брюква,</a:t>
            </a:r>
            <a:br>
              <a:rPr lang="ru-RU" sz="3200" b="1" dirty="0"/>
            </a:br>
            <a:r>
              <a:rPr lang="ru-RU" sz="3200" b="1" dirty="0"/>
              <a:t>И укроп, петрушка, клюква,</a:t>
            </a:r>
            <a:br>
              <a:rPr lang="ru-RU" sz="3200" b="1" dirty="0"/>
            </a:br>
            <a:r>
              <a:rPr lang="ru-RU" sz="3200" b="1" dirty="0"/>
              <a:t>И лимон, и апельсин</a:t>
            </a:r>
            <a:br>
              <a:rPr lang="ru-RU" sz="3200" b="1" dirty="0"/>
            </a:br>
            <a:r>
              <a:rPr lang="ru-RU" sz="3200" b="1" dirty="0"/>
              <a:t>Ну, во всем мы «С» едим!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Картинка 106 из 1019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Картинка 122 из 1019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а 785 из 2666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25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86314" y="142852"/>
            <a:ext cx="435768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Страна «Здоровья».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028" name="Picture 4" descr="Картинка 4 из 29654"/>
          <p:cNvPicPr>
            <a:picLocks noChangeAspect="1" noChangeArrowheads="1"/>
          </p:cNvPicPr>
          <p:nvPr/>
        </p:nvPicPr>
        <p:blipFill>
          <a:blip r:embed="rId3" cstate="print"/>
          <a:srcRect l="9545" t="5220" r="1818" b="6032"/>
          <a:stretch>
            <a:fillRect/>
          </a:stretch>
        </p:blipFill>
        <p:spPr bwMode="auto">
          <a:xfrm>
            <a:off x="-214346" y="1500174"/>
            <a:ext cx="6215074" cy="4876443"/>
          </a:xfrm>
          <a:prstGeom prst="cloudCallout">
            <a:avLst>
              <a:gd name="adj1" fmla="val -12956"/>
              <a:gd name="adj2" fmla="val 40225"/>
            </a:avLst>
          </a:prstGeom>
          <a:noFill/>
        </p:spPr>
      </p:pic>
      <p:pic>
        <p:nvPicPr>
          <p:cNvPr id="7" name="Picture 28" descr="Картинка 465 из 96168"/>
          <p:cNvPicPr>
            <a:picLocks noChangeAspect="1" noChangeArrowheads="1"/>
          </p:cNvPicPr>
          <p:nvPr/>
        </p:nvPicPr>
        <p:blipFill>
          <a:blip r:embed="rId4" cstate="print"/>
          <a:srcRect l="14151" t="14189" r="10377" b="18918"/>
          <a:stretch>
            <a:fillRect/>
          </a:stretch>
        </p:blipFill>
        <p:spPr bwMode="auto">
          <a:xfrm>
            <a:off x="5922796" y="4357694"/>
            <a:ext cx="3221204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72132" y="357166"/>
            <a:ext cx="31432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3399"/>
                </a:solidFill>
                <a:latin typeface="Book Antiqua" pitchFamily="18" charset="0"/>
              </a:rPr>
              <a:t>Всех на свете он добрей,</a:t>
            </a:r>
          </a:p>
          <a:p>
            <a:r>
              <a:rPr lang="ru-RU" b="1" dirty="0">
                <a:solidFill>
                  <a:srgbClr val="FF3399"/>
                </a:solidFill>
                <a:latin typeface="Book Antiqua" pitchFamily="18" charset="0"/>
              </a:rPr>
              <a:t>Лечит он больных зверей.</a:t>
            </a:r>
          </a:p>
          <a:p>
            <a:r>
              <a:rPr lang="ru-RU" b="1" dirty="0">
                <a:solidFill>
                  <a:srgbClr val="FF3399"/>
                </a:solidFill>
                <a:latin typeface="Book Antiqua" pitchFamily="18" charset="0"/>
              </a:rPr>
              <a:t>И однажды из болота</a:t>
            </a:r>
          </a:p>
          <a:p>
            <a:r>
              <a:rPr lang="ru-RU" b="1" dirty="0">
                <a:solidFill>
                  <a:srgbClr val="FF3399"/>
                </a:solidFill>
                <a:latin typeface="Book Antiqua" pitchFamily="18" charset="0"/>
              </a:rPr>
              <a:t>Вытащил он бегемота.</a:t>
            </a:r>
          </a:p>
          <a:p>
            <a:r>
              <a:rPr lang="ru-RU" b="1" dirty="0">
                <a:solidFill>
                  <a:srgbClr val="FF3399"/>
                </a:solidFill>
                <a:latin typeface="Book Antiqua" pitchFamily="18" charset="0"/>
              </a:rPr>
              <a:t>Он известен, знаменит</a:t>
            </a:r>
          </a:p>
          <a:p>
            <a:r>
              <a:rPr lang="ru-RU" b="1" dirty="0">
                <a:solidFill>
                  <a:srgbClr val="FF3399"/>
                </a:solidFill>
                <a:latin typeface="Book Antiqua" pitchFamily="18" charset="0"/>
              </a:rPr>
              <a:t>Это доктор </a:t>
            </a:r>
            <a:r>
              <a:rPr lang="ru-RU" b="1" dirty="0" smtClean="0">
                <a:solidFill>
                  <a:srgbClr val="FF3399"/>
                </a:solidFill>
                <a:latin typeface="Book Antiqua" pitchFamily="18" charset="0"/>
              </a:rPr>
              <a:t>…</a:t>
            </a:r>
            <a:endParaRPr lang="ru-RU" b="1" dirty="0">
              <a:solidFill>
                <a:srgbClr val="FF3399"/>
              </a:solidFill>
              <a:latin typeface="Book Antiqua" pitchFamily="18" charset="0"/>
            </a:endParaRPr>
          </a:p>
        </p:txBody>
      </p:sp>
      <p:pic>
        <p:nvPicPr>
          <p:cNvPr id="5" name="Рисунок 4" descr="Картинка 29 из 3129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04"/>
            <a:ext cx="6000760" cy="6429396"/>
          </a:xfrm>
          <a:prstGeom prst="trapezoid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71480"/>
            <a:ext cx="45005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C0099"/>
                </a:solidFill>
                <a:latin typeface="Book Antiqua" pitchFamily="18" charset="0"/>
                <a:cs typeface="Arial" pitchFamily="34" charset="0"/>
              </a:rPr>
              <a:t>«Здоровый человек</a:t>
            </a:r>
            <a:r>
              <a:rPr lang="en-US" sz="3200" b="1" dirty="0" smtClean="0">
                <a:solidFill>
                  <a:srgbClr val="CC0099"/>
                </a:solidFill>
                <a:latin typeface="Book Antiqua" pitchFamily="18" charset="0"/>
                <a:cs typeface="Arial" pitchFamily="34" charset="0"/>
              </a:rPr>
              <a:t> -</a:t>
            </a:r>
            <a:r>
              <a:rPr lang="ru-RU" sz="3200" b="1" dirty="0" smtClean="0">
                <a:solidFill>
                  <a:srgbClr val="CC0099"/>
                </a:solidFill>
                <a:latin typeface="Book Antiqua" pitchFamily="18" charset="0"/>
                <a:cs typeface="Arial" pitchFamily="34" charset="0"/>
              </a:rPr>
              <a:t> </a:t>
            </a:r>
            <a:endParaRPr lang="ru-RU" sz="3200" b="1" dirty="0">
              <a:solidFill>
                <a:srgbClr val="CC0099"/>
              </a:solidFill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14876" y="571480"/>
            <a:ext cx="38576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C0099"/>
                </a:solidFill>
                <a:latin typeface="Book Antiqua" pitchFamily="18" charset="0"/>
              </a:rPr>
              <a:t>богатый человек»</a:t>
            </a:r>
            <a:endParaRPr lang="ru-RU" sz="3200" b="1" dirty="0">
              <a:solidFill>
                <a:srgbClr val="CC0099"/>
              </a:solidFill>
              <a:latin typeface="Book Antiqu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571612"/>
            <a:ext cx="35189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  <a:latin typeface="Book Antiqua" pitchFamily="18" charset="0"/>
              </a:rPr>
              <a:t>«Чистым жить</a:t>
            </a:r>
            <a:r>
              <a:rPr lang="en-US" sz="3200" b="1" dirty="0" smtClean="0">
                <a:solidFill>
                  <a:srgbClr val="0033CC"/>
                </a:solidFill>
                <a:latin typeface="Book Antiqua" pitchFamily="18" charset="0"/>
              </a:rPr>
              <a:t> -</a:t>
            </a:r>
            <a:r>
              <a:rPr lang="ru-RU" sz="3200" b="1" dirty="0" smtClean="0">
                <a:solidFill>
                  <a:srgbClr val="0033CC"/>
                </a:solidFill>
                <a:latin typeface="Book Antiqua" pitchFamily="18" charset="0"/>
              </a:rPr>
              <a:t> </a:t>
            </a:r>
            <a:endParaRPr lang="ru-RU" sz="3200" b="1" dirty="0">
              <a:solidFill>
                <a:srgbClr val="0033CC"/>
              </a:solidFill>
              <a:latin typeface="Book Antiqua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000496" y="1575989"/>
            <a:ext cx="46434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здоровым быть»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Book Antiqu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2643182"/>
            <a:ext cx="40463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9900CC"/>
                </a:solidFill>
                <a:latin typeface="Book Antiqua" pitchFamily="18" charset="0"/>
              </a:rPr>
              <a:t>«В здоровом теле – </a:t>
            </a:r>
            <a:endParaRPr lang="ru-RU" sz="3200" b="1" dirty="0">
              <a:solidFill>
                <a:srgbClr val="9900CC"/>
              </a:solidFill>
              <a:latin typeface="Book Antiqu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2643182"/>
            <a:ext cx="31470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9900CC"/>
                </a:solidFill>
                <a:latin typeface="Book Antiqua" pitchFamily="18" charset="0"/>
              </a:rPr>
              <a:t>здоровый дух»</a:t>
            </a:r>
            <a:endParaRPr lang="ru-RU" sz="3200" b="1" dirty="0">
              <a:solidFill>
                <a:srgbClr val="9900CC"/>
              </a:solidFill>
              <a:latin typeface="Book Antiqu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3643314"/>
            <a:ext cx="39549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3399"/>
                </a:solidFill>
                <a:latin typeface="Book Antiqua" pitchFamily="18" charset="0"/>
              </a:rPr>
              <a:t>«</a:t>
            </a:r>
            <a:r>
              <a:rPr lang="en-US" sz="3200" b="1" dirty="0" err="1" smtClean="0">
                <a:solidFill>
                  <a:srgbClr val="FF3399"/>
                </a:solidFill>
                <a:latin typeface="Book Antiqua" pitchFamily="18" charset="0"/>
              </a:rPr>
              <a:t>Здоровье</a:t>
            </a:r>
            <a:r>
              <a:rPr lang="en-US" sz="3200" b="1" dirty="0" smtClean="0">
                <a:solidFill>
                  <a:srgbClr val="FF3399"/>
                </a:solidFill>
                <a:latin typeface="Book Antiqua" pitchFamily="18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latin typeface="Book Antiqua" pitchFamily="18" charset="0"/>
              </a:rPr>
              <a:t>дороже</a:t>
            </a:r>
            <a:r>
              <a:rPr lang="en-US" sz="3200" b="1" dirty="0" smtClean="0">
                <a:solidFill>
                  <a:srgbClr val="FF3399"/>
                </a:solidFill>
                <a:latin typeface="Book Antiqua" pitchFamily="18" charset="0"/>
              </a:rPr>
              <a:t> </a:t>
            </a:r>
            <a:endParaRPr lang="ru-RU" sz="3200" b="1" dirty="0">
              <a:solidFill>
                <a:srgbClr val="FF3399"/>
              </a:solidFill>
              <a:latin typeface="Book Antiqu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86314" y="3643314"/>
            <a:ext cx="17011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3399"/>
                </a:solidFill>
                <a:latin typeface="Book Antiqua" pitchFamily="18" charset="0"/>
              </a:rPr>
              <a:t>золота</a:t>
            </a:r>
            <a:r>
              <a:rPr lang="en-US" sz="3200" b="1" dirty="0" smtClean="0">
                <a:solidFill>
                  <a:srgbClr val="FF3399"/>
                </a:solidFill>
                <a:latin typeface="Book Antiqua" pitchFamily="18" charset="0"/>
              </a:rPr>
              <a:t>»</a:t>
            </a:r>
            <a:endParaRPr lang="ru-RU" sz="3200" b="1" dirty="0">
              <a:solidFill>
                <a:srgbClr val="FF3399"/>
              </a:solidFill>
              <a:latin typeface="Book Antiqua" pitchFamily="18" charset="0"/>
            </a:endParaRPr>
          </a:p>
        </p:txBody>
      </p:sp>
      <p:pic>
        <p:nvPicPr>
          <p:cNvPr id="11" name="Рисунок 10" descr="Картинка 29 из 3129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14818"/>
            <a:ext cx="2643174" cy="2643182"/>
          </a:xfrm>
          <a:prstGeom prst="trapezoid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026" grpId="0"/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785786" y="102228"/>
            <a:ext cx="7715304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200" b="1" dirty="0" err="1" smtClean="0">
                <a:solidFill>
                  <a:srgbClr val="CC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доровье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самое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большое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богатство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C0099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785918" y="1174505"/>
            <a:ext cx="5786478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200" b="1" dirty="0" err="1" smtClean="0">
                <a:solidFill>
                  <a:srgbClr val="FF0000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доровье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это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красота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Book Antiqu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2376068"/>
            <a:ext cx="91440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200" b="1" dirty="0" err="1" smtClean="0">
                <a:solidFill>
                  <a:srgbClr val="00B050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доровье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это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сила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ум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Book Antiqu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3409489"/>
            <a:ext cx="9144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200" b="1" dirty="0" smtClean="0">
                <a:solidFill>
                  <a:srgbClr val="0033CC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доровье – это когда ты весел и у тебя все получается.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Book Antiqu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28638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3399"/>
                </a:solidFill>
                <a:latin typeface="Book Antiqua" pitchFamily="18" charset="0"/>
              </a:rPr>
              <a:t>З</a:t>
            </a:r>
            <a:r>
              <a:rPr lang="en-US" sz="3200" b="1" dirty="0" err="1" smtClean="0">
                <a:solidFill>
                  <a:srgbClr val="FF3399"/>
                </a:solidFill>
                <a:latin typeface="Book Antiqua" pitchFamily="18" charset="0"/>
              </a:rPr>
              <a:t>доровье</a:t>
            </a:r>
            <a:r>
              <a:rPr lang="en-US" sz="3200" b="1" dirty="0" smtClean="0">
                <a:solidFill>
                  <a:srgbClr val="FF3399"/>
                </a:solidFill>
                <a:latin typeface="Book Antiqua" pitchFamily="18" charset="0"/>
              </a:rPr>
              <a:t> – </a:t>
            </a:r>
            <a:r>
              <a:rPr lang="en-US" sz="3200" b="1" dirty="0" err="1" smtClean="0">
                <a:solidFill>
                  <a:srgbClr val="FF3399"/>
                </a:solidFill>
                <a:latin typeface="Book Antiqua" pitchFamily="18" charset="0"/>
              </a:rPr>
              <a:t>это</a:t>
            </a:r>
            <a:r>
              <a:rPr lang="en-US" sz="3200" b="1" dirty="0" smtClean="0">
                <a:solidFill>
                  <a:srgbClr val="FF3399"/>
                </a:solidFill>
                <a:latin typeface="Book Antiqua" pitchFamily="18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latin typeface="Book Antiqua" pitchFamily="18" charset="0"/>
              </a:rPr>
              <a:t>долгая</a:t>
            </a:r>
            <a:r>
              <a:rPr lang="en-US" sz="3200" b="1" dirty="0" smtClean="0">
                <a:solidFill>
                  <a:srgbClr val="FF3399"/>
                </a:solidFill>
                <a:latin typeface="Book Antiqua" pitchFamily="18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latin typeface="Book Antiqua" pitchFamily="18" charset="0"/>
              </a:rPr>
              <a:t>счастливая</a:t>
            </a:r>
            <a:r>
              <a:rPr lang="en-US" sz="3200" b="1" dirty="0" smtClean="0">
                <a:solidFill>
                  <a:srgbClr val="FF3399"/>
                </a:solidFill>
                <a:latin typeface="Book Antiqua" pitchFamily="18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latin typeface="Book Antiqua" pitchFamily="18" charset="0"/>
              </a:rPr>
              <a:t>жизнь</a:t>
            </a:r>
            <a:r>
              <a:rPr lang="ru-RU" sz="3200" b="1" dirty="0" smtClean="0">
                <a:solidFill>
                  <a:srgbClr val="FF3399"/>
                </a:solidFill>
                <a:latin typeface="Book Antiqua" pitchFamily="18" charset="0"/>
              </a:rPr>
              <a:t>.</a:t>
            </a:r>
            <a:endParaRPr lang="ru-RU" sz="3200" b="1" dirty="0">
              <a:solidFill>
                <a:srgbClr val="FF3399"/>
              </a:solidFill>
              <a:latin typeface="Book Antiqua" pitchFamily="18" charset="0"/>
            </a:endParaRPr>
          </a:p>
        </p:txBody>
      </p:sp>
      <p:pic>
        <p:nvPicPr>
          <p:cNvPr id="28678" name="Picture 6" descr="Картинка 2 из 312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60"/>
            <a:ext cx="1714512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/>
      <p:bldP spid="28676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а 220 из 2733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8119" cy="6858000"/>
          </a:xfrm>
          <a:prstGeom prst="rect">
            <a:avLst/>
          </a:prstGeom>
          <a:noFill/>
        </p:spPr>
      </p:pic>
      <p:pic>
        <p:nvPicPr>
          <p:cNvPr id="5" name="Picture 6" descr="Картинка 52 из 983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571612"/>
            <a:ext cx="3821606" cy="314327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</p:pic>
      <p:sp>
        <p:nvSpPr>
          <p:cNvPr id="6" name="Прямоугольная выноска 5"/>
          <p:cNvSpPr/>
          <p:nvPr/>
        </p:nvSpPr>
        <p:spPr>
          <a:xfrm>
            <a:off x="928662" y="285728"/>
            <a:ext cx="2571768" cy="1071570"/>
          </a:xfrm>
          <a:prstGeom prst="wedgeRectCallout">
            <a:avLst>
              <a:gd name="adj1" fmla="val -20833"/>
              <a:gd name="adj2" fmla="val 4944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Бухта «Загадочная»</a:t>
            </a:r>
            <a:endParaRPr lang="ru-RU" sz="3200" dirty="0"/>
          </a:p>
        </p:txBody>
      </p:sp>
      <p:pic>
        <p:nvPicPr>
          <p:cNvPr id="7" name="Picture 28" descr="Картинка 465 из 96168"/>
          <p:cNvPicPr>
            <a:picLocks noChangeAspect="1" noChangeArrowheads="1"/>
          </p:cNvPicPr>
          <p:nvPr/>
        </p:nvPicPr>
        <p:blipFill>
          <a:blip r:embed="rId4" cstate="print"/>
          <a:srcRect l="14151" t="14189" r="10377" b="18918"/>
          <a:stretch>
            <a:fillRect/>
          </a:stretch>
        </p:blipFill>
        <p:spPr bwMode="auto">
          <a:xfrm>
            <a:off x="5922796" y="2857496"/>
            <a:ext cx="3221204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285728"/>
            <a:ext cx="2857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FF0000"/>
                </a:solidFill>
                <a:latin typeface="Book Antiqua" pitchFamily="18" charset="0"/>
                <a:cs typeface="Arial" pitchFamily="34" charset="0"/>
              </a:rPr>
              <a:t>Костяная спинка,</a:t>
            </a:r>
          </a:p>
          <a:p>
            <a:r>
              <a:rPr lang="ru-RU" b="1" dirty="0">
                <a:solidFill>
                  <a:srgbClr val="FF0000"/>
                </a:solidFill>
                <a:latin typeface="Book Antiqua" pitchFamily="18" charset="0"/>
                <a:cs typeface="Arial" pitchFamily="34" charset="0"/>
              </a:rPr>
              <a:t>На брюшке – щетинка,</a:t>
            </a:r>
          </a:p>
          <a:p>
            <a:r>
              <a:rPr lang="ru-RU" b="1" dirty="0">
                <a:solidFill>
                  <a:srgbClr val="FF0000"/>
                </a:solidFill>
                <a:latin typeface="Book Antiqua" pitchFamily="18" charset="0"/>
                <a:cs typeface="Arial" pitchFamily="34" charset="0"/>
              </a:rPr>
              <a:t>По частоколу прыгала,</a:t>
            </a:r>
          </a:p>
          <a:p>
            <a:r>
              <a:rPr lang="ru-RU" b="1" dirty="0">
                <a:solidFill>
                  <a:srgbClr val="FF0000"/>
                </a:solidFill>
                <a:latin typeface="Book Antiqua" pitchFamily="18" charset="0"/>
                <a:cs typeface="Arial" pitchFamily="34" charset="0"/>
              </a:rPr>
              <a:t>Всю грязь </a:t>
            </a:r>
            <a:r>
              <a:rPr lang="ru-RU" b="1" dirty="0" err="1">
                <a:solidFill>
                  <a:srgbClr val="FF0000"/>
                </a:solidFill>
                <a:latin typeface="Book Antiqua" pitchFamily="18" charset="0"/>
                <a:cs typeface="Arial" pitchFamily="34" charset="0"/>
              </a:rPr>
              <a:t>повымыла</a:t>
            </a:r>
            <a:r>
              <a:rPr lang="ru-RU" b="1" dirty="0">
                <a:solidFill>
                  <a:srgbClr val="FF0000"/>
                </a:solidFill>
                <a:latin typeface="Book Antiqua" pitchFamily="18" charset="0"/>
                <a:cs typeface="Arial" pitchFamily="34" charset="0"/>
              </a:rPr>
              <a:t>.</a:t>
            </a:r>
          </a:p>
        </p:txBody>
      </p:sp>
      <p:pic>
        <p:nvPicPr>
          <p:cNvPr id="5" name="Рисунок 4" descr="Картинка 28 из 9444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285728"/>
            <a:ext cx="164307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643042" y="1500174"/>
            <a:ext cx="3429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00B050"/>
                </a:solidFill>
                <a:latin typeface="Book Antiqua" pitchFamily="18" charset="0"/>
              </a:rPr>
              <a:t>Он всегда лежит в кармане</a:t>
            </a:r>
          </a:p>
          <a:p>
            <a:r>
              <a:rPr lang="ru-RU" b="1" dirty="0">
                <a:solidFill>
                  <a:srgbClr val="00B050"/>
                </a:solidFill>
                <a:latin typeface="Book Antiqua" pitchFamily="18" charset="0"/>
              </a:rPr>
              <a:t>И у Ани, и у Вани.</a:t>
            </a:r>
          </a:p>
          <a:p>
            <a:r>
              <a:rPr lang="ru-RU" b="1" dirty="0">
                <a:solidFill>
                  <a:srgbClr val="00B050"/>
                </a:solidFill>
                <a:latin typeface="Book Antiqua" pitchFamily="18" charset="0"/>
              </a:rPr>
              <a:t>Если ты испачкал нос,</a:t>
            </a:r>
          </a:p>
          <a:p>
            <a:r>
              <a:rPr lang="ru-RU" b="1" dirty="0">
                <a:solidFill>
                  <a:srgbClr val="00B050"/>
                </a:solidFill>
                <a:latin typeface="Book Antiqua" pitchFamily="18" charset="0"/>
              </a:rPr>
              <a:t>Ототрёт его без слёз.</a:t>
            </a:r>
          </a:p>
        </p:txBody>
      </p:sp>
      <p:pic>
        <p:nvPicPr>
          <p:cNvPr id="7" name="Рисунок 6" descr="Картинка 96 из 14074"/>
          <p:cNvPicPr/>
          <p:nvPr/>
        </p:nvPicPr>
        <p:blipFill>
          <a:blip r:embed="rId3" cstate="print"/>
          <a:srcRect l="16484" t="11842" r="14285" b="13157"/>
          <a:stretch>
            <a:fillRect/>
          </a:stretch>
        </p:blipFill>
        <p:spPr bwMode="auto">
          <a:xfrm>
            <a:off x="5000628" y="1285860"/>
            <a:ext cx="150019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928926" y="2786058"/>
            <a:ext cx="3714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C00000"/>
                </a:solidFill>
                <a:latin typeface="Book Antiqua" pitchFamily="18" charset="0"/>
              </a:rPr>
              <a:t>Гладко, душисто, моет чисто,</a:t>
            </a:r>
          </a:p>
          <a:p>
            <a:r>
              <a:rPr lang="ru-RU" b="1" dirty="0">
                <a:solidFill>
                  <a:srgbClr val="C00000"/>
                </a:solidFill>
                <a:latin typeface="Book Antiqua" pitchFamily="18" charset="0"/>
              </a:rPr>
              <a:t>Нужно, чтобы у каждого было.</a:t>
            </a:r>
          </a:p>
          <a:p>
            <a:r>
              <a:rPr lang="ru-RU" b="1" dirty="0">
                <a:solidFill>
                  <a:srgbClr val="C00000"/>
                </a:solidFill>
                <a:latin typeface="Book Antiqua" pitchFamily="18" charset="0"/>
              </a:rPr>
              <a:t>Что это такое?</a:t>
            </a:r>
          </a:p>
        </p:txBody>
      </p:sp>
      <p:pic>
        <p:nvPicPr>
          <p:cNvPr id="9" name="Рисунок 8" descr="Картинка 125 из 11010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2786058"/>
            <a:ext cx="1381118" cy="1109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785918" y="3786191"/>
            <a:ext cx="32861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Book Antiqua" pitchFamily="18" charset="0"/>
              </a:rPr>
              <a:t>Хожу – брожу не по лесам,</a:t>
            </a:r>
            <a:br>
              <a:rPr lang="ru-RU" b="1" dirty="0">
                <a:solidFill>
                  <a:srgbClr val="0070C0"/>
                </a:solidFill>
                <a:latin typeface="Book Antiqua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Book Antiqua" pitchFamily="18" charset="0"/>
              </a:rPr>
              <a:t>А по усам, по волосам.</a:t>
            </a:r>
            <a:br>
              <a:rPr lang="ru-RU" b="1" dirty="0">
                <a:solidFill>
                  <a:srgbClr val="0070C0"/>
                </a:solidFill>
                <a:latin typeface="Book Antiqua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Book Antiqua" pitchFamily="18" charset="0"/>
              </a:rPr>
              <a:t>И зубы у меня длинней,</a:t>
            </a:r>
            <a:br>
              <a:rPr lang="ru-RU" b="1" dirty="0">
                <a:solidFill>
                  <a:srgbClr val="0070C0"/>
                </a:solidFill>
                <a:latin typeface="Book Antiqua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Book Antiqua" pitchFamily="18" charset="0"/>
              </a:rPr>
              <a:t>Чем у волков и медведей.</a:t>
            </a:r>
            <a:r>
              <a:rPr lang="ru-RU" dirty="0">
                <a:solidFill>
                  <a:srgbClr val="0070C0"/>
                </a:solidFill>
              </a:rPr>
              <a:t> </a:t>
            </a:r>
          </a:p>
        </p:txBody>
      </p:sp>
      <p:pic>
        <p:nvPicPr>
          <p:cNvPr id="11" name="Рисунок 10" descr="Картинка 2 из 29354"/>
          <p:cNvPicPr/>
          <p:nvPr/>
        </p:nvPicPr>
        <p:blipFill>
          <a:blip r:embed="rId5" cstate="print"/>
          <a:srcRect t="20000" r="2000" b="23000"/>
          <a:stretch>
            <a:fillRect/>
          </a:stretch>
        </p:blipFill>
        <p:spPr bwMode="auto">
          <a:xfrm>
            <a:off x="5357818" y="4143380"/>
            <a:ext cx="207170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85720" y="5000635"/>
            <a:ext cx="32147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Book Antiqua" pitchFamily="18" charset="0"/>
              </a:rPr>
              <a:t>Говорят дорожка –</a:t>
            </a:r>
            <a:br>
              <a:rPr lang="ru-RU" b="1" dirty="0">
                <a:solidFill>
                  <a:srgbClr val="7030A0"/>
                </a:solidFill>
                <a:latin typeface="Book Antiqua" pitchFamily="18" charset="0"/>
              </a:rPr>
            </a:br>
            <a:r>
              <a:rPr lang="ru-RU" b="1" dirty="0">
                <a:solidFill>
                  <a:srgbClr val="7030A0"/>
                </a:solidFill>
                <a:latin typeface="Book Antiqua" pitchFamily="18" charset="0"/>
              </a:rPr>
              <a:t>Два вышитых конца:</a:t>
            </a:r>
            <a:br>
              <a:rPr lang="ru-RU" b="1" dirty="0">
                <a:solidFill>
                  <a:srgbClr val="7030A0"/>
                </a:solidFill>
                <a:latin typeface="Book Antiqua" pitchFamily="18" charset="0"/>
              </a:rPr>
            </a:br>
            <a:r>
              <a:rPr lang="ru-RU" b="1" dirty="0">
                <a:solidFill>
                  <a:srgbClr val="7030A0"/>
                </a:solidFill>
                <a:latin typeface="Book Antiqua" pitchFamily="18" charset="0"/>
              </a:rPr>
              <a:t>- помойся ты немножко,</a:t>
            </a:r>
            <a:br>
              <a:rPr lang="ru-RU" b="1" dirty="0">
                <a:solidFill>
                  <a:srgbClr val="7030A0"/>
                </a:solidFill>
                <a:latin typeface="Book Antiqua" pitchFamily="18" charset="0"/>
              </a:rPr>
            </a:br>
            <a:r>
              <a:rPr lang="ru-RU" b="1" dirty="0">
                <a:solidFill>
                  <a:srgbClr val="7030A0"/>
                </a:solidFill>
                <a:latin typeface="Book Antiqua" pitchFamily="18" charset="0"/>
              </a:rPr>
              <a:t>Чернила смой с лица!</a:t>
            </a:r>
            <a:br>
              <a:rPr lang="ru-RU" b="1" dirty="0">
                <a:solidFill>
                  <a:srgbClr val="7030A0"/>
                </a:solidFill>
                <a:latin typeface="Book Antiqua" pitchFamily="18" charset="0"/>
              </a:rPr>
            </a:br>
            <a:r>
              <a:rPr lang="ru-RU" b="1" dirty="0">
                <a:solidFill>
                  <a:srgbClr val="7030A0"/>
                </a:solidFill>
                <a:latin typeface="Book Antiqua" pitchFamily="18" charset="0"/>
              </a:rPr>
              <a:t>Иначе ты в полдня</a:t>
            </a:r>
            <a:br>
              <a:rPr lang="ru-RU" b="1" dirty="0">
                <a:solidFill>
                  <a:srgbClr val="7030A0"/>
                </a:solidFill>
                <a:latin typeface="Book Antiqua" pitchFamily="18" charset="0"/>
              </a:rPr>
            </a:br>
            <a:r>
              <a:rPr lang="ru-RU" b="1" dirty="0">
                <a:solidFill>
                  <a:srgbClr val="7030A0"/>
                </a:solidFill>
                <a:latin typeface="Book Antiqua" pitchFamily="18" charset="0"/>
              </a:rPr>
              <a:t>Испачкаешь меня. </a:t>
            </a:r>
          </a:p>
        </p:txBody>
      </p:sp>
      <p:pic>
        <p:nvPicPr>
          <p:cNvPr id="13" name="Рисунок 12" descr="http://www.textil.nm.ru/polotence_u.files/image01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5214950"/>
            <a:ext cx="2000264" cy="1190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57158" y="-17751"/>
            <a:ext cx="3357586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Вот какой забавный случай!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Поселилась в ванной туча.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Дождик льётся с потолка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Мне на спину и бока.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До чего ж приятно это!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Book Antiqua" pitchFamily="18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Дождик теплый, подогретый,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На полу не видно луж.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Все ребята любят…. 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Картинка 4 из 23675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428604"/>
            <a:ext cx="328614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14480" y="2928934"/>
            <a:ext cx="34290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  <a:latin typeface="Book Antiqua" pitchFamily="18" charset="0"/>
              </a:rPr>
              <a:t>Я молча смотрю на всех,</a:t>
            </a:r>
            <a:br>
              <a:rPr lang="ru-RU" b="1" dirty="0">
                <a:solidFill>
                  <a:srgbClr val="00B050"/>
                </a:solidFill>
                <a:latin typeface="Book Antiqua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Book Antiqua" pitchFamily="18" charset="0"/>
              </a:rPr>
              <a:t>И смотрят все на меня.</a:t>
            </a:r>
            <a:br>
              <a:rPr lang="ru-RU" b="1" dirty="0">
                <a:solidFill>
                  <a:srgbClr val="00B050"/>
                </a:solidFill>
                <a:latin typeface="Book Antiqua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Book Antiqua" pitchFamily="18" charset="0"/>
              </a:rPr>
              <a:t>Веселые видят смех,</a:t>
            </a:r>
            <a:br>
              <a:rPr lang="ru-RU" b="1" dirty="0">
                <a:solidFill>
                  <a:srgbClr val="00B050"/>
                </a:solidFill>
                <a:latin typeface="Book Antiqua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Book Antiqua" pitchFamily="18" charset="0"/>
              </a:rPr>
              <a:t>С печальными плачу я.</a:t>
            </a:r>
            <a:br>
              <a:rPr lang="ru-RU" b="1" dirty="0">
                <a:solidFill>
                  <a:srgbClr val="00B050"/>
                </a:solidFill>
                <a:latin typeface="Book Antiqua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Book Antiqua" pitchFamily="18" charset="0"/>
              </a:rPr>
              <a:t>Глубокое, как река,</a:t>
            </a:r>
            <a:br>
              <a:rPr lang="ru-RU" b="1" dirty="0">
                <a:solidFill>
                  <a:srgbClr val="00B050"/>
                </a:solidFill>
                <a:latin typeface="Book Antiqua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Book Antiqua" pitchFamily="18" charset="0"/>
              </a:rPr>
              <a:t>Я дома на вашей стене.</a:t>
            </a:r>
            <a:br>
              <a:rPr lang="ru-RU" b="1" dirty="0">
                <a:solidFill>
                  <a:srgbClr val="00B050"/>
                </a:solidFill>
                <a:latin typeface="Book Antiqua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Book Antiqua" pitchFamily="18" charset="0"/>
              </a:rPr>
              <a:t>Увидит старик старика,</a:t>
            </a:r>
            <a:br>
              <a:rPr lang="ru-RU" b="1" dirty="0">
                <a:solidFill>
                  <a:srgbClr val="00B050"/>
                </a:solidFill>
                <a:latin typeface="Book Antiqua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Book Antiqua" pitchFamily="18" charset="0"/>
              </a:rPr>
              <a:t>Ребенок – ребенка во мне. </a:t>
            </a:r>
          </a:p>
        </p:txBody>
      </p:sp>
      <p:pic>
        <p:nvPicPr>
          <p:cNvPr id="5" name="Рисунок 4" descr="Картинка 12 из 17621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857496"/>
            <a:ext cx="200026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57158" y="5357826"/>
            <a:ext cx="29289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Book Antiqua" pitchFamily="18" charset="0"/>
              </a:rPr>
              <a:t>Вроде ежа на вид,</a:t>
            </a:r>
            <a:br>
              <a:rPr lang="ru-RU" b="1" dirty="0">
                <a:solidFill>
                  <a:srgbClr val="FF0000"/>
                </a:solidFill>
                <a:latin typeface="Book Antiqua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Book Antiqua" pitchFamily="18" charset="0"/>
              </a:rPr>
              <a:t>Но не просит пищи.</a:t>
            </a:r>
            <a:br>
              <a:rPr lang="ru-RU" b="1" dirty="0">
                <a:solidFill>
                  <a:srgbClr val="FF0000"/>
                </a:solidFill>
                <a:latin typeface="Book Antiqua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Book Antiqua" pitchFamily="18" charset="0"/>
              </a:rPr>
              <a:t>По одежде пробежит –</a:t>
            </a:r>
            <a:br>
              <a:rPr lang="ru-RU" b="1" dirty="0">
                <a:solidFill>
                  <a:srgbClr val="FF0000"/>
                </a:solidFill>
                <a:latin typeface="Book Antiqua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Book Antiqua" pitchFamily="18" charset="0"/>
              </a:rPr>
              <a:t>Она станет чище. </a:t>
            </a:r>
          </a:p>
        </p:txBody>
      </p:sp>
      <p:pic>
        <p:nvPicPr>
          <p:cNvPr id="7" name="Рисунок 6" descr="Картинка 10 из 9523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5357826"/>
            <a:ext cx="200026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а 220 из 2733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8119" cy="6858000"/>
          </a:xfrm>
          <a:prstGeom prst="rect">
            <a:avLst/>
          </a:prstGeom>
          <a:noFill/>
        </p:spPr>
      </p:pic>
      <p:pic>
        <p:nvPicPr>
          <p:cNvPr id="5" name="Picture 8" descr="Картинка 62 из 983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735919"/>
            <a:ext cx="2928958" cy="448130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</p:pic>
      <p:pic>
        <p:nvPicPr>
          <p:cNvPr id="6" name="Picture 28" descr="Картинка 465 из 96168"/>
          <p:cNvPicPr>
            <a:picLocks noChangeAspect="1" noChangeArrowheads="1"/>
          </p:cNvPicPr>
          <p:nvPr/>
        </p:nvPicPr>
        <p:blipFill>
          <a:blip r:embed="rId4" cstate="print"/>
          <a:srcRect l="14151" t="14189" r="10377" b="18918"/>
          <a:stretch>
            <a:fillRect/>
          </a:stretch>
        </p:blipFill>
        <p:spPr bwMode="auto">
          <a:xfrm>
            <a:off x="5922796" y="3357562"/>
            <a:ext cx="3221204" cy="2214578"/>
          </a:xfrm>
          <a:prstGeom prst="rect">
            <a:avLst/>
          </a:prstGeom>
          <a:noFill/>
        </p:spPr>
      </p:pic>
      <p:sp>
        <p:nvSpPr>
          <p:cNvPr id="8" name="Прямоугольная выноска 7"/>
          <p:cNvSpPr/>
          <p:nvPr/>
        </p:nvSpPr>
        <p:spPr>
          <a:xfrm>
            <a:off x="500034" y="428604"/>
            <a:ext cx="3071834" cy="1112714"/>
          </a:xfrm>
          <a:prstGeom prst="wedgeRectCallout">
            <a:avLst>
              <a:gd name="adj1" fmla="val -21833"/>
              <a:gd name="adj2" fmla="val 51306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Остров «Музыкальный»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2" name="Picture 4" descr="Картинка 3 из 2580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14942" cy="5429264"/>
          </a:xfrm>
          <a:prstGeom prst="rect">
            <a:avLst/>
          </a:prstGeom>
          <a:noFill/>
        </p:spPr>
      </p:pic>
      <p:pic>
        <p:nvPicPr>
          <p:cNvPr id="6" name="Picture 2" descr="Картинка 57 из 25763"/>
          <p:cNvPicPr>
            <a:picLocks noChangeAspect="1" noChangeArrowheads="1"/>
          </p:cNvPicPr>
          <p:nvPr/>
        </p:nvPicPr>
        <p:blipFill>
          <a:blip r:embed="rId3" cstate="print"/>
          <a:srcRect l="13125" t="4261" r="4374" b="4119"/>
          <a:stretch>
            <a:fillRect/>
          </a:stretch>
        </p:blipFill>
        <p:spPr bwMode="auto">
          <a:xfrm>
            <a:off x="4465667" y="2285992"/>
            <a:ext cx="4678334" cy="4572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а 220 из 2733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8119" cy="6858000"/>
          </a:xfrm>
          <a:prstGeom prst="rect">
            <a:avLst/>
          </a:prstGeom>
          <a:noFill/>
        </p:spPr>
      </p:pic>
      <p:pic>
        <p:nvPicPr>
          <p:cNvPr id="29698" name="Picture 2" descr="Картинка 21 из 29996"/>
          <p:cNvPicPr>
            <a:picLocks noChangeAspect="1" noChangeArrowheads="1"/>
          </p:cNvPicPr>
          <p:nvPr/>
        </p:nvPicPr>
        <p:blipFill>
          <a:blip r:embed="rId3" cstate="print"/>
          <a:srcRect l="26392" t="11628" r="643" b="2326"/>
          <a:stretch>
            <a:fillRect/>
          </a:stretch>
        </p:blipFill>
        <p:spPr bwMode="auto">
          <a:xfrm>
            <a:off x="285720" y="1000108"/>
            <a:ext cx="3357586" cy="5286412"/>
          </a:xfrm>
          <a:prstGeom prst="ellipse">
            <a:avLst/>
          </a:prstGeom>
          <a:noFill/>
          <a:ln w="76200">
            <a:solidFill>
              <a:srgbClr val="CC0099"/>
            </a:solidFill>
          </a:ln>
        </p:spPr>
      </p:pic>
      <p:sp>
        <p:nvSpPr>
          <p:cNvPr id="6" name="Прямоугольная выноска 5"/>
          <p:cNvSpPr/>
          <p:nvPr/>
        </p:nvSpPr>
        <p:spPr>
          <a:xfrm>
            <a:off x="285720" y="285728"/>
            <a:ext cx="3357586" cy="1000132"/>
          </a:xfrm>
          <a:prstGeom prst="wedgeRectCallout">
            <a:avLst>
              <a:gd name="adj1" fmla="val -19583"/>
              <a:gd name="adj2" fmla="val 494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Полуостров  «Зарядки»</a:t>
            </a:r>
            <a:endParaRPr lang="ru-RU" sz="3200" dirty="0"/>
          </a:p>
        </p:txBody>
      </p:sp>
      <p:pic>
        <p:nvPicPr>
          <p:cNvPr id="7" name="Picture 28" descr="Картинка 465 из 96168"/>
          <p:cNvPicPr>
            <a:picLocks noChangeAspect="1" noChangeArrowheads="1"/>
          </p:cNvPicPr>
          <p:nvPr/>
        </p:nvPicPr>
        <p:blipFill>
          <a:blip r:embed="rId4" cstate="print"/>
          <a:srcRect l="14151" t="14189" r="10377" b="18918"/>
          <a:stretch>
            <a:fillRect/>
          </a:stretch>
        </p:blipFill>
        <p:spPr bwMode="auto">
          <a:xfrm>
            <a:off x="5922796" y="3357562"/>
            <a:ext cx="3221204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Картинка 151 из 302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а 220 из 2733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8119" cy="6858000"/>
          </a:xfrm>
          <a:prstGeom prst="rect">
            <a:avLst/>
          </a:prstGeom>
          <a:noFill/>
        </p:spPr>
      </p:pic>
      <p:pic>
        <p:nvPicPr>
          <p:cNvPr id="5" name="Picture 4" descr="Картинка 12 из 983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643050"/>
            <a:ext cx="4257048" cy="335758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</p:pic>
      <p:pic>
        <p:nvPicPr>
          <p:cNvPr id="6" name="Picture 28" descr="Картинка 465 из 96168"/>
          <p:cNvPicPr>
            <a:picLocks noChangeAspect="1" noChangeArrowheads="1"/>
          </p:cNvPicPr>
          <p:nvPr/>
        </p:nvPicPr>
        <p:blipFill>
          <a:blip r:embed="rId4" cstate="print"/>
          <a:srcRect l="14151" t="14189" r="10377" b="18918"/>
          <a:stretch>
            <a:fillRect/>
          </a:stretch>
        </p:blipFill>
        <p:spPr bwMode="auto">
          <a:xfrm>
            <a:off x="5922796" y="3214686"/>
            <a:ext cx="3221204" cy="2214578"/>
          </a:xfrm>
          <a:prstGeom prst="rect">
            <a:avLst/>
          </a:prstGeom>
          <a:noFill/>
        </p:spPr>
      </p:pic>
      <p:sp>
        <p:nvSpPr>
          <p:cNvPr id="7" name="Прямоугольная выноска 6"/>
          <p:cNvSpPr/>
          <p:nvPr/>
        </p:nvSpPr>
        <p:spPr>
          <a:xfrm>
            <a:off x="1214414" y="428604"/>
            <a:ext cx="2571768" cy="928694"/>
          </a:xfrm>
          <a:prstGeom prst="wedgeRectCallout">
            <a:avLst>
              <a:gd name="adj1" fmla="val -21278"/>
              <a:gd name="adj2" fmla="val 47574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3200" dirty="0" smtClean="0"/>
              <a:t>остров «Витамины»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936</TotalTime>
  <Words>219</Words>
  <Application>Microsoft Office PowerPoint</Application>
  <PresentationFormat>Экран (4:3)</PresentationFormat>
  <Paragraphs>49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47</cp:revision>
  <dcterms:created xsi:type="dcterms:W3CDTF">2011-12-08T04:31:06Z</dcterms:created>
  <dcterms:modified xsi:type="dcterms:W3CDTF">2011-12-10T11:48:44Z</dcterms:modified>
</cp:coreProperties>
</file>