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179EE27-6679-41DF-918F-2D9FDCCDFD17}" type="datetimeFigureOut">
              <a:rPr lang="ru-RU"/>
              <a:pPr>
                <a:defRPr/>
              </a:pPr>
              <a:t>20.10.2014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69311FF-A62A-4722-8D0C-212C22A93DF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BF7FD56-A262-4473-8430-D3EB4E8D3011}" type="datetimeFigureOut">
              <a:rPr lang="ru-RU"/>
              <a:pPr>
                <a:defRPr/>
              </a:pPr>
              <a:t>20.10.2014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8F7A0C-C99D-49FB-ACD2-DA1EF0DC9A8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6D58DB6-FAF4-400D-8412-5C4E7B57CD3A}" type="datetimeFigureOut">
              <a:rPr lang="ru-RU"/>
              <a:pPr>
                <a:defRPr/>
              </a:pPr>
              <a:t>20.10.2014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67EF07A-B8C6-4B64-8F03-6BAD99D0E20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490078B-592A-42B3-8793-862490053612}" type="datetimeFigureOut">
              <a:rPr lang="ru-RU"/>
              <a:pPr>
                <a:defRPr/>
              </a:pPr>
              <a:t>20.10.2014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DC9756B-1BB9-448A-9CCA-AF6E1CE3C4D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6A36EC-0685-4B7E-B0E5-5FE4D2E0CF76}" type="datetimeFigureOut">
              <a:rPr lang="ru-RU"/>
              <a:pPr>
                <a:defRPr/>
              </a:pPr>
              <a:t>20.10.2014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D32DB6-FF12-4221-86C4-E53EB36AACC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4BFA7DE-C668-4996-8AEB-CCB77157AB46}" type="datetimeFigureOut">
              <a:rPr lang="ru-RU"/>
              <a:pPr>
                <a:defRPr/>
              </a:pPr>
              <a:t>20.10.2014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F70742E-3EFD-410F-8229-109BDB3FE44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47DB695-4C8D-4B3C-8FF5-F40EB2891531}" type="datetimeFigureOut">
              <a:rPr lang="ru-RU"/>
              <a:pPr>
                <a:defRPr/>
              </a:pPr>
              <a:t>20.10.2014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75CB62-AE5B-4F75-B012-52D26472CD4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7D60D2BE-9D21-4400-B5EA-F3EF9339F7EC}" type="datetimeFigureOut">
              <a:rPr lang="ru-RU"/>
              <a:pPr>
                <a:defRPr/>
              </a:pPr>
              <a:t>20.10.2014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DD210E63-F4D6-4339-B42E-A8EFA0838C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CAA4A08-7D9D-4E3A-A1A1-3C4CD2A1F69F}" type="datetimeFigureOut">
              <a:rPr lang="ru-RU"/>
              <a:pPr>
                <a:defRPr/>
              </a:pPr>
              <a:t>20.10.2014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687AE73-DB84-488F-8326-1D26596CED4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CCFC7F87-5FB8-430A-8FCE-209FA4631118}" type="datetimeFigureOut">
              <a:rPr lang="ru-RU"/>
              <a:pPr>
                <a:defRPr/>
              </a:pPr>
              <a:t>20.10.2014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234157A0-4198-4E36-BE95-2E16FC16442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6FFF2D7-54D4-4BAC-8F6C-53C2B4DAE78D}" type="datetimeFigureOut">
              <a:rPr lang="ru-RU"/>
              <a:pPr>
                <a:defRPr/>
              </a:pPr>
              <a:t>20.10.2014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0C69B70-5A20-49EE-A88B-785B410561E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BDEF278-545C-4183-83FA-F8E89900F38E}" type="datetimeFigureOut">
              <a:rPr lang="ru-RU"/>
              <a:pPr>
                <a:defRPr/>
              </a:pPr>
              <a:t>20.10.2014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8E052A9-8306-4A70-9143-86B6CE7E132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F9D9760-FD6C-4DCF-BE13-EB51A2D44E5C}" type="datetimeFigureOut">
              <a:rPr lang="ru-RU"/>
              <a:pPr>
                <a:defRPr/>
              </a:pPr>
              <a:t>20.10.2014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E756D57-A7CC-4712-B9FA-BCD19A2068B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231775" y="333375"/>
            <a:ext cx="8837613" cy="1200150"/>
          </a:xfrm>
          <a:prstGeom prst="rect">
            <a:avLst/>
          </a:prstGeom>
          <a:noFill/>
        </p:spPr>
        <p:txBody>
          <a:bodyPr wrap="none">
            <a:spAutoFit/>
          </a:bodyPr>
          <a:lstStyle/>
          <a:p>
            <a:pPr algn="ctr" fontAlgn="auto">
              <a:spcBef>
                <a:spcPts val="0"/>
              </a:spcBef>
              <a:spcAft>
                <a:spcPts val="0"/>
              </a:spcAft>
              <a:defRPr/>
            </a:pPr>
            <a:r>
              <a:rPr lang="ru-RU" sz="3600" b="1" i="1" u="sng" dirty="0">
                <a:solidFill>
                  <a:schemeClr val="accent5">
                    <a:lumMod val="50000"/>
                  </a:schemeClr>
                </a:solidFill>
                <a:effectLst>
                  <a:outerShdw blurRad="38100" dist="38100" dir="2700000" algn="tl">
                    <a:srgbClr val="000000">
                      <a:alpha val="43137"/>
                    </a:srgbClr>
                  </a:outerShdw>
                </a:effectLst>
                <a:latin typeface="+mn-lt"/>
              </a:rPr>
              <a:t>Проект </a:t>
            </a:r>
          </a:p>
          <a:p>
            <a:pPr algn="ctr" fontAlgn="auto">
              <a:spcBef>
                <a:spcPts val="0"/>
              </a:spcBef>
              <a:spcAft>
                <a:spcPts val="0"/>
              </a:spcAft>
              <a:defRPr/>
            </a:pPr>
            <a:r>
              <a:rPr lang="ru-RU" sz="3600" b="1" i="1" u="sng" dirty="0">
                <a:solidFill>
                  <a:schemeClr val="accent5">
                    <a:lumMod val="50000"/>
                  </a:schemeClr>
                </a:solidFill>
                <a:effectLst>
                  <a:outerShdw blurRad="38100" dist="38100" dir="2700000" algn="tl">
                    <a:srgbClr val="000000">
                      <a:alpha val="43137"/>
                    </a:srgbClr>
                  </a:outerShdw>
                </a:effectLst>
                <a:latin typeface="+mn-lt"/>
              </a:rPr>
              <a:t>«Помощь в адаптации первоклассникам»</a:t>
            </a:r>
          </a:p>
        </p:txBody>
      </p:sp>
      <p:pic>
        <p:nvPicPr>
          <p:cNvPr id="21508" name="Picture 4" descr="http://www.medikforum.ru/news/uploads/posts/2011-01/1296121402551560796.jpeg"/>
          <p:cNvPicPr>
            <a:picLocks noChangeAspect="1" noChangeArrowheads="1"/>
          </p:cNvPicPr>
          <p:nvPr/>
        </p:nvPicPr>
        <p:blipFill>
          <a:blip r:embed="rId3" cstate="screen"/>
          <a:srcRect/>
          <a:stretch>
            <a:fillRect/>
          </a:stretch>
        </p:blipFill>
        <p:spPr bwMode="auto">
          <a:xfrm>
            <a:off x="2339752" y="1772816"/>
            <a:ext cx="4524375" cy="33909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2" name="TextBox 1"/>
          <p:cNvSpPr txBox="1"/>
          <p:nvPr/>
        </p:nvSpPr>
        <p:spPr>
          <a:xfrm>
            <a:off x="323850" y="188913"/>
            <a:ext cx="8064500" cy="4524375"/>
          </a:xfrm>
          <a:prstGeom prst="rect">
            <a:avLst/>
          </a:prstGeom>
          <a:noFill/>
        </p:spPr>
        <p:txBody>
          <a:bodyPr>
            <a:spAutoFit/>
          </a:bodyPr>
          <a:lstStyle/>
          <a:p>
            <a:pPr fontAlgn="auto">
              <a:spcBef>
                <a:spcPts val="0"/>
              </a:spcBef>
              <a:spcAft>
                <a:spcPts val="0"/>
              </a:spcAft>
              <a:defRPr/>
            </a:pPr>
            <a:r>
              <a:rPr lang="ru-RU" sz="2400" b="1" u="sng" dirty="0">
                <a:effectLst>
                  <a:outerShdw blurRad="38100" dist="38100" dir="2700000" algn="tl">
                    <a:srgbClr val="000000">
                      <a:alpha val="43137"/>
                    </a:srgbClr>
                  </a:outerShdw>
                </a:effectLst>
                <a:latin typeface="+mn-lt"/>
              </a:rPr>
              <a:t>Актуальность проблемы:</a:t>
            </a:r>
            <a:r>
              <a:rPr lang="ru-RU" sz="2400" dirty="0">
                <a:latin typeface="+mn-lt"/>
              </a:rPr>
              <a:t> </a:t>
            </a:r>
          </a:p>
          <a:p>
            <a:pPr fontAlgn="auto">
              <a:spcBef>
                <a:spcPts val="0"/>
              </a:spcBef>
              <a:spcAft>
                <a:spcPts val="0"/>
              </a:spcAft>
              <a:defRPr/>
            </a:pPr>
            <a:endParaRPr lang="ru-RU" sz="2400" dirty="0">
              <a:latin typeface="+mn-lt"/>
            </a:endParaRPr>
          </a:p>
          <a:p>
            <a:pPr fontAlgn="auto">
              <a:spcBef>
                <a:spcPts val="0"/>
              </a:spcBef>
              <a:spcAft>
                <a:spcPts val="0"/>
              </a:spcAft>
              <a:defRPr/>
            </a:pPr>
            <a:r>
              <a:rPr lang="ru-RU" sz="2000" b="1" i="1" dirty="0">
                <a:solidFill>
                  <a:schemeClr val="accent2">
                    <a:lumMod val="50000"/>
                  </a:schemeClr>
                </a:solidFill>
                <a:latin typeface="+mn-lt"/>
              </a:rPr>
              <a:t>На протяжении всей своей жизни мы тем или иным образом сталкиваемся с проблемой адаптации. Ребенок идет в детский сад, дошкольник начинает обучение в школе, младший школьник переходит в среднее звено, выпускник поступает в учебное заведение, человек просто меняет местожительство. От того насколько успешно пройдет период адаптации, зависит дальнейшее обучение. Начало школьного обучения является для каждого ребенка сильным стрессом. Поступление в школу вносит большие перемены в его жизнь. Все дети, наряду с переполняющими их чувствами радости, гордости или удивления по поводу всего происходящего в школе, испытывают тревогу, растерянность, напряжение.</a:t>
            </a:r>
          </a:p>
        </p:txBody>
      </p:sp>
      <p:pic>
        <p:nvPicPr>
          <p:cNvPr id="10242" name="Picture 2" descr="http://babyboard.ru/uploads/images/tb/13516_f_6_885_obucht.jpg"/>
          <p:cNvPicPr>
            <a:picLocks noChangeAspect="1" noChangeArrowheads="1"/>
          </p:cNvPicPr>
          <p:nvPr/>
        </p:nvPicPr>
        <p:blipFill>
          <a:blip r:embed="rId3" cstate="screen"/>
          <a:srcRect/>
          <a:stretch>
            <a:fillRect/>
          </a:stretch>
        </p:blipFill>
        <p:spPr bwMode="auto">
          <a:xfrm>
            <a:off x="4572000" y="4365104"/>
            <a:ext cx="4191000" cy="230425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244" name="Picture 4" descr="http://www.koipkro.kostroma.ru/ostrov/Oschool/inostr/DocLib3/_w/1zh_jpg.jpg"/>
          <p:cNvPicPr>
            <a:picLocks noChangeAspect="1" noChangeArrowheads="1"/>
          </p:cNvPicPr>
          <p:nvPr/>
        </p:nvPicPr>
        <p:blipFill>
          <a:blip r:embed="rId4" cstate="screen"/>
          <a:srcRect/>
          <a:stretch>
            <a:fillRect/>
          </a:stretch>
        </p:blipFill>
        <p:spPr bwMode="auto">
          <a:xfrm>
            <a:off x="1475656" y="4653136"/>
            <a:ext cx="2808312" cy="19833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4" name="TextBox 3"/>
          <p:cNvSpPr txBox="1"/>
          <p:nvPr/>
        </p:nvSpPr>
        <p:spPr>
          <a:xfrm>
            <a:off x="250825" y="333375"/>
            <a:ext cx="8232775" cy="768350"/>
          </a:xfrm>
          <a:prstGeom prst="rect">
            <a:avLst/>
          </a:prstGeom>
          <a:noFill/>
        </p:spPr>
        <p:txBody>
          <a:bodyPr>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Цель проекта: </a:t>
            </a:r>
          </a:p>
          <a:p>
            <a:pPr fontAlgn="auto">
              <a:spcBef>
                <a:spcPts val="0"/>
              </a:spcBef>
              <a:spcAft>
                <a:spcPts val="0"/>
              </a:spcAft>
              <a:defRPr/>
            </a:pPr>
            <a:r>
              <a:rPr lang="ru-RU" sz="2000" b="1" i="1" dirty="0">
                <a:solidFill>
                  <a:schemeClr val="accent2">
                    <a:lumMod val="50000"/>
                  </a:schemeClr>
                </a:solidFill>
                <a:latin typeface="+mn-lt"/>
              </a:rPr>
              <a:t>помочь первоклассникам в адаптации к обучению в школе.</a:t>
            </a:r>
          </a:p>
        </p:txBody>
      </p:sp>
      <p:sp>
        <p:nvSpPr>
          <p:cNvPr id="5" name="TextBox 4"/>
          <p:cNvSpPr txBox="1"/>
          <p:nvPr/>
        </p:nvSpPr>
        <p:spPr>
          <a:xfrm>
            <a:off x="250825" y="1557338"/>
            <a:ext cx="8497888" cy="708025"/>
          </a:xfrm>
          <a:prstGeom prst="rect">
            <a:avLst/>
          </a:prstGeom>
          <a:noFill/>
        </p:spPr>
        <p:txBody>
          <a:bodyPr>
            <a:spAutoFit/>
          </a:bodyPr>
          <a:lstStyle/>
          <a:p>
            <a:pPr fontAlgn="auto">
              <a:spcBef>
                <a:spcPts val="0"/>
              </a:spcBef>
              <a:spcAft>
                <a:spcPts val="0"/>
              </a:spcAft>
              <a:defRPr/>
            </a:pPr>
            <a:r>
              <a:rPr lang="ru-RU" sz="2000" b="1" i="1" dirty="0">
                <a:solidFill>
                  <a:schemeClr val="accent2">
                    <a:lumMod val="50000"/>
                  </a:schemeClr>
                </a:solidFill>
                <a:effectLst>
                  <a:outerShdw blurRad="38100" dist="38100" dir="2700000" algn="tl">
                    <a:srgbClr val="000000">
                      <a:alpha val="43137"/>
                    </a:srgbClr>
                  </a:outerShdw>
                </a:effectLst>
                <a:latin typeface="+mn-lt"/>
              </a:rPr>
              <a:t>Проект рассчитан на детей младшего школьного возраста (1 класс).</a:t>
            </a:r>
          </a:p>
          <a:p>
            <a:pPr fontAlgn="auto">
              <a:spcBef>
                <a:spcPts val="0"/>
              </a:spcBef>
              <a:spcAft>
                <a:spcPts val="0"/>
              </a:spcAft>
              <a:defRPr/>
            </a:pPr>
            <a:r>
              <a:rPr lang="ru-RU" sz="2000" b="1" i="1" dirty="0">
                <a:solidFill>
                  <a:schemeClr val="accent2">
                    <a:lumMod val="50000"/>
                  </a:schemeClr>
                </a:solidFill>
                <a:effectLst>
                  <a:outerShdw blurRad="38100" dist="38100" dir="2700000" algn="tl">
                    <a:srgbClr val="000000">
                      <a:alpha val="43137"/>
                    </a:srgbClr>
                  </a:outerShdw>
                </a:effectLst>
                <a:latin typeface="+mn-lt"/>
              </a:rPr>
              <a:t>Осуществляется в течении первой учебной четверти (триместра).</a:t>
            </a:r>
          </a:p>
        </p:txBody>
      </p:sp>
      <p:sp>
        <p:nvSpPr>
          <p:cNvPr id="6" name="TextBox 5"/>
          <p:cNvSpPr txBox="1"/>
          <p:nvPr/>
        </p:nvSpPr>
        <p:spPr>
          <a:xfrm>
            <a:off x="107950" y="2924175"/>
            <a:ext cx="6551613" cy="2924175"/>
          </a:xfrm>
          <a:prstGeom prst="rect">
            <a:avLst/>
          </a:prstGeom>
          <a:noFill/>
        </p:spPr>
        <p:txBody>
          <a:bodyPr>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Задачи проекта:</a:t>
            </a:r>
          </a:p>
          <a:p>
            <a:pPr fontAlgn="auto">
              <a:spcBef>
                <a:spcPts val="0"/>
              </a:spcBef>
              <a:spcAft>
                <a:spcPts val="0"/>
              </a:spcAft>
              <a:buFont typeface="Arial" pitchFamily="34" charset="0"/>
              <a:buChar char="•"/>
              <a:defRPr/>
            </a:pPr>
            <a:r>
              <a:rPr lang="ru-RU" sz="2000" b="1" i="1" dirty="0">
                <a:solidFill>
                  <a:schemeClr val="accent2">
                    <a:lumMod val="50000"/>
                  </a:schemeClr>
                </a:solidFill>
                <a:latin typeface="+mn-lt"/>
              </a:rPr>
              <a:t> Помочь первокласснику  в установлении дружеских отношений со сверстниками</a:t>
            </a:r>
          </a:p>
          <a:p>
            <a:pPr fontAlgn="auto">
              <a:spcBef>
                <a:spcPts val="0"/>
              </a:spcBef>
              <a:spcAft>
                <a:spcPts val="0"/>
              </a:spcAft>
              <a:buFont typeface="Arial" pitchFamily="34" charset="0"/>
              <a:buChar char="•"/>
              <a:defRPr/>
            </a:pPr>
            <a:r>
              <a:rPr lang="ru-RU" sz="2000" b="1" i="1" dirty="0">
                <a:solidFill>
                  <a:schemeClr val="accent2">
                    <a:lumMod val="50000"/>
                  </a:schemeClr>
                </a:solidFill>
                <a:latin typeface="+mn-lt"/>
              </a:rPr>
              <a:t>Способствовать формированию положительной самооценки</a:t>
            </a:r>
          </a:p>
          <a:p>
            <a:pPr fontAlgn="auto">
              <a:spcBef>
                <a:spcPts val="0"/>
              </a:spcBef>
              <a:spcAft>
                <a:spcPts val="0"/>
              </a:spcAft>
              <a:buFont typeface="Arial" pitchFamily="34" charset="0"/>
              <a:buChar char="•"/>
              <a:defRPr/>
            </a:pPr>
            <a:r>
              <a:rPr lang="ru-RU" sz="2000" b="1" i="1" dirty="0">
                <a:solidFill>
                  <a:schemeClr val="accent2">
                    <a:lumMod val="50000"/>
                  </a:schemeClr>
                </a:solidFill>
                <a:latin typeface="+mn-lt"/>
              </a:rPr>
              <a:t>Повысить учебную мотивацию</a:t>
            </a:r>
          </a:p>
          <a:p>
            <a:pPr fontAlgn="auto">
              <a:spcBef>
                <a:spcPts val="0"/>
              </a:spcBef>
              <a:spcAft>
                <a:spcPts val="0"/>
              </a:spcAft>
              <a:buFont typeface="Arial" pitchFamily="34" charset="0"/>
              <a:buChar char="•"/>
              <a:defRPr/>
            </a:pPr>
            <a:r>
              <a:rPr lang="ru-RU" sz="2000" b="1" i="1" dirty="0">
                <a:solidFill>
                  <a:schemeClr val="accent2">
                    <a:lumMod val="50000"/>
                  </a:schemeClr>
                </a:solidFill>
                <a:latin typeface="+mn-lt"/>
              </a:rPr>
              <a:t>Помочь в установлении адекватных ролевых отношений с учителями</a:t>
            </a:r>
          </a:p>
          <a:p>
            <a:pPr fontAlgn="auto">
              <a:spcBef>
                <a:spcPts val="0"/>
              </a:spcBef>
              <a:spcAft>
                <a:spcPts val="0"/>
              </a:spcAft>
              <a:buFont typeface="Arial" pitchFamily="34" charset="0"/>
              <a:buChar char="•"/>
              <a:defRPr/>
            </a:pPr>
            <a:endParaRPr lang="ru-RU" sz="2000" b="1" i="1" dirty="0">
              <a:solidFill>
                <a:schemeClr val="accent2">
                  <a:lumMod val="50000"/>
                </a:schemeClr>
              </a:solidFill>
              <a:latin typeface="+mn-lt"/>
            </a:endParaRPr>
          </a:p>
        </p:txBody>
      </p:sp>
      <p:pic>
        <p:nvPicPr>
          <p:cNvPr id="9218" name="Picture 2" descr="http://www.rastut-goda.ru/images/image/image1/1class1.jpg"/>
          <p:cNvPicPr>
            <a:picLocks noChangeAspect="1" noChangeArrowheads="1"/>
          </p:cNvPicPr>
          <p:nvPr/>
        </p:nvPicPr>
        <p:blipFill>
          <a:blip r:embed="rId3" cstate="screen"/>
          <a:srcRect/>
          <a:stretch>
            <a:fillRect/>
          </a:stretch>
        </p:blipFill>
        <p:spPr bwMode="auto">
          <a:xfrm>
            <a:off x="6444208" y="2708920"/>
            <a:ext cx="2488524" cy="3744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539750" y="404813"/>
            <a:ext cx="3676650" cy="830262"/>
          </a:xfrm>
          <a:prstGeom prst="rect">
            <a:avLst/>
          </a:prstGeom>
          <a:noFill/>
        </p:spPr>
        <p:txBody>
          <a:bodyPr>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Исследовательский этап</a:t>
            </a:r>
          </a:p>
          <a:p>
            <a:pPr fontAlgn="auto">
              <a:spcBef>
                <a:spcPts val="0"/>
              </a:spcBef>
              <a:spcAft>
                <a:spcPts val="0"/>
              </a:spcAft>
              <a:defRPr/>
            </a:pPr>
            <a:endParaRPr lang="ru-RU" sz="2400" b="1" i="1" dirty="0">
              <a:solidFill>
                <a:schemeClr val="accent2">
                  <a:lumMod val="50000"/>
                </a:schemeClr>
              </a:solidFill>
              <a:latin typeface="+mn-lt"/>
            </a:endParaRPr>
          </a:p>
        </p:txBody>
      </p:sp>
      <p:sp>
        <p:nvSpPr>
          <p:cNvPr id="4" name="TextBox 3"/>
          <p:cNvSpPr txBox="1"/>
          <p:nvPr/>
        </p:nvSpPr>
        <p:spPr>
          <a:xfrm>
            <a:off x="611188" y="981075"/>
            <a:ext cx="7056437" cy="1908175"/>
          </a:xfrm>
          <a:prstGeom prst="rect">
            <a:avLst/>
          </a:prstGeom>
          <a:noFill/>
        </p:spPr>
        <p:txBody>
          <a:bodyPr>
            <a:spAutoFit/>
          </a:bodyPr>
          <a:lstStyle/>
          <a:p>
            <a:pPr fontAlgn="auto">
              <a:spcBef>
                <a:spcPts val="0"/>
              </a:spcBef>
              <a:spcAft>
                <a:spcPts val="0"/>
              </a:spcAft>
              <a:buFont typeface="Wingdings" pitchFamily="2" charset="2"/>
              <a:buChar char="Ø"/>
              <a:defRPr/>
            </a:pPr>
            <a:r>
              <a:rPr lang="ru-RU" sz="2000" b="1" i="1" dirty="0">
                <a:solidFill>
                  <a:schemeClr val="accent2">
                    <a:lumMod val="50000"/>
                  </a:schemeClr>
                </a:solidFill>
                <a:latin typeface="+mn-lt"/>
              </a:rPr>
              <a:t>Проективный тест личностных отношений, социальных эмоций и ценностных ориентаций “Домики”. (О.А.Орехова)</a:t>
            </a:r>
          </a:p>
          <a:p>
            <a:pPr fontAlgn="auto">
              <a:spcBef>
                <a:spcPts val="0"/>
              </a:spcBef>
              <a:spcAft>
                <a:spcPts val="0"/>
              </a:spcAft>
              <a:buFont typeface="Wingdings" pitchFamily="2" charset="2"/>
              <a:buChar char="Ø"/>
              <a:defRPr/>
            </a:pPr>
            <a:r>
              <a:rPr lang="ru-RU" sz="2000" b="1" i="1" dirty="0">
                <a:solidFill>
                  <a:schemeClr val="accent2">
                    <a:lumMod val="50000"/>
                  </a:schemeClr>
                </a:solidFill>
                <a:latin typeface="+mn-lt"/>
              </a:rPr>
              <a:t>Тест школьной тревожности </a:t>
            </a:r>
            <a:r>
              <a:rPr lang="ru-RU" sz="2000" b="1" i="1" dirty="0" err="1">
                <a:solidFill>
                  <a:schemeClr val="accent2">
                    <a:lumMod val="50000"/>
                  </a:schemeClr>
                </a:solidFill>
                <a:latin typeface="+mn-lt"/>
              </a:rPr>
              <a:t>Филлипса</a:t>
            </a:r>
            <a:endParaRPr lang="ru-RU" sz="2000" b="1" i="1" dirty="0">
              <a:solidFill>
                <a:schemeClr val="accent2">
                  <a:lumMod val="50000"/>
                </a:schemeClr>
              </a:solidFill>
              <a:latin typeface="+mn-lt"/>
            </a:endParaRPr>
          </a:p>
          <a:p>
            <a:pPr fontAlgn="auto">
              <a:spcBef>
                <a:spcPts val="0"/>
              </a:spcBef>
              <a:spcAft>
                <a:spcPts val="0"/>
              </a:spcAft>
              <a:buFont typeface="Wingdings" pitchFamily="2" charset="2"/>
              <a:buChar char="Ø"/>
              <a:defRPr/>
            </a:pPr>
            <a:r>
              <a:rPr lang="ru-RU" sz="2000" b="1" i="1" dirty="0">
                <a:solidFill>
                  <a:schemeClr val="accent2">
                    <a:lumMod val="50000"/>
                  </a:schemeClr>
                </a:solidFill>
                <a:latin typeface="+mn-lt"/>
              </a:rPr>
              <a:t>Методика «Определение мотивов учения» (М.Р. Гинзбург)</a:t>
            </a:r>
          </a:p>
          <a:p>
            <a:pPr fontAlgn="auto">
              <a:spcBef>
                <a:spcPts val="0"/>
              </a:spcBef>
              <a:spcAft>
                <a:spcPts val="0"/>
              </a:spcAft>
              <a:buFont typeface="Wingdings" pitchFamily="2" charset="2"/>
              <a:buChar char="Ø"/>
              <a:defRPr/>
            </a:pPr>
            <a:r>
              <a:rPr lang="ru-RU" sz="2000" b="1" i="1" dirty="0">
                <a:solidFill>
                  <a:schemeClr val="accent2">
                    <a:lumMod val="50000"/>
                  </a:schemeClr>
                </a:solidFill>
                <a:latin typeface="+mn-lt"/>
              </a:rPr>
              <a:t>Рисуночная методика "Что мне нравится в школе"</a:t>
            </a:r>
          </a:p>
          <a:p>
            <a:pPr fontAlgn="auto">
              <a:spcBef>
                <a:spcPts val="0"/>
              </a:spcBef>
              <a:spcAft>
                <a:spcPts val="0"/>
              </a:spcAft>
              <a:buFont typeface="Wingdings" pitchFamily="2" charset="2"/>
              <a:buChar char="Ø"/>
              <a:defRPr/>
            </a:pPr>
            <a:endParaRPr lang="ru-RU" b="1" i="1" dirty="0">
              <a:solidFill>
                <a:schemeClr val="accent2">
                  <a:lumMod val="50000"/>
                </a:schemeClr>
              </a:solidFill>
              <a:latin typeface="+mn-lt"/>
            </a:endParaRPr>
          </a:p>
        </p:txBody>
      </p:sp>
      <p:sp>
        <p:nvSpPr>
          <p:cNvPr id="5" name="TextBox 4"/>
          <p:cNvSpPr txBox="1"/>
          <p:nvPr/>
        </p:nvSpPr>
        <p:spPr>
          <a:xfrm>
            <a:off x="611188" y="2997200"/>
            <a:ext cx="4976812" cy="461963"/>
          </a:xfrm>
          <a:prstGeom prst="rect">
            <a:avLst/>
          </a:prstGeom>
          <a:noFill/>
        </p:spPr>
        <p:txBody>
          <a:bodyPr wrap="none">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Основной этап ( технологический)</a:t>
            </a:r>
          </a:p>
        </p:txBody>
      </p:sp>
      <p:sp>
        <p:nvSpPr>
          <p:cNvPr id="6" name="TextBox 5"/>
          <p:cNvSpPr txBox="1"/>
          <p:nvPr/>
        </p:nvSpPr>
        <p:spPr>
          <a:xfrm>
            <a:off x="539750" y="3644900"/>
            <a:ext cx="8208963" cy="1323975"/>
          </a:xfrm>
          <a:prstGeom prst="rect">
            <a:avLst/>
          </a:prstGeom>
          <a:noFill/>
        </p:spPr>
        <p:txBody>
          <a:bodyPr>
            <a:spAutoFit/>
          </a:bodyPr>
          <a:lstStyle/>
          <a:p>
            <a:pPr fontAlgn="auto">
              <a:spcBef>
                <a:spcPts val="0"/>
              </a:spcBef>
              <a:spcAft>
                <a:spcPts val="0"/>
              </a:spcAft>
              <a:defRPr/>
            </a:pPr>
            <a:r>
              <a:rPr lang="ru-RU" sz="2000" b="1" i="1" dirty="0">
                <a:solidFill>
                  <a:schemeClr val="accent2">
                    <a:lumMod val="50000"/>
                  </a:schemeClr>
                </a:solidFill>
                <a:latin typeface="+mn-lt"/>
              </a:rPr>
              <a:t>Программа тренинговых занятий  содержит упражнения, направленные на повышение коммуникативной культуры в детской тренинговой гpyппe; развитие эмоциональной сферы, развитие индивидуальности и взаимоуважения.</a:t>
            </a:r>
          </a:p>
        </p:txBody>
      </p:sp>
      <p:sp>
        <p:nvSpPr>
          <p:cNvPr id="7" name="Прямоугольник 6"/>
          <p:cNvSpPr/>
          <p:nvPr/>
        </p:nvSpPr>
        <p:spPr>
          <a:xfrm>
            <a:off x="611188" y="5157788"/>
            <a:ext cx="7921625" cy="708025"/>
          </a:xfrm>
          <a:prstGeom prst="rect">
            <a:avLst/>
          </a:prstGeom>
        </p:spPr>
        <p:txBody>
          <a:bodyPr>
            <a:spAutoFit/>
          </a:bodyPr>
          <a:lstStyle/>
          <a:p>
            <a:pPr fontAlgn="auto">
              <a:spcBef>
                <a:spcPts val="0"/>
              </a:spcBef>
              <a:spcAft>
                <a:spcPts val="0"/>
              </a:spcAft>
              <a:defRPr/>
            </a:pPr>
            <a:r>
              <a:rPr lang="ru-RU" sz="2000" b="1" i="1" dirty="0">
                <a:solidFill>
                  <a:schemeClr val="accent2">
                    <a:lumMod val="50000"/>
                  </a:schemeClr>
                </a:solidFill>
                <a:latin typeface="+mn-lt"/>
              </a:rPr>
              <a:t>Программа рассчитана на 10 учебных часов. Продолжительность 1 занятия - 45 минут.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Прямоугольник 2"/>
          <p:cNvSpPr/>
          <p:nvPr/>
        </p:nvSpPr>
        <p:spPr>
          <a:xfrm>
            <a:off x="250825" y="188913"/>
            <a:ext cx="8748713" cy="2554287"/>
          </a:xfrm>
          <a:prstGeom prst="rect">
            <a:avLst/>
          </a:prstGeom>
        </p:spPr>
        <p:txBody>
          <a:bodyPr>
            <a:spAutoFit/>
          </a:bodyPr>
          <a:lstStyle/>
          <a:p>
            <a:pPr fontAlgn="auto">
              <a:spcBef>
                <a:spcPts val="0"/>
              </a:spcBef>
              <a:spcAft>
                <a:spcPts val="0"/>
              </a:spcAft>
              <a:defRPr/>
            </a:pPr>
            <a:r>
              <a:rPr lang="ru-RU" sz="2000" b="1" i="1" u="sng" dirty="0">
                <a:solidFill>
                  <a:schemeClr val="accent2">
                    <a:lumMod val="50000"/>
                  </a:schemeClr>
                </a:solidFill>
                <a:latin typeface="+mn-lt"/>
              </a:rPr>
              <a:t>Программа состоит из 3 частей. </a:t>
            </a:r>
          </a:p>
          <a:p>
            <a:pPr fontAlgn="auto">
              <a:spcBef>
                <a:spcPts val="0"/>
              </a:spcBef>
              <a:spcAft>
                <a:spcPts val="0"/>
              </a:spcAft>
              <a:defRPr/>
            </a:pPr>
            <a:r>
              <a:rPr lang="ru-RU" sz="2000" b="1" i="1" u="sng" dirty="0">
                <a:solidFill>
                  <a:schemeClr val="accent2">
                    <a:lumMod val="50000"/>
                  </a:schemeClr>
                </a:solidFill>
                <a:latin typeface="+mn-lt"/>
              </a:rPr>
              <a:t>Первая часть </a:t>
            </a:r>
            <a:r>
              <a:rPr lang="ru-RU" sz="2000" b="1" i="1" dirty="0">
                <a:solidFill>
                  <a:schemeClr val="accent2">
                    <a:lumMod val="50000"/>
                  </a:schemeClr>
                </a:solidFill>
                <a:latin typeface="+mn-lt"/>
              </a:rPr>
              <a:t>направлена на развитие сплоченности группы, развитие коммуникативной культуры.</a:t>
            </a:r>
          </a:p>
          <a:p>
            <a:pPr fontAlgn="auto">
              <a:spcBef>
                <a:spcPts val="0"/>
              </a:spcBef>
              <a:spcAft>
                <a:spcPts val="0"/>
              </a:spcAft>
              <a:defRPr/>
            </a:pPr>
            <a:r>
              <a:rPr lang="ru-RU" sz="2000" b="1" i="1" u="sng" dirty="0">
                <a:solidFill>
                  <a:schemeClr val="accent2">
                    <a:lumMod val="50000"/>
                  </a:schemeClr>
                </a:solidFill>
                <a:latin typeface="+mn-lt"/>
              </a:rPr>
              <a:t>Вторая часть </a:t>
            </a:r>
            <a:r>
              <a:rPr lang="ru-RU" sz="2000" b="1" i="1" dirty="0">
                <a:solidFill>
                  <a:schemeClr val="accent2">
                    <a:lumMod val="50000"/>
                  </a:schemeClr>
                </a:solidFill>
                <a:latin typeface="+mn-lt"/>
              </a:rPr>
              <a:t>- развитие взаимоуважения между участниками группы, особое внимание уделяется взаимодействию между мальчиками и девочками. </a:t>
            </a:r>
          </a:p>
          <a:p>
            <a:pPr fontAlgn="auto">
              <a:spcBef>
                <a:spcPts val="0"/>
              </a:spcBef>
              <a:spcAft>
                <a:spcPts val="0"/>
              </a:spcAft>
              <a:defRPr/>
            </a:pPr>
            <a:r>
              <a:rPr lang="ru-RU" sz="2000" b="1" i="1" u="sng" dirty="0">
                <a:solidFill>
                  <a:schemeClr val="accent2">
                    <a:lumMod val="50000"/>
                  </a:schemeClr>
                </a:solidFill>
                <a:latin typeface="+mn-lt"/>
              </a:rPr>
              <a:t>Третья часть </a:t>
            </a:r>
            <a:r>
              <a:rPr lang="ru-RU" sz="2000" b="1" i="1" dirty="0">
                <a:solidFill>
                  <a:schemeClr val="accent2">
                    <a:lumMod val="50000"/>
                  </a:schemeClr>
                </a:solidFill>
                <a:latin typeface="+mn-lt"/>
              </a:rPr>
              <a:t>- работа с отрицательными качествами. </a:t>
            </a:r>
          </a:p>
          <a:p>
            <a:pPr fontAlgn="auto">
              <a:spcBef>
                <a:spcPts val="0"/>
              </a:spcBef>
              <a:spcAft>
                <a:spcPts val="0"/>
              </a:spcAft>
              <a:defRPr/>
            </a:pPr>
            <a:r>
              <a:rPr lang="ru-RU" sz="2000" b="1" i="1" u="sng" dirty="0">
                <a:solidFill>
                  <a:schemeClr val="accent2">
                    <a:lumMod val="50000"/>
                  </a:schemeClr>
                </a:solidFill>
                <a:latin typeface="+mn-lt"/>
              </a:rPr>
              <a:t>Заключительная часть </a:t>
            </a:r>
            <a:r>
              <a:rPr lang="ru-RU" sz="2000" b="1" i="1" dirty="0">
                <a:solidFill>
                  <a:schemeClr val="accent2">
                    <a:lumMod val="50000"/>
                  </a:schemeClr>
                </a:solidFill>
                <a:latin typeface="+mn-lt"/>
              </a:rPr>
              <a:t>- сплочение коллектива. </a:t>
            </a:r>
          </a:p>
        </p:txBody>
      </p:sp>
      <p:sp>
        <p:nvSpPr>
          <p:cNvPr id="4" name="Прямоугольник 3"/>
          <p:cNvSpPr/>
          <p:nvPr/>
        </p:nvSpPr>
        <p:spPr>
          <a:xfrm>
            <a:off x="323850" y="2852738"/>
            <a:ext cx="8280400" cy="2924175"/>
          </a:xfrm>
          <a:prstGeom prst="rect">
            <a:avLst/>
          </a:prstGeom>
        </p:spPr>
        <p:txBody>
          <a:bodyPr>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Занятие 1.</a:t>
            </a:r>
          </a:p>
          <a:p>
            <a:pPr fontAlgn="auto">
              <a:spcBef>
                <a:spcPts val="0"/>
              </a:spcBef>
              <a:spcAft>
                <a:spcPts val="0"/>
              </a:spcAft>
              <a:defRPr/>
            </a:pPr>
            <a:r>
              <a:rPr lang="ru-RU" sz="2000" b="1" i="1" u="sng" dirty="0">
                <a:solidFill>
                  <a:schemeClr val="accent2">
                    <a:lumMod val="50000"/>
                  </a:schemeClr>
                </a:solidFill>
                <a:latin typeface="+mn-lt"/>
              </a:rPr>
              <a:t>Цель: </a:t>
            </a:r>
            <a:r>
              <a:rPr lang="ru-RU" sz="2000" b="1" i="1" dirty="0">
                <a:solidFill>
                  <a:schemeClr val="accent2">
                    <a:lumMod val="50000"/>
                  </a:schemeClr>
                </a:solidFill>
                <a:latin typeface="+mn-lt"/>
              </a:rPr>
              <a:t>создание тренинговой группы;. </a:t>
            </a:r>
          </a:p>
          <a:p>
            <a:pPr fontAlgn="auto">
              <a:spcBef>
                <a:spcPts val="0"/>
              </a:spcBef>
              <a:spcAft>
                <a:spcPts val="0"/>
              </a:spcAft>
              <a:defRPr/>
            </a:pPr>
            <a:r>
              <a:rPr lang="ru-RU" sz="2000" b="1" i="1" dirty="0">
                <a:solidFill>
                  <a:schemeClr val="accent2">
                    <a:lumMod val="50000"/>
                  </a:schemeClr>
                </a:solidFill>
                <a:latin typeface="+mn-lt"/>
              </a:rPr>
              <a:t>Ритуал приветствия.</a:t>
            </a:r>
          </a:p>
          <a:p>
            <a:pPr fontAlgn="auto">
              <a:spcBef>
                <a:spcPts val="0"/>
              </a:spcBef>
              <a:spcAft>
                <a:spcPts val="0"/>
              </a:spcAft>
              <a:defRPr/>
            </a:pPr>
            <a:r>
              <a:rPr lang="ru-RU" sz="2000" b="1" i="1" dirty="0">
                <a:solidFill>
                  <a:schemeClr val="accent2">
                    <a:lumMod val="50000"/>
                  </a:schemeClr>
                </a:solidFill>
                <a:latin typeface="+mn-lt"/>
              </a:rPr>
              <a:t>Все участники садятся в круг. Ведущий просит положить правую ладонь на левую ладонь, сидящего справа. В результате окажется, что участники соединены между собой. Ведущий просит поздороваться друг с другом, называя соседа, полным, именем (в дальнейшем процедура усложняется, ребята дают положительную характеристику своему товарищу).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Прямоугольник 2"/>
          <p:cNvSpPr/>
          <p:nvPr/>
        </p:nvSpPr>
        <p:spPr>
          <a:xfrm>
            <a:off x="250825" y="0"/>
            <a:ext cx="8713788" cy="6462713"/>
          </a:xfrm>
          <a:prstGeom prst="rect">
            <a:avLst/>
          </a:prstGeom>
        </p:spPr>
        <p:txBody>
          <a:bodyPr>
            <a:spAutoFit/>
          </a:bodyPr>
          <a:lstStyle/>
          <a:p>
            <a:pPr fontAlgn="auto">
              <a:spcBef>
                <a:spcPts val="0"/>
              </a:spcBef>
              <a:spcAft>
                <a:spcPts val="0"/>
              </a:spcAft>
              <a:defRPr/>
            </a:pPr>
            <a:r>
              <a:rPr lang="ru-RU" b="1" i="1" u="sng" dirty="0">
                <a:solidFill>
                  <a:schemeClr val="accent2">
                    <a:lumMod val="50000"/>
                  </a:schemeClr>
                </a:solidFill>
                <a:latin typeface="+mn-lt"/>
              </a:rPr>
              <a:t>1. Упражнение «3дравствуйте». </a:t>
            </a:r>
            <a:r>
              <a:rPr lang="ru-RU" b="1" i="1" dirty="0">
                <a:solidFill>
                  <a:schemeClr val="accent2">
                    <a:lumMod val="50000"/>
                  </a:schemeClr>
                </a:solidFill>
                <a:latin typeface="+mn-lt"/>
              </a:rPr>
              <a:t>Звучит музыка, ребята двигаются хаотично, здороваются друг с другом за руку. После игры проводится обсуждение, кто какие чувства испытывал во время упражнения?</a:t>
            </a:r>
          </a:p>
          <a:p>
            <a:pPr fontAlgn="auto">
              <a:spcBef>
                <a:spcPts val="0"/>
              </a:spcBef>
              <a:spcAft>
                <a:spcPts val="0"/>
              </a:spcAft>
              <a:defRPr/>
            </a:pPr>
            <a:r>
              <a:rPr lang="ru-RU" b="1" i="1" u="sng" dirty="0">
                <a:solidFill>
                  <a:schemeClr val="accent2">
                    <a:lumMod val="50000"/>
                  </a:schemeClr>
                </a:solidFill>
                <a:latin typeface="+mn-lt"/>
              </a:rPr>
              <a:t>2. Практическая игра «Встаньте те, кто...». </a:t>
            </a:r>
            <a:r>
              <a:rPr lang="ru-RU" b="1" i="1" dirty="0">
                <a:solidFill>
                  <a:schemeClr val="accent2">
                    <a:lumMod val="50000"/>
                  </a:schemeClr>
                </a:solidFill>
                <a:latin typeface="+mn-lt"/>
              </a:rPr>
              <a:t>Ребята сидят в кругу. В центре - Ведущий, количество стульев меньше на 1, чем участников. Ведущий говорит: «Встаньте, кто...» и называет какое- либо качество, например кто, считает себя добрым, умным справедливым» и так далее. Те, у кого присутствует названный признак, встают, и стараются занять свободное место, кроме рядом стоящего стула. Далее игра повторяется снова с новым ведущим по новым </a:t>
            </a:r>
            <a:r>
              <a:rPr lang="ru-RU" b="1" i="1" dirty="0" err="1">
                <a:solidFill>
                  <a:schemeClr val="accent2">
                    <a:lumMod val="50000"/>
                  </a:schemeClr>
                </a:solidFill>
                <a:latin typeface="+mn-lt"/>
              </a:rPr>
              <a:t>признаком.Игра</a:t>
            </a:r>
            <a:r>
              <a:rPr lang="ru-RU" b="1" i="1" dirty="0">
                <a:solidFill>
                  <a:schemeClr val="accent2">
                    <a:lumMod val="50000"/>
                  </a:schemeClr>
                </a:solidFill>
                <a:latin typeface="+mn-lt"/>
              </a:rPr>
              <a:t> служит для разогревания группы.</a:t>
            </a:r>
          </a:p>
          <a:p>
            <a:pPr fontAlgn="auto">
              <a:spcBef>
                <a:spcPts val="0"/>
              </a:spcBef>
              <a:spcAft>
                <a:spcPts val="0"/>
              </a:spcAft>
              <a:defRPr/>
            </a:pPr>
            <a:r>
              <a:rPr lang="ru-RU" b="1" i="1" u="sng" dirty="0">
                <a:solidFill>
                  <a:schemeClr val="accent2">
                    <a:lumMod val="50000"/>
                  </a:schemeClr>
                </a:solidFill>
                <a:latin typeface="+mn-lt"/>
              </a:rPr>
              <a:t>3.Упражнение «Давайте говорить друг другу комплименты…». </a:t>
            </a:r>
            <a:r>
              <a:rPr lang="ru-RU" b="1" i="1" dirty="0">
                <a:solidFill>
                  <a:schemeClr val="accent2">
                    <a:lumMod val="50000"/>
                  </a:schemeClr>
                </a:solidFill>
                <a:latin typeface="+mn-lt"/>
              </a:rPr>
              <a:t>Ведущий рассказывает ребятам, о том, как важно уметь выражать свои чувства, но порой мы говорим много плохого, и боимся говорить комплименты друг другу. Ведущий предлагает ребятам сказать каждому по комплименту своему другу, подруге, передавая при этом клубок нити. Таким образом, по окончании упражнения, вся группа оказывается «сшита» воедино. Это упражнение показывает единение группы.</a:t>
            </a:r>
          </a:p>
          <a:p>
            <a:pPr fontAlgn="auto">
              <a:spcBef>
                <a:spcPts val="0"/>
              </a:spcBef>
              <a:spcAft>
                <a:spcPts val="0"/>
              </a:spcAft>
              <a:defRPr/>
            </a:pPr>
            <a:r>
              <a:rPr lang="ru-RU" b="1" i="1" dirty="0">
                <a:solidFill>
                  <a:schemeClr val="accent2">
                    <a:lumMod val="50000"/>
                  </a:schemeClr>
                </a:solidFill>
                <a:latin typeface="+mn-lt"/>
              </a:rPr>
              <a:t>После упражнение проходит обсуждение, какие чувства испытывали ребята, когда говорили комплименты, и воспринимали их.</a:t>
            </a:r>
          </a:p>
          <a:p>
            <a:pPr fontAlgn="auto">
              <a:spcBef>
                <a:spcPts val="0"/>
              </a:spcBef>
              <a:spcAft>
                <a:spcPts val="0"/>
              </a:spcAft>
              <a:defRPr/>
            </a:pPr>
            <a:r>
              <a:rPr lang="ru-RU" b="1" i="1" dirty="0">
                <a:solidFill>
                  <a:schemeClr val="accent2">
                    <a:lumMod val="50000"/>
                  </a:schemeClr>
                </a:solidFill>
                <a:latin typeface="+mn-lt"/>
              </a:rPr>
              <a:t>Ритуал прощания. Все стают в круг, кладут руки на плечи друг другу и мысленно произносят добрые пожелания кому-либо из группы или группе в целом.</a:t>
            </a:r>
          </a:p>
          <a:p>
            <a:pPr fontAlgn="auto">
              <a:spcBef>
                <a:spcPts val="0"/>
              </a:spcBef>
              <a:spcAft>
                <a:spcPts val="0"/>
              </a:spcAft>
              <a:defRPr/>
            </a:pPr>
            <a:r>
              <a:rPr lang="ru-RU" b="1" i="1" u="sng" dirty="0">
                <a:solidFill>
                  <a:schemeClr val="accent2">
                    <a:lumMod val="50000"/>
                  </a:schemeClr>
                </a:solidFill>
                <a:latin typeface="+mn-lt"/>
              </a:rPr>
              <a:t>Рефлексия: «Одеть дерево» листьями.</a:t>
            </a:r>
            <a:r>
              <a:rPr lang="ru-RU" b="1" i="1" dirty="0">
                <a:solidFill>
                  <a:schemeClr val="accent2">
                    <a:lumMod val="50000"/>
                  </a:schemeClr>
                </a:solidFill>
                <a:latin typeface="+mn-lt"/>
              </a:rPr>
              <a:t> </a:t>
            </a:r>
          </a:p>
          <a:p>
            <a:pPr fontAlgn="auto">
              <a:spcBef>
                <a:spcPts val="0"/>
              </a:spcBef>
              <a:spcAft>
                <a:spcPts val="0"/>
              </a:spcAft>
              <a:defRPr/>
            </a:pPr>
            <a:r>
              <a:rPr lang="ru-RU" b="1" i="1" dirty="0" err="1">
                <a:solidFill>
                  <a:schemeClr val="accent2">
                    <a:lumMod val="50000"/>
                  </a:schemeClr>
                </a:solidFill>
                <a:latin typeface="+mn-lt"/>
              </a:rPr>
              <a:t>Цветонастоение</a:t>
            </a:r>
            <a:r>
              <a:rPr lang="ru-RU" b="1" i="1" dirty="0">
                <a:solidFill>
                  <a:schemeClr val="accent2">
                    <a:lumMod val="50000"/>
                  </a:schemeClr>
                </a:solidFill>
                <a:latin typeface="+mn-lt"/>
              </a:rPr>
              <a:t> группы. Обсуждение – что «</a:t>
            </a:r>
            <a:r>
              <a:rPr lang="ru-RU" b="1" i="1" dirty="0" err="1">
                <a:solidFill>
                  <a:schemeClr val="accent2">
                    <a:lumMod val="50000"/>
                  </a:schemeClr>
                </a:solidFill>
                <a:latin typeface="+mn-lt"/>
              </a:rPr>
              <a:t>что</a:t>
            </a:r>
            <a:r>
              <a:rPr lang="ru-RU" b="1" i="1" dirty="0">
                <a:solidFill>
                  <a:schemeClr val="accent2">
                    <a:lumMod val="50000"/>
                  </a:schemeClr>
                </a:solidFill>
                <a:latin typeface="+mn-lt"/>
              </a:rPr>
              <a:t> я сегодня открыл нового».</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Прямоугольник 2"/>
          <p:cNvSpPr/>
          <p:nvPr/>
        </p:nvSpPr>
        <p:spPr>
          <a:xfrm>
            <a:off x="250825" y="115888"/>
            <a:ext cx="8569325" cy="5326062"/>
          </a:xfrm>
          <a:prstGeom prst="rect">
            <a:avLst/>
          </a:prstGeom>
        </p:spPr>
        <p:txBody>
          <a:bodyPr>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Занятие 2.</a:t>
            </a:r>
          </a:p>
          <a:p>
            <a:pPr fontAlgn="auto">
              <a:spcBef>
                <a:spcPts val="0"/>
              </a:spcBef>
              <a:spcAft>
                <a:spcPts val="0"/>
              </a:spcAft>
              <a:defRPr/>
            </a:pPr>
            <a:r>
              <a:rPr lang="ru-RU" sz="2000" b="1" i="1" u="sng" dirty="0">
                <a:solidFill>
                  <a:schemeClr val="accent2">
                    <a:lumMod val="50000"/>
                  </a:schemeClr>
                </a:solidFill>
                <a:latin typeface="+mn-lt"/>
              </a:rPr>
              <a:t>Цель:</a:t>
            </a:r>
            <a:r>
              <a:rPr lang="ru-RU" sz="2000" b="1" i="1" dirty="0">
                <a:solidFill>
                  <a:schemeClr val="accent2">
                    <a:lumMod val="50000"/>
                  </a:schemeClr>
                </a:solidFill>
                <a:latin typeface="+mn-lt"/>
              </a:rPr>
              <a:t> способствовать развитию доверия между членами группы. </a:t>
            </a:r>
          </a:p>
          <a:p>
            <a:pPr fontAlgn="auto">
              <a:spcBef>
                <a:spcPts val="0"/>
              </a:spcBef>
              <a:spcAft>
                <a:spcPts val="0"/>
              </a:spcAft>
              <a:defRPr/>
            </a:pPr>
            <a:r>
              <a:rPr lang="ru-RU" sz="2000" b="1" i="1" u="sng" dirty="0">
                <a:solidFill>
                  <a:schemeClr val="accent2">
                    <a:lumMod val="50000"/>
                  </a:schemeClr>
                </a:solidFill>
                <a:latin typeface="+mn-lt"/>
              </a:rPr>
              <a:t>1.Упражнение «Слепой и поводырь». </a:t>
            </a:r>
            <a:r>
              <a:rPr lang="ru-RU" sz="2000" b="1" i="1" dirty="0">
                <a:solidFill>
                  <a:schemeClr val="accent2">
                    <a:lumMod val="50000"/>
                  </a:schemeClr>
                </a:solidFill>
                <a:latin typeface="+mn-lt"/>
              </a:rPr>
              <a:t>Делимся на пары. Встаем один за другим. Тот, кто стоит впереди - слепой, сзади - поводырь. Поводырь берет партнера за талию. Слепой закрывает глаза, и не открывает их, пока играет музыка. Поводырь быстро, но очень аккуратно водит слепого по комнате. Затем меняемся местами. Обсуждение - что чувствовал, когда был слепым, поводырем. Подчеркивается чувство доверия и ответственности за своего товарища.</a:t>
            </a:r>
          </a:p>
          <a:p>
            <a:pPr fontAlgn="auto">
              <a:spcBef>
                <a:spcPts val="0"/>
              </a:spcBef>
              <a:spcAft>
                <a:spcPts val="0"/>
              </a:spcAft>
              <a:defRPr/>
            </a:pPr>
            <a:r>
              <a:rPr lang="ru-RU" sz="2000" b="1" i="1" u="sng" dirty="0">
                <a:solidFill>
                  <a:schemeClr val="accent2">
                    <a:lumMod val="50000"/>
                  </a:schemeClr>
                </a:solidFill>
                <a:latin typeface="+mn-lt"/>
              </a:rPr>
              <a:t>2. Упражнение «Восковая палочка». </a:t>
            </a:r>
            <a:r>
              <a:rPr lang="ru-RU" sz="2000" b="1" i="1" dirty="0">
                <a:solidFill>
                  <a:schemeClr val="accent2">
                    <a:lumMod val="50000"/>
                  </a:schemeClr>
                </a:solidFill>
                <a:latin typeface="+mn-lt"/>
              </a:rPr>
              <a:t>Участники стают плотным кругом. Один из нас «восковая палочка» стоит в центре круга. Глаза закрыты, тело расслаблено, руки прижаты вдоль туловища, ноги вместе зафиксированы в одном месте в центре круга и не сдвигаются. Аккуратно за плечи подталкиваем «восковую палочку», она начинает падать на кого-либо, а ноги остаются на месте. Обсуждение.</a:t>
            </a:r>
          </a:p>
          <a:p>
            <a:pPr fontAlgn="auto">
              <a:spcBef>
                <a:spcPts val="0"/>
              </a:spcBef>
              <a:spcAft>
                <a:spcPts val="0"/>
              </a:spcAft>
              <a:defRPr/>
            </a:pPr>
            <a:endParaRPr lang="ru-RU" dirty="0">
              <a:latin typeface="+mn-lt"/>
            </a:endParaRPr>
          </a:p>
          <a:p>
            <a:pPr fontAlgn="auto">
              <a:spcBef>
                <a:spcPts val="0"/>
              </a:spcBef>
              <a:spcAft>
                <a:spcPts val="0"/>
              </a:spcAft>
              <a:defRPr/>
            </a:pPr>
            <a:endParaRPr lang="ru-RU"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395288" y="333375"/>
            <a:ext cx="4983162" cy="460375"/>
          </a:xfrm>
          <a:prstGeom prst="rect">
            <a:avLst/>
          </a:prstGeom>
          <a:noFill/>
        </p:spPr>
        <p:txBody>
          <a:bodyPr wrap="none">
            <a:spAutoFit/>
          </a:bodyPr>
          <a:lstStyle/>
          <a:p>
            <a:pPr fontAlgn="auto">
              <a:spcBef>
                <a:spcPts val="0"/>
              </a:spcBef>
              <a:spcAft>
                <a:spcPts val="0"/>
              </a:spcAft>
              <a:defRPr/>
            </a:pPr>
            <a:r>
              <a:rPr lang="ru-RU" sz="2400" b="1" i="1" u="sng" dirty="0">
                <a:effectLst>
                  <a:outerShdw blurRad="38100" dist="38100" dir="2700000" algn="tl">
                    <a:srgbClr val="000000">
                      <a:alpha val="43137"/>
                    </a:srgbClr>
                  </a:outerShdw>
                </a:effectLst>
                <a:latin typeface="+mn-lt"/>
              </a:rPr>
              <a:t>Ожидаемые результаты проекта</a:t>
            </a:r>
          </a:p>
        </p:txBody>
      </p:sp>
      <p:sp>
        <p:nvSpPr>
          <p:cNvPr id="4" name="TextBox 3"/>
          <p:cNvSpPr txBox="1"/>
          <p:nvPr/>
        </p:nvSpPr>
        <p:spPr>
          <a:xfrm>
            <a:off x="395288" y="1196975"/>
            <a:ext cx="8064500" cy="2216150"/>
          </a:xfrm>
          <a:prstGeom prst="rect">
            <a:avLst/>
          </a:prstGeom>
          <a:noFill/>
        </p:spPr>
        <p:txBody>
          <a:bodyPr>
            <a:spAutoFit/>
          </a:bodyPr>
          <a:lstStyle/>
          <a:p>
            <a:pPr fontAlgn="auto">
              <a:spcBef>
                <a:spcPts val="0"/>
              </a:spcBef>
              <a:spcAft>
                <a:spcPts val="0"/>
              </a:spcAft>
              <a:defRPr/>
            </a:pPr>
            <a:r>
              <a:rPr lang="ru-RU" sz="2000" b="1" i="1" dirty="0">
                <a:solidFill>
                  <a:schemeClr val="accent2">
                    <a:lumMod val="50000"/>
                  </a:schemeClr>
                </a:solidFill>
                <a:latin typeface="+mn-lt"/>
              </a:rPr>
              <a:t>Данная программа должна помочь первоклассникам в  эмоционально-положительном восприятии себя, сверстников и учителей. Принятии и выполнении школьных и общепринятых норм. Установлении адекватных ролевых отношений с педагогами на уроке и вне его. Проявлении уважения к учителю. Желании учиться, идти в школу. Устойчивой положительной самооценке.</a:t>
            </a:r>
          </a:p>
          <a:p>
            <a:pPr fontAlgn="auto">
              <a:spcBef>
                <a:spcPts val="0"/>
              </a:spcBef>
              <a:spcAft>
                <a:spcPts val="0"/>
              </a:spcAft>
              <a:defRPr/>
            </a:pPr>
            <a:endParaRPr lang="ru-RU" dirty="0">
              <a:latin typeface="+mn-lt"/>
            </a:endParaRPr>
          </a:p>
        </p:txBody>
      </p:sp>
      <p:pic>
        <p:nvPicPr>
          <p:cNvPr id="4098" name="Picture 2" descr="http://www.semeynaya.ru/files/u20/1_0.png"/>
          <p:cNvPicPr>
            <a:picLocks noChangeAspect="1" noChangeArrowheads="1"/>
          </p:cNvPicPr>
          <p:nvPr/>
        </p:nvPicPr>
        <p:blipFill>
          <a:blip r:embed="rId3" cstate="screen"/>
          <a:srcRect/>
          <a:stretch>
            <a:fillRect/>
          </a:stretch>
        </p:blipFill>
        <p:spPr bwMode="auto">
          <a:xfrm>
            <a:off x="323528" y="3717032"/>
            <a:ext cx="3035662" cy="20162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0" name="Picture 4" descr="http://f1.ds-russia.ru/u_dirs/045/45955/22383e9ef4c29dec20e4bb38c5273660.jpg"/>
          <p:cNvPicPr>
            <a:picLocks noChangeAspect="1" noChangeArrowheads="1"/>
          </p:cNvPicPr>
          <p:nvPr/>
        </p:nvPicPr>
        <p:blipFill>
          <a:blip r:embed="rId4" cstate="screen"/>
          <a:srcRect/>
          <a:stretch>
            <a:fillRect/>
          </a:stretch>
        </p:blipFill>
        <p:spPr bwMode="auto">
          <a:xfrm>
            <a:off x="3707904" y="3429000"/>
            <a:ext cx="2215570" cy="2952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102" name="Picture 6" descr="http://i3.gorodnet.ru/pics/p/85/31/9400777_4ee5117838433"/>
          <p:cNvPicPr>
            <a:picLocks noChangeAspect="1" noChangeArrowheads="1"/>
          </p:cNvPicPr>
          <p:nvPr/>
        </p:nvPicPr>
        <p:blipFill>
          <a:blip r:embed="rId5" cstate="screen"/>
          <a:srcRect/>
          <a:stretch>
            <a:fillRect/>
          </a:stretch>
        </p:blipFill>
        <p:spPr bwMode="auto">
          <a:xfrm>
            <a:off x="6300192" y="4005064"/>
            <a:ext cx="2496277" cy="187220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papers.su/data/m/10/677809.jpg"/>
          <p:cNvPicPr>
            <a:picLocks noChangeAspect="1" noChangeArrowheads="1"/>
          </p:cNvPicPr>
          <p:nvPr/>
        </p:nvPicPr>
        <p:blipFill>
          <a:blip r:embed="rId2" cstate="screen"/>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1979613" y="2565400"/>
            <a:ext cx="5148262" cy="708025"/>
          </a:xfrm>
          <a:prstGeom prst="rect">
            <a:avLst/>
          </a:prstGeom>
          <a:noFill/>
        </p:spPr>
        <p:txBody>
          <a:bodyPr wrap="none">
            <a:spAutoFit/>
          </a:bodyPr>
          <a:lstStyle/>
          <a:p>
            <a:pPr fontAlgn="auto">
              <a:spcBef>
                <a:spcPts val="0"/>
              </a:spcBef>
              <a:spcAft>
                <a:spcPts val="0"/>
              </a:spcAft>
              <a:defRPr/>
            </a:pPr>
            <a:r>
              <a:rPr lang="ru-RU" sz="4000" b="1" i="1" dirty="0">
                <a:solidFill>
                  <a:srgbClr val="0070C0"/>
                </a:solidFill>
                <a:effectLst>
                  <a:outerShdw blurRad="38100" dist="38100" dir="2700000" algn="tl">
                    <a:srgbClr val="000000">
                      <a:alpha val="43137"/>
                    </a:srgbClr>
                  </a:outerShdw>
                </a:effectLst>
                <a:latin typeface="+mn-lt"/>
              </a:rPr>
              <a:t>Спасибо за внимание!</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862</Words>
  <Application>Microsoft Office PowerPoint</Application>
  <PresentationFormat>Экран (4:3)</PresentationFormat>
  <Paragraphs>45</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Arial</vt:lpstr>
      <vt:lpstr>Wingdings</vt: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10</cp:revision>
  <dcterms:created xsi:type="dcterms:W3CDTF">2013-05-15T19:24:40Z</dcterms:created>
  <dcterms:modified xsi:type="dcterms:W3CDTF">2014-10-20T15:55:06Z</dcterms:modified>
</cp:coreProperties>
</file>