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6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7" r:id="rId13"/>
    <p:sldId id="265" r:id="rId14"/>
    <p:sldId id="268" r:id="rId15"/>
    <p:sldId id="270" r:id="rId16"/>
    <p:sldId id="271" r:id="rId17"/>
    <p:sldId id="272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5A349F2-7839-42D3-BB89-C3187A59CB11}">
          <p14:sldIdLst>
            <p14:sldId id="256"/>
            <p14:sldId id="260"/>
            <p14:sldId id="257"/>
            <p14:sldId id="261"/>
            <p14:sldId id="273"/>
            <p14:sldId id="274"/>
            <p14:sldId id="275"/>
            <p14:sldId id="276"/>
            <p14:sldId id="277"/>
            <p14:sldId id="278"/>
            <p14:sldId id="279"/>
            <p14:sldId id="267"/>
            <p14:sldId id="265"/>
            <p14:sldId id="268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BBCB67-B7B7-40E5-8DDB-0FB5FFF23C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455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80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062664" cy="413189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dirty="0">
                <a:solidFill>
                  <a:srgbClr val="FF0000"/>
                </a:solidFill>
                <a:effectLst/>
              </a:rPr>
              <a:t>«Развитие личности младшего школьника в условиях перехода на новый ФГОС НОО»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568952" cy="1224136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dirty="0">
                <a:solidFill>
                  <a:schemeClr val="bg1"/>
                </a:solidFill>
              </a:rPr>
              <a:t> Панасенко Е. В. – МКОУ </a:t>
            </a:r>
            <a:r>
              <a:rPr lang="ru-RU" sz="2800" dirty="0" err="1">
                <a:solidFill>
                  <a:schemeClr val="bg1"/>
                </a:solidFill>
              </a:rPr>
              <a:t>Бутурлиновская</a:t>
            </a:r>
            <a:r>
              <a:rPr lang="ru-RU" sz="2800" dirty="0">
                <a:solidFill>
                  <a:schemeClr val="bg1"/>
                </a:solidFill>
              </a:rPr>
              <a:t> ООШ №9</a:t>
            </a:r>
          </a:p>
          <a:p>
            <a:pPr algn="l"/>
            <a:r>
              <a:rPr lang="ru-RU" sz="2800" dirty="0">
                <a:solidFill>
                  <a:schemeClr val="bg1"/>
                </a:solidFill>
              </a:rPr>
              <a:t> 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642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effectLst/>
              </a:rPr>
              <a:t>Лучшие продукты совместной деятельности учителя ребят и родителей помещаются сначала на выставку в классе, а потом в приложении портфолио ученика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3024336" cy="22682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2376264" cy="3600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79" y="4005064"/>
            <a:ext cx="3318707" cy="23481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735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«Только в сильном, здоровом теле дух сохраняет равновесие, ум и характер развиваются во всём их могуществе</a:t>
            </a:r>
            <a:r>
              <a:rPr lang="ru-RU" sz="4800" b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endParaRPr lang="ru-RU" sz="4800" b="1" dirty="0">
              <a:solidFill>
                <a:srgbClr val="0070C0"/>
              </a:solidFill>
            </a:endParaRPr>
          </a:p>
          <a:p>
            <a:pPr algn="ctr"/>
            <a:r>
              <a:rPr lang="ru-RU" b="1" dirty="0"/>
              <a:t>                                      </a:t>
            </a:r>
            <a:r>
              <a:rPr lang="ru-RU" b="1" dirty="0" smtClean="0"/>
              <a:t>    </a:t>
            </a:r>
            <a:r>
              <a:rPr lang="ru-RU" b="1" dirty="0"/>
              <a:t>Британский философ Герберт Спенсер</a:t>
            </a:r>
          </a:p>
        </p:txBody>
      </p:sp>
    </p:spTree>
    <p:extLst>
      <p:ext uri="{BB962C8B-B14F-4D97-AF65-F5344CB8AC3E}">
        <p14:creationId xmlns="" xmlns:p14="http://schemas.microsoft.com/office/powerpoint/2010/main" val="249491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948488" y="13414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482850" y="12684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716463" y="12684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2195513" y="549275"/>
            <a:ext cx="5027612" cy="822325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Фундаментальное ядро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содержания общего образования 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68313" y="1989138"/>
            <a:ext cx="2665412" cy="118745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Базовые национальные ценности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3349625" y="1989138"/>
            <a:ext cx="2665413" cy="118745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Основные элементы научного знания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157913" y="1989138"/>
            <a:ext cx="2665412" cy="1187450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Универсальные учебные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действия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74650" y="3390900"/>
            <a:ext cx="2765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1) Личностная культура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2) Социальная культура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3) Семейная культура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344863" y="3357563"/>
            <a:ext cx="23066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Русский язык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Иностранные языки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Литература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География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История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Обществознание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Математика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Физика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Химия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Биология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6156325" y="3357563"/>
            <a:ext cx="239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1) Личностные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2) Регулятивные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3) Познавательные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4) Коммуникативные</a:t>
            </a:r>
          </a:p>
        </p:txBody>
      </p:sp>
    </p:spTree>
    <p:extLst>
      <p:ext uri="{BB962C8B-B14F-4D97-AF65-F5344CB8AC3E}">
        <p14:creationId xmlns="" xmlns:p14="http://schemas.microsoft.com/office/powerpoint/2010/main" val="19337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/>
      <p:bldP spid="10279" grpId="0"/>
      <p:bldP spid="102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26"/>
            <a:ext cx="9036497" cy="677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2752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755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00890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459432"/>
            <a:ext cx="9756576" cy="7317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118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260350"/>
            <a:ext cx="8686800" cy="5746750"/>
          </a:xfrm>
        </p:spPr>
        <p:txBody>
          <a:bodyPr/>
          <a:lstStyle/>
          <a:p>
            <a:pPr marL="109728" indent="0">
              <a:buNone/>
            </a:pPr>
            <a:r>
              <a:rPr lang="ru-RU" sz="6000" b="1" dirty="0">
                <a:solidFill>
                  <a:schemeClr val="bg2">
                    <a:lumMod val="50000"/>
                  </a:schemeClr>
                </a:solidFill>
              </a:rPr>
              <a:t>Я слышу и забываю. </a:t>
            </a:r>
            <a:endParaRPr lang="ru-RU" sz="6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Я </a:t>
            </a:r>
            <a:r>
              <a:rPr lang="ru-RU" sz="6000" b="1" dirty="0">
                <a:solidFill>
                  <a:schemeClr val="bg2">
                    <a:lumMod val="50000"/>
                  </a:schemeClr>
                </a:solidFill>
              </a:rPr>
              <a:t>вижу и запоминаю. </a:t>
            </a:r>
            <a:endParaRPr lang="ru-RU" sz="6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Я </a:t>
            </a:r>
            <a:r>
              <a:rPr lang="ru-RU" sz="6000" b="1" dirty="0">
                <a:solidFill>
                  <a:schemeClr val="bg2">
                    <a:lumMod val="50000"/>
                  </a:schemeClr>
                </a:solidFill>
              </a:rPr>
              <a:t>делаю и понимаю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r">
              <a:buNone/>
            </a:pPr>
            <a:endParaRPr lang="ru-RU" sz="6600" b="1" i="1" dirty="0" smtClean="0">
              <a:solidFill>
                <a:schemeClr val="accent1"/>
              </a:solidFill>
            </a:endParaRPr>
          </a:p>
          <a:p>
            <a:pPr marL="109728" indent="0" algn="r">
              <a:buNone/>
            </a:pPr>
            <a:r>
              <a:rPr lang="ru-RU" sz="6600" b="1" i="1" dirty="0" smtClean="0">
                <a:solidFill>
                  <a:schemeClr val="accent1"/>
                </a:solidFill>
              </a:rPr>
              <a:t>Конфуций.</a:t>
            </a:r>
            <a:endParaRPr lang="ru-RU" sz="6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89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105273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187624" y="908720"/>
            <a:ext cx="7041976" cy="509838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7200" b="1" dirty="0">
                <a:solidFill>
                  <a:schemeClr val="accent4"/>
                </a:solidFill>
              </a:rPr>
              <a:t>Тот знает достаточно, </a:t>
            </a:r>
            <a:endParaRPr lang="ru-RU" sz="7200" b="1" dirty="0" smtClean="0">
              <a:solidFill>
                <a:schemeClr val="accent4"/>
              </a:solidFill>
            </a:endParaRPr>
          </a:p>
          <a:p>
            <a:pPr marL="109728" indent="0" algn="ctr">
              <a:buNone/>
            </a:pPr>
            <a:r>
              <a:rPr lang="ru-RU" sz="7200" b="1" dirty="0" smtClean="0">
                <a:solidFill>
                  <a:schemeClr val="accent4"/>
                </a:solidFill>
              </a:rPr>
              <a:t>кто </a:t>
            </a:r>
            <a:r>
              <a:rPr lang="ru-RU" sz="7200" b="1" dirty="0">
                <a:solidFill>
                  <a:schemeClr val="accent4"/>
                </a:solidFill>
              </a:rPr>
              <a:t>знает, </a:t>
            </a:r>
            <a:endParaRPr lang="ru-RU" sz="7200" b="1" dirty="0" smtClean="0">
              <a:solidFill>
                <a:schemeClr val="accent4"/>
              </a:solidFill>
            </a:endParaRPr>
          </a:p>
          <a:p>
            <a:pPr marL="109728" indent="0" algn="ctr">
              <a:buNone/>
            </a:pPr>
            <a:r>
              <a:rPr lang="ru-RU" sz="7200" b="1" dirty="0" smtClean="0">
                <a:solidFill>
                  <a:schemeClr val="accent4"/>
                </a:solidFill>
              </a:rPr>
              <a:t>как </a:t>
            </a:r>
            <a:r>
              <a:rPr lang="ru-RU" sz="7200" b="1" dirty="0">
                <a:solidFill>
                  <a:schemeClr val="accent4"/>
                </a:solidFill>
              </a:rPr>
              <a:t>научиться.</a:t>
            </a:r>
          </a:p>
          <a:p>
            <a:endParaRPr lang="ru-RU" dirty="0" smtClean="0"/>
          </a:p>
          <a:p>
            <a:pPr marL="109728" indent="0" algn="r">
              <a:buNone/>
            </a:pPr>
            <a:r>
              <a:rPr lang="ru-RU" b="1" i="1" dirty="0" smtClean="0"/>
              <a:t>Генри  </a:t>
            </a:r>
            <a:r>
              <a:rPr lang="ru-RU" b="1" i="1" dirty="0"/>
              <a:t>Адамс, американский писатель и историк.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383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 – объект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2132856"/>
            <a:ext cx="2952328" cy="2808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Учитель 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5940152" y="2132856"/>
            <a:ext cx="2791370" cy="2808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Ученик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91880" y="3676747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6203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 - субъект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2348880"/>
            <a:ext cx="2952328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Учитель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5508104" y="2348880"/>
            <a:ext cx="3024336" cy="2875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Ученик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91880" y="3861048"/>
            <a:ext cx="17281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5308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 выпускника начальной школы </a:t>
            </a:r>
            <a:r>
              <a:rPr lang="ru-RU" sz="1800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2"/>
          </p:nvPr>
        </p:nvSpPr>
        <p:spPr>
          <a:xfrm>
            <a:off x="395536" y="1196752"/>
            <a:ext cx="3816424" cy="5184576"/>
          </a:xfrm>
        </p:spPr>
        <p:txBody>
          <a:bodyPr>
            <a:noAutofit/>
          </a:bodyPr>
          <a:lstStyle/>
          <a:p>
            <a:pPr marL="452628" indent="-342900">
              <a:buFont typeface="Wingdings" pitchFamily="2" charset="2"/>
              <a:buAutoNum type="arabicPeriod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любящий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свой народ, свой край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и свою Родину </a:t>
            </a:r>
            <a:endParaRPr lang="ru-RU" sz="1800" b="1" dirty="0" smtClean="0">
              <a:solidFill>
                <a:schemeClr val="bg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2628" indent="-342900">
              <a:buFont typeface="Wingdings" pitchFamily="2" charset="2"/>
              <a:buAutoNum type="arabicPeriod"/>
              <a:defRPr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уважающий и принимающий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ценности семьи и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общества</a:t>
            </a:r>
          </a:p>
          <a:p>
            <a:pPr>
              <a:buFont typeface="Wingdings" pitchFamily="2" charset="2"/>
              <a:buNone/>
              <a:defRPr/>
            </a:pPr>
            <a:endParaRPr lang="ru-RU" sz="1800" b="1" dirty="0">
              <a:solidFill>
                <a:schemeClr val="bg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любознательный, активно и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заинтересованно познающий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мир</a:t>
            </a:r>
          </a:p>
          <a:p>
            <a:pPr>
              <a:buFont typeface="Wingdings" pitchFamily="2" charset="2"/>
              <a:buNone/>
              <a:defRPr/>
            </a:pPr>
            <a:endParaRPr lang="ru-RU" sz="1800" b="1" dirty="0">
              <a:solidFill>
                <a:schemeClr val="bg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владеющий основами умения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учиться, способный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к организации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собственной деятельности 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4"/>
          </p:nvPr>
        </p:nvSpPr>
        <p:spPr>
          <a:xfrm>
            <a:off x="4427984" y="1444294"/>
            <a:ext cx="4258816" cy="43609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5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готовый самостоятельно действовать и отвечать за свои поступки перед семьей и обществом 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cs typeface="Tahoma" pitchFamily="34" charset="0"/>
            </a:endParaRPr>
          </a:p>
          <a:p>
            <a:pPr marL="87313" indent="-87313"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6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. доброжелательный, умеющий слушать и слышать собеседника, обосновывать  свою позицию, высказывать свое мнение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7.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выполняющий правила здорового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и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безопасного для себя и окружающих образа жизни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218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gray">
          <a:xfrm>
            <a:off x="1371600" y="2438400"/>
            <a:ext cx="3081338" cy="2590800"/>
          </a:xfrm>
          <a:prstGeom prst="roundRect">
            <a:avLst>
              <a:gd name="adj" fmla="val 1400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48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52600" y="381000"/>
            <a:ext cx="5876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образования:</a:t>
            </a: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ltGray">
          <a:xfrm>
            <a:off x="1447800" y="1524000"/>
            <a:ext cx="3048000" cy="847725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</a:rPr>
              <a:t>ФГОС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2"/>
                </a:solidFill>
              </a:rPr>
              <a:t>1 поколения 2004 г.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gray">
          <a:xfrm>
            <a:off x="4953000" y="2362200"/>
            <a:ext cx="3067050" cy="2667000"/>
          </a:xfrm>
          <a:prstGeom prst="roundRect">
            <a:avLst>
              <a:gd name="adj" fmla="val 14000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1600200" y="2667000"/>
            <a:ext cx="2709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Знать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Уметь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Использовать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ЗУН</a:t>
            </a:r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ltGray">
          <a:xfrm>
            <a:off x="5105400" y="1524000"/>
            <a:ext cx="2776538" cy="81438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2"/>
                </a:solidFill>
              </a:rPr>
              <a:t> ФГОС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2"/>
                </a:solidFill>
              </a:rPr>
              <a:t>2 поколения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5105400" y="2590800"/>
            <a:ext cx="27765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Личностные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Метапредметные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Предметные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1800" b="1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/>
              <a:t>УУД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1447800" y="54102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Переход от </a:t>
            </a:r>
            <a:r>
              <a:rPr lang="ru-RU" altLang="ru-RU" sz="1600" b="1">
                <a:solidFill>
                  <a:schemeClr val="accent1"/>
                </a:solidFill>
              </a:rPr>
              <a:t>«Школы накопления знаний»</a:t>
            </a:r>
            <a:r>
              <a:rPr lang="ru-RU" altLang="ru-RU" sz="1600" b="1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к модели </a:t>
            </a:r>
            <a:r>
              <a:rPr lang="ru-RU" altLang="ru-RU" sz="1600" b="1">
                <a:solidFill>
                  <a:schemeClr val="accent1"/>
                </a:solidFill>
              </a:rPr>
              <a:t>«Школы универсального развития личности»,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/>
              <a:t>основанном на системно-деятельностном подходе </a:t>
            </a:r>
            <a:endParaRPr lang="ru-RU" altLang="ru-RU" sz="1600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6286500" y="2628900"/>
            <a:ext cx="381000" cy="2286000"/>
          </a:xfrm>
          <a:prstGeom prst="rightBrace">
            <a:avLst>
              <a:gd name="adj1" fmla="val 8333"/>
              <a:gd name="adj2" fmla="val 51873"/>
            </a:avLst>
          </a:prstGeom>
          <a:noFill/>
          <a:ln w="12700">
            <a:solidFill>
              <a:srgbClr val="FF33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2781300" y="2705100"/>
            <a:ext cx="304800" cy="2209800"/>
          </a:xfrm>
          <a:prstGeom prst="rightBrace">
            <a:avLst>
              <a:gd name="adj1" fmla="val 8333"/>
              <a:gd name="adj2" fmla="val 51873"/>
            </a:avLst>
          </a:prstGeom>
          <a:noFill/>
          <a:ln w="12700">
            <a:solidFill>
              <a:srgbClr val="FF33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32" name="Picture 4" descr="fgos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2857"/>
            <a:ext cx="19970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9993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Desktop\важнооооооооооооооооооо_page_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128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781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620688"/>
            <a:ext cx="8712968" cy="659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Проектные и творческие работы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D:\Documents and Settings\Admin\Рабочий стол\SAM_165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3014340" cy="199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Documents and Settings\Admin\Рабочий стол\SAM_1650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73" y="3917697"/>
            <a:ext cx="3240360" cy="222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:\Documents and Settings\Admin\Рабочий стол\SAM_1655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14218"/>
            <a:ext cx="3106688" cy="2215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00630"/>
            <a:ext cx="2736304" cy="20522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4198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Проведение опытов, экспериментов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072341" cy="23042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27" y="1463875"/>
            <a:ext cx="3103955" cy="23251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02739"/>
            <a:ext cx="2968155" cy="20708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45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294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           «Развитие личности младшего школьника в условиях перехода на новый ФГОС НОО»</vt:lpstr>
      <vt:lpstr>Слайд 2</vt:lpstr>
      <vt:lpstr>Субъект – объект </vt:lpstr>
      <vt:lpstr>Субъект - субъект</vt:lpstr>
      <vt:lpstr>Портрет выпускника начальной школы   </vt:lpstr>
      <vt:lpstr>Цель образования:</vt:lpstr>
      <vt:lpstr>Слайд 7</vt:lpstr>
      <vt:lpstr>Проектные и творческие работы</vt:lpstr>
      <vt:lpstr>Проведение опытов, экспериментов</vt:lpstr>
      <vt:lpstr>Лучшие продукты совместной деятельности учителя ребят и родителей помещаются сначала на выставку в классе, а потом в приложении портфолио ученика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Формирование личности обучающегося как субъекта образовательной деятельности в условиях внедрения и реализации ФГОС на современном этапе  </dc:title>
  <dc:creator>Юлия</dc:creator>
  <cp:lastModifiedBy>home</cp:lastModifiedBy>
  <cp:revision>21</cp:revision>
  <dcterms:created xsi:type="dcterms:W3CDTF">2013-08-22T14:40:10Z</dcterms:created>
  <dcterms:modified xsi:type="dcterms:W3CDTF">2014-08-28T15:30:07Z</dcterms:modified>
</cp:coreProperties>
</file>