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57" r:id="rId3"/>
    <p:sldId id="262" r:id="rId4"/>
    <p:sldId id="258" r:id="rId5"/>
    <p:sldId id="270" r:id="rId6"/>
    <p:sldId id="283" r:id="rId7"/>
    <p:sldId id="261" r:id="rId8"/>
    <p:sldId id="264" r:id="rId9"/>
    <p:sldId id="265" r:id="rId10"/>
    <p:sldId id="281" r:id="rId11"/>
    <p:sldId id="274" r:id="rId12"/>
    <p:sldId id="275" r:id="rId13"/>
    <p:sldId id="276" r:id="rId14"/>
    <p:sldId id="277" r:id="rId15"/>
    <p:sldId id="278" r:id="rId16"/>
    <p:sldId id="279" r:id="rId17"/>
    <p:sldId id="267" r:id="rId18"/>
    <p:sldId id="268" r:id="rId19"/>
    <p:sldId id="259" r:id="rId20"/>
    <p:sldId id="272" r:id="rId21"/>
    <p:sldId id="284" r:id="rId22"/>
    <p:sldId id="271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22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50131-468F-4729-A6D8-520BF0FE6A7F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BBD69-DB1B-4065-9A68-6CDF99CEC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BBD69-DB1B-4065-9A68-6CDF99CEC83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BBD69-DB1B-4065-9A68-6CDF99CEC83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BBD69-DB1B-4065-9A68-6CDF99CEC83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45F5-DB4C-4523-BEC8-05B052E64C94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40DD-6A5C-4F3D-AB43-2433627E5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45F5-DB4C-4523-BEC8-05B052E64C94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AF40DD-6A5C-4F3D-AB43-2433627E50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45F5-DB4C-4523-BEC8-05B052E64C94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40DD-6A5C-4F3D-AB43-2433627E5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45F5-DB4C-4523-BEC8-05B052E64C94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40DD-6A5C-4F3D-AB43-2433627E5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45F5-DB4C-4523-BEC8-05B052E64C94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40DD-6A5C-4F3D-AB43-2433627E5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45F5-DB4C-4523-BEC8-05B052E64C94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40DD-6A5C-4F3D-AB43-2433627E5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45F5-DB4C-4523-BEC8-05B052E64C94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40DD-6A5C-4F3D-AB43-2433627E5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45F5-DB4C-4523-BEC8-05B052E64C94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40DD-6A5C-4F3D-AB43-2433627E5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45F5-DB4C-4523-BEC8-05B052E64C94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40DD-6A5C-4F3D-AB43-2433627E5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45F5-DB4C-4523-BEC8-05B052E64C94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40DD-6A5C-4F3D-AB43-2433627E5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45F5-DB4C-4523-BEC8-05B052E64C94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AF40DD-6A5C-4F3D-AB43-2433627E50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45F5-DB4C-4523-BEC8-05B052E64C94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40DD-6A5C-4F3D-AB43-2433627E5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7245F5-DB4C-4523-BEC8-05B052E64C94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AF40DD-6A5C-4F3D-AB43-2433627E508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6" r:id="rId9"/>
    <p:sldLayoutId id="2147483693" r:id="rId10"/>
    <p:sldLayoutId id="2147483694" r:id="rId11"/>
    <p:sldLayoutId id="2147483695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80728"/>
            <a:ext cx="7851648" cy="22196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Урок </a:t>
            </a:r>
            <a:r>
              <a:rPr lang="ru-RU" dirty="0" smtClean="0"/>
              <a:t>по русскому языку по теме «Спряжение глагола»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УМК «Начальная школа ХХ1 века» 4 класс </a:t>
            </a:r>
          </a:p>
          <a:p>
            <a:pPr algn="ctr"/>
            <a:endParaRPr lang="ru-RU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 в парах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    </a:t>
            </a:r>
          </a:p>
          <a:p>
            <a:pPr algn="ctr">
              <a:buNone/>
            </a:pPr>
            <a:r>
              <a:rPr lang="ru-RU" sz="5400" dirty="0" smtClean="0"/>
              <a:t>              упр. 2 стр. 106</a:t>
            </a:r>
            <a:endParaRPr lang="ru-RU" sz="5400" dirty="0"/>
          </a:p>
        </p:txBody>
      </p:sp>
      <p:pic>
        <p:nvPicPr>
          <p:cNvPr id="6" name="Содержимое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4337947"/>
            <a:ext cx="3357585" cy="25200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2647950" y="1981200"/>
            <a:ext cx="6343650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Физкультминутка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Вы наверное устали?</a:t>
            </a:r>
          </a:p>
          <a:p>
            <a:pPr algn="ctr">
              <a:buNone/>
            </a:pPr>
            <a:r>
              <a:rPr lang="ru-RU" sz="4800" dirty="0" smtClean="0"/>
              <a:t>Ну </a:t>
            </a:r>
            <a:r>
              <a:rPr lang="ru-RU" sz="4800" dirty="0"/>
              <a:t>тогда все дружно встали.</a:t>
            </a:r>
          </a:p>
        </p:txBody>
      </p:sp>
      <p:pic>
        <p:nvPicPr>
          <p:cNvPr id="5124" name="Picture 4" descr="J028362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962400"/>
            <a:ext cx="2173288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dirty="0"/>
              <a:t>Ножками потопали,</a:t>
            </a:r>
          </a:p>
          <a:p>
            <a:pPr algn="ctr">
              <a:buNone/>
            </a:pPr>
            <a:r>
              <a:rPr lang="ru-RU" sz="4800" dirty="0"/>
              <a:t>Ручками похлопали</a:t>
            </a:r>
            <a:r>
              <a:rPr lang="ru-RU" dirty="0"/>
              <a:t>,</a:t>
            </a:r>
          </a:p>
          <a:p>
            <a:pPr>
              <a:buFont typeface="Wingdings" pitchFamily="2" charset="2"/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6149" name="Picture 5" descr="a0551bd6c9fd83ce0823fabae07a1c8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733800"/>
            <a:ext cx="2181225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/>
              <a:t>Покрутились, повертелись,</a:t>
            </a:r>
          </a:p>
          <a:p>
            <a:pPr algn="ctr">
              <a:buNone/>
            </a:pPr>
            <a:r>
              <a:rPr lang="ru-RU" sz="4800" dirty="0"/>
              <a:t>И за парты все уселись.</a:t>
            </a:r>
          </a:p>
        </p:txBody>
      </p:sp>
      <p:pic>
        <p:nvPicPr>
          <p:cNvPr id="7172" name="Picture 4" descr="lud38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3357562"/>
            <a:ext cx="19431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dirty="0"/>
              <a:t>Глазки крепко закрываем,</a:t>
            </a:r>
          </a:p>
          <a:p>
            <a:pPr algn="ctr">
              <a:buNone/>
            </a:pPr>
            <a:r>
              <a:rPr lang="ru-RU" sz="4800" dirty="0"/>
              <a:t>Дружно до пяти считаем.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8196" name="Picture 4" descr="glaz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3929066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/>
              <a:t>Открываем, поморгаем</a:t>
            </a:r>
          </a:p>
          <a:p>
            <a:pPr algn="ctr">
              <a:buNone/>
            </a:pPr>
            <a:r>
              <a:rPr lang="ru-RU" sz="4800" dirty="0"/>
              <a:t>И работать </a:t>
            </a:r>
            <a:r>
              <a:rPr lang="ru-RU" sz="4800" dirty="0" smtClean="0"/>
              <a:t>продолжаем.</a:t>
            </a:r>
            <a:endParaRPr lang="ru-RU" sz="4800" dirty="0"/>
          </a:p>
        </p:txBody>
      </p:sp>
      <p:pic>
        <p:nvPicPr>
          <p:cNvPr id="9220" name="Picture 4" descr="6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429000"/>
            <a:ext cx="2163763" cy="2571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0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Какой приём использовал автор в своём стихотворении, говоря о тучке?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М. Ю. Лермонтов. «Утёс»</a:t>
            </a:r>
          </a:p>
          <a:p>
            <a:pPr>
              <a:buNone/>
            </a:pPr>
            <a:r>
              <a:rPr lang="ru-RU" dirty="0" smtClean="0"/>
              <a:t>Ночевала тучка золотая </a:t>
            </a:r>
          </a:p>
          <a:p>
            <a:pPr>
              <a:buNone/>
            </a:pPr>
            <a:r>
              <a:rPr lang="ru-RU" dirty="0" smtClean="0"/>
              <a:t>На груди утёса – великана;</a:t>
            </a:r>
          </a:p>
          <a:p>
            <a:pPr>
              <a:buNone/>
            </a:pPr>
            <a:r>
              <a:rPr lang="ru-RU" dirty="0" smtClean="0"/>
              <a:t>Утром в путь она умчалась рано,</a:t>
            </a:r>
          </a:p>
          <a:p>
            <a:pPr>
              <a:buNone/>
            </a:pPr>
            <a:r>
              <a:rPr lang="ru-RU" dirty="0" smtClean="0"/>
              <a:t>По лазури весело играя;</a:t>
            </a:r>
          </a:p>
          <a:p>
            <a:pPr>
              <a:buNone/>
            </a:pPr>
            <a:r>
              <a:rPr lang="ru-RU" dirty="0" smtClean="0"/>
              <a:t>Но остался влажный след в морщине</a:t>
            </a:r>
          </a:p>
          <a:p>
            <a:pPr>
              <a:buNone/>
            </a:pPr>
            <a:r>
              <a:rPr lang="ru-RU" dirty="0" smtClean="0"/>
              <a:t>Старого утёса. Одиноко</a:t>
            </a:r>
          </a:p>
          <a:p>
            <a:pPr>
              <a:buNone/>
            </a:pPr>
            <a:r>
              <a:rPr lang="ru-RU" dirty="0" smtClean="0"/>
              <a:t>Он стоит, задумался глубоко, </a:t>
            </a:r>
          </a:p>
          <a:p>
            <a:pPr>
              <a:buNone/>
            </a:pPr>
            <a:r>
              <a:rPr lang="ru-RU" dirty="0" smtClean="0"/>
              <a:t>И тихонько плачет он в пустыне.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24288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К глаголам подберите существительные так, чтобы глаголы были употреблены в переносном значении.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6814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Девочка, зима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) идёт.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Звери, реки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) спят.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Щёки, костры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) горят.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</a:rPr>
              <a:t>Вьюга, собака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) злится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3643314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Самостоятельная работа</a:t>
            </a:r>
            <a:r>
              <a:rPr lang="ru-RU" sz="3600" b="1" i="1" dirty="0" smtClean="0"/>
              <a:t> </a:t>
            </a:r>
            <a:endParaRPr lang="ru-RU" sz="3600" b="1" i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128588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 </a:t>
            </a:r>
            <a:endParaRPr lang="ru-RU" sz="2800" b="1" i="1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4800" dirty="0" smtClean="0"/>
              <a:t>Долгожданный дан звонок,</a:t>
            </a:r>
          </a:p>
          <a:p>
            <a:pPr algn="ctr">
              <a:buNone/>
            </a:pPr>
            <a:r>
              <a:rPr lang="ru-RU" sz="4800" dirty="0" smtClean="0"/>
              <a:t>Начинается урок.</a:t>
            </a:r>
          </a:p>
          <a:p>
            <a:pPr algn="ctr">
              <a:buNone/>
            </a:pPr>
            <a:r>
              <a:rPr lang="ru-RU" sz="4800" dirty="0" smtClean="0"/>
              <a:t>Ножки вместе,</a:t>
            </a:r>
          </a:p>
          <a:p>
            <a:pPr algn="ctr">
              <a:buNone/>
            </a:pPr>
            <a:r>
              <a:rPr lang="ru-RU" sz="4800" dirty="0" smtClean="0"/>
              <a:t>Спинки ровно –</a:t>
            </a:r>
          </a:p>
          <a:p>
            <a:pPr algn="ctr">
              <a:buNone/>
            </a:pPr>
            <a:r>
              <a:rPr lang="ru-RU" sz="4800" dirty="0" smtClean="0"/>
              <a:t>А к уроку всё готово?</a:t>
            </a:r>
            <a:endParaRPr lang="ru-RU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85776"/>
            <a:ext cx="9144000" cy="7143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286000" y="1785926"/>
            <a:ext cx="457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000" dirty="0" smtClean="0"/>
              <a:t>Долгожданный дан звонок ,</a:t>
            </a:r>
          </a:p>
          <a:p>
            <a:pPr algn="ctr">
              <a:buNone/>
            </a:pPr>
            <a:r>
              <a:rPr lang="ru-RU" sz="4000" dirty="0" smtClean="0"/>
              <a:t>Начинается урок.</a:t>
            </a:r>
          </a:p>
          <a:p>
            <a:pPr algn="ctr">
              <a:buNone/>
            </a:pPr>
            <a:r>
              <a:rPr lang="ru-RU" sz="4000" dirty="0" smtClean="0"/>
              <a:t>Ножки вместе,</a:t>
            </a:r>
          </a:p>
          <a:p>
            <a:pPr algn="ctr">
              <a:buNone/>
            </a:pPr>
            <a:r>
              <a:rPr lang="ru-RU" sz="4000" dirty="0" smtClean="0"/>
              <a:t>Спинки ровно – </a:t>
            </a:r>
          </a:p>
          <a:p>
            <a:pPr algn="ctr">
              <a:buNone/>
            </a:pPr>
            <a:r>
              <a:rPr lang="ru-RU" sz="4000" dirty="0" smtClean="0"/>
              <a:t>А к уроку всё готово?</a:t>
            </a:r>
            <a:endParaRPr lang="ru-RU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Проверьте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9501222" cy="43891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600" b="1" i="1" dirty="0" smtClean="0"/>
              <a:t>         </a:t>
            </a:r>
            <a:r>
              <a:rPr lang="ru-RU" sz="3600" b="1" dirty="0" smtClean="0"/>
              <a:t> 1вариант                                      2 вариант</a:t>
            </a:r>
            <a:r>
              <a:rPr lang="ru-RU" sz="3600" b="1" u="sng" dirty="0" smtClean="0"/>
              <a:t> 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-</a:t>
            </a:r>
            <a:r>
              <a:rPr lang="ru-RU" sz="3600" b="1" i="1" dirty="0" smtClean="0"/>
              <a:t> ползёшь, ползут</a:t>
            </a:r>
            <a:r>
              <a:rPr lang="ru-RU" sz="3600" dirty="0" smtClean="0"/>
              <a:t>(1спр.)           - </a:t>
            </a:r>
            <a:r>
              <a:rPr lang="ru-RU" sz="3600" b="1" i="1" dirty="0" smtClean="0"/>
              <a:t>ползёт, ползут</a:t>
            </a:r>
            <a:r>
              <a:rPr lang="ru-RU" sz="3600" dirty="0" smtClean="0"/>
              <a:t>(1спр.)</a:t>
            </a:r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b="1" i="1" dirty="0" smtClean="0"/>
              <a:t>- молчишь, молчат </a:t>
            </a:r>
            <a:r>
              <a:rPr lang="ru-RU" sz="3600" dirty="0" smtClean="0"/>
              <a:t>(2спр.)</a:t>
            </a:r>
            <a:r>
              <a:rPr lang="ru-RU" sz="3600" b="1" i="1" dirty="0" smtClean="0"/>
              <a:t>       - молчит, молчат </a:t>
            </a:r>
            <a:r>
              <a:rPr lang="ru-RU" sz="3600" dirty="0" smtClean="0"/>
              <a:t>(2спр.)</a:t>
            </a:r>
            <a:r>
              <a:rPr lang="ru-RU" sz="3600" b="1" i="1" dirty="0" smtClean="0"/>
              <a:t>      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b="1" i="1" dirty="0" smtClean="0"/>
              <a:t>- несёшь, несут </a:t>
            </a:r>
            <a:r>
              <a:rPr lang="ru-RU" sz="3600" dirty="0" smtClean="0"/>
              <a:t>(1спр.)              </a:t>
            </a:r>
            <a:r>
              <a:rPr lang="ru-RU" sz="3600" b="1" i="1" dirty="0" smtClean="0"/>
              <a:t>- несёт, несут </a:t>
            </a:r>
            <a:r>
              <a:rPr lang="ru-RU" sz="3600" dirty="0" smtClean="0"/>
              <a:t>(1спр.) </a:t>
            </a:r>
          </a:p>
          <a:p>
            <a:pPr>
              <a:buNone/>
            </a:pPr>
            <a:r>
              <a:rPr lang="ru-RU" sz="3600" b="1" i="1" dirty="0" smtClean="0"/>
              <a:t> - кричишь, кричат</a:t>
            </a:r>
            <a:r>
              <a:rPr lang="ru-RU" sz="3600" dirty="0" smtClean="0"/>
              <a:t> (2спр.)        </a:t>
            </a:r>
            <a:r>
              <a:rPr lang="ru-RU" sz="3600" b="1" i="1" dirty="0" smtClean="0"/>
              <a:t>- кричит, кричат</a:t>
            </a:r>
            <a:r>
              <a:rPr lang="ru-RU" sz="3600" dirty="0" smtClean="0"/>
              <a:t> (2спр.)</a:t>
            </a:r>
          </a:p>
          <a:p>
            <a:pPr>
              <a:buNone/>
            </a:pPr>
            <a:r>
              <a:rPr lang="ru-RU" sz="3600" b="1" i="1" dirty="0" smtClean="0"/>
              <a:t> - ляжешь, лягут</a:t>
            </a:r>
            <a:r>
              <a:rPr lang="ru-RU" sz="3600" dirty="0" smtClean="0"/>
              <a:t> (1спр.)        </a:t>
            </a:r>
            <a:r>
              <a:rPr lang="ru-RU" sz="3600" b="1" i="1" dirty="0" smtClean="0"/>
              <a:t>     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 </a:t>
            </a:r>
            <a:endParaRPr lang="ru-RU" sz="36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35743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+mn-lt"/>
              </a:rPr>
              <a:t/>
            </a:r>
            <a:br>
              <a:rPr lang="en-US" sz="5400" dirty="0" smtClean="0">
                <a:latin typeface="+mn-lt"/>
              </a:rPr>
            </a:br>
            <a:r>
              <a:rPr lang="en-US" sz="5400" dirty="0" smtClean="0">
                <a:latin typeface="+mn-lt"/>
              </a:rPr>
              <a:t/>
            </a:r>
            <a:br>
              <a:rPr lang="en-US" sz="5400" dirty="0" smtClean="0">
                <a:latin typeface="+mn-lt"/>
              </a:rPr>
            </a:br>
            <a:r>
              <a:rPr lang="en-US" sz="5400" dirty="0" smtClean="0">
                <a:latin typeface="+mn-lt"/>
              </a:rPr>
              <a:t/>
            </a:r>
            <a:br>
              <a:rPr lang="en-US" sz="5400" dirty="0" smtClean="0">
                <a:latin typeface="+mn-lt"/>
              </a:rPr>
            </a:br>
            <a:r>
              <a:rPr lang="en-US" sz="5400" dirty="0" smtClean="0">
                <a:latin typeface="+mn-lt"/>
              </a:rPr>
              <a:t/>
            </a:r>
            <a:br>
              <a:rPr lang="en-US" sz="5400" dirty="0" smtClean="0">
                <a:latin typeface="+mn-lt"/>
              </a:rPr>
            </a:br>
            <a:r>
              <a:rPr lang="en-US" sz="5400" dirty="0" smtClean="0">
                <a:latin typeface="+mn-lt"/>
              </a:rPr>
              <a:t/>
            </a:r>
            <a:br>
              <a:rPr lang="en-US" sz="5400" dirty="0" smtClean="0">
                <a:latin typeface="+mn-lt"/>
              </a:rPr>
            </a:br>
            <a:r>
              <a:rPr lang="en-US" sz="5400" dirty="0" smtClean="0">
                <a:latin typeface="+mn-lt"/>
              </a:rPr>
              <a:t/>
            </a:r>
            <a:br>
              <a:rPr lang="en-US" sz="5400" dirty="0" smtClean="0">
                <a:latin typeface="+mn-lt"/>
              </a:rPr>
            </a:br>
            <a:r>
              <a:rPr lang="en-US" sz="5400" dirty="0" smtClean="0">
                <a:latin typeface="+mn-lt"/>
              </a:rPr>
              <a:t/>
            </a:r>
            <a:br>
              <a:rPr lang="en-US" sz="5400" dirty="0" smtClean="0">
                <a:latin typeface="+mn-lt"/>
              </a:rPr>
            </a:br>
            <a:r>
              <a:rPr lang="ru-RU" sz="6600" b="1" dirty="0" smtClean="0">
                <a:latin typeface="+mn-lt"/>
              </a:rPr>
              <a:t>Итог урока</a:t>
            </a:r>
            <a:r>
              <a:rPr lang="ru-RU" sz="5400" dirty="0" smtClean="0">
                <a:latin typeface="+mn-lt"/>
              </a:rPr>
              <a:t>.</a:t>
            </a:r>
            <a:br>
              <a:rPr lang="ru-RU" sz="5400" dirty="0" smtClean="0">
                <a:latin typeface="+mn-lt"/>
              </a:rPr>
            </a:br>
            <a:endParaRPr lang="ru-RU" sz="5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Над какой темой мы работали?</a:t>
            </a:r>
          </a:p>
          <a:p>
            <a:pPr algn="ctr">
              <a:buNone/>
            </a:pPr>
            <a:r>
              <a:rPr lang="ru-RU" sz="4800" dirty="0" smtClean="0"/>
              <a:t>Что нового узнали?</a:t>
            </a:r>
          </a:p>
          <a:p>
            <a:pPr algn="ctr">
              <a:buNone/>
            </a:pPr>
            <a:r>
              <a:rPr lang="ru-RU" sz="4800" dirty="0" smtClean="0"/>
              <a:t>Чему учились?</a:t>
            </a:r>
          </a:p>
          <a:p>
            <a:pPr algn="ctr">
              <a:buNone/>
            </a:pPr>
            <a:r>
              <a:rPr lang="ru-RU" sz="4800" dirty="0" smtClean="0"/>
              <a:t>Какое настроение от урока?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r>
              <a:rPr lang="ru-RU" sz="4800" dirty="0" smtClean="0"/>
              <a:t> стр. 107, упр.3.</a:t>
            </a:r>
          </a:p>
          <a:p>
            <a:pPr algn="ctr">
              <a:buNone/>
            </a:pPr>
            <a:r>
              <a:rPr lang="ru-RU" sz="4800" dirty="0" smtClean="0"/>
              <a:t>Обратите внимание на информацию на стр. 106</a:t>
            </a:r>
            <a:endParaRPr lang="ru-RU" sz="4800" dirty="0"/>
          </a:p>
        </p:txBody>
      </p:sp>
      <p:pic>
        <p:nvPicPr>
          <p:cNvPr id="4" name="Рисунок 3" descr="s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2908" y="1714488"/>
            <a:ext cx="2571768" cy="23098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5400" dirty="0" smtClean="0"/>
          </a:p>
          <a:p>
            <a:pPr algn="ctr">
              <a:buNone/>
            </a:pPr>
            <a:r>
              <a:rPr lang="ru-RU" sz="5400" dirty="0" smtClean="0"/>
              <a:t>Урок окончен.</a:t>
            </a:r>
            <a:endParaRPr lang="ru-RU" sz="5400" dirty="0"/>
          </a:p>
        </p:txBody>
      </p:sp>
      <p:pic>
        <p:nvPicPr>
          <p:cNvPr id="4" name="Рисунок 3" descr="ca478fc61bab81f033cd9834f430ec5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3214686"/>
            <a:ext cx="3357554" cy="3643314"/>
          </a:xfrm>
          <a:prstGeom prst="rect">
            <a:avLst/>
          </a:prstGeom>
        </p:spPr>
      </p:pic>
      <p:pic>
        <p:nvPicPr>
          <p:cNvPr id="5" name="Рисунок 4" descr="о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642918"/>
            <a:ext cx="2500330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 ком идёт речь?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dirty="0" smtClean="0"/>
              <a:t>Интересная часть речи</a:t>
            </a:r>
          </a:p>
          <a:p>
            <a:pPr algn="ctr">
              <a:buNone/>
            </a:pPr>
            <a:r>
              <a:rPr lang="ru-RU" sz="2800" dirty="0" smtClean="0"/>
              <a:t>В русском языке живёт.</a:t>
            </a:r>
          </a:p>
          <a:p>
            <a:pPr algn="ctr">
              <a:buNone/>
            </a:pPr>
            <a:r>
              <a:rPr lang="ru-RU" sz="2800" dirty="0" smtClean="0"/>
              <a:t>Кто что делает расскажет:</a:t>
            </a:r>
          </a:p>
          <a:p>
            <a:pPr algn="ctr">
              <a:buNone/>
            </a:pPr>
            <a:r>
              <a:rPr lang="ru-RU" sz="2800" dirty="0" smtClean="0"/>
              <a:t>Чертит, пишет, иль поёт,</a:t>
            </a:r>
          </a:p>
          <a:p>
            <a:pPr algn="ctr">
              <a:buNone/>
            </a:pPr>
            <a:r>
              <a:rPr lang="ru-RU" sz="2800" dirty="0" smtClean="0"/>
              <a:t>Вышивает, или пашет,</a:t>
            </a:r>
          </a:p>
          <a:p>
            <a:pPr algn="ctr">
              <a:buNone/>
            </a:pPr>
            <a:r>
              <a:rPr lang="ru-RU" sz="2800" dirty="0" smtClean="0"/>
              <a:t>Или забивает гол,</a:t>
            </a:r>
          </a:p>
          <a:p>
            <a:pPr algn="ctr">
              <a:buNone/>
            </a:pPr>
            <a:r>
              <a:rPr lang="ru-RU" sz="2800" dirty="0" smtClean="0"/>
              <a:t>Варит, жарит, моет, чистит.</a:t>
            </a:r>
          </a:p>
          <a:p>
            <a:pPr algn="ctr">
              <a:buNone/>
            </a:pPr>
            <a:r>
              <a:rPr lang="ru-RU" sz="2800" dirty="0" smtClean="0"/>
              <a:t>Всё расскажет нам…</a:t>
            </a:r>
          </a:p>
          <a:p>
            <a:pPr algn="ctr">
              <a:buNone/>
            </a:pPr>
            <a:r>
              <a:rPr lang="ru-RU" dirty="0" smtClean="0"/>
              <a:t>                                                          </a:t>
            </a:r>
            <a:endParaRPr lang="ru-RU" sz="36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286248" y="5715016"/>
            <a:ext cx="54380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Глагол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л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0"/>
            <a:ext cx="2000232" cy="20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5800" y="514352"/>
            <a:ext cx="7600976" cy="116205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От данных глаголов образуйте неопределённую форму</a:t>
            </a:r>
            <a:endParaRPr lang="ru-RU" sz="40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685800" y="1643050"/>
            <a:ext cx="7315224" cy="460535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Прошу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Терплю         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Соберу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Пойму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Бегу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Тру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Подниму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Ловлю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Берегу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sz="4400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928926" y="1785925"/>
          <a:ext cx="5759794" cy="4489265"/>
        </p:xfrm>
        <a:graphic>
          <a:graphicData uri="http://schemas.openxmlformats.org/drawingml/2006/table">
            <a:tbl>
              <a:tblPr/>
              <a:tblGrid>
                <a:gridCol w="708972"/>
                <a:gridCol w="153036"/>
                <a:gridCol w="486712"/>
                <a:gridCol w="679616"/>
                <a:gridCol w="811187"/>
                <a:gridCol w="688618"/>
                <a:gridCol w="771518"/>
                <a:gridCol w="730068"/>
                <a:gridCol w="730067"/>
              </a:tblGrid>
              <a:tr h="468804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2800" dirty="0">
                        <a:solidFill>
                          <a:srgbClr val="63242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8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2800" dirty="0">
                        <a:solidFill>
                          <a:srgbClr val="0D0D0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2800" dirty="0">
                        <a:solidFill>
                          <a:srgbClr val="63242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8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2800" dirty="0">
                        <a:solidFill>
                          <a:srgbClr val="0D0D0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800" dirty="0">
                        <a:solidFill>
                          <a:srgbClr val="63242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2800" dirty="0">
                        <a:solidFill>
                          <a:srgbClr val="0D0D0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я</a:t>
                      </a:r>
                      <a:endParaRPr lang="ru-RU" sz="2800" dirty="0">
                        <a:solidFill>
                          <a:srgbClr val="63242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76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5.</a:t>
                      </a:r>
                      <a:r>
                        <a:rPr lang="ru-RU" sz="2800" baseline="0" dirty="0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ж</a:t>
                      </a:r>
                      <a:endParaRPr lang="ru-RU" sz="2800" dirty="0">
                        <a:solidFill>
                          <a:srgbClr val="63242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064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2800" dirty="0">
                        <a:solidFill>
                          <a:srgbClr val="0D0D0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2800" dirty="0">
                        <a:solidFill>
                          <a:srgbClr val="63242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8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2800" dirty="0">
                        <a:solidFill>
                          <a:srgbClr val="0D0D0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2800" dirty="0">
                        <a:solidFill>
                          <a:srgbClr val="63242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я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8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2800" dirty="0">
                        <a:solidFill>
                          <a:srgbClr val="0D0D0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2800" dirty="0">
                        <a:solidFill>
                          <a:srgbClr val="63242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688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endParaRPr lang="ru-RU" sz="2800" dirty="0">
                        <a:solidFill>
                          <a:srgbClr val="0D0D0D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2800" dirty="0">
                        <a:solidFill>
                          <a:srgbClr val="63242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43306" y="1785926"/>
            <a:ext cx="507209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643306" y="2285992"/>
            <a:ext cx="5072098" cy="5000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643306" y="2786058"/>
            <a:ext cx="5072098" cy="50006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643306" y="3286124"/>
            <a:ext cx="4357718" cy="5000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286248" y="3786190"/>
            <a:ext cx="4429156" cy="50006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643306" y="4286256"/>
            <a:ext cx="4357718" cy="50006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643306" y="4786322"/>
            <a:ext cx="5072098" cy="5000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flipV="1">
            <a:off x="3643306" y="5286388"/>
            <a:ext cx="4357718" cy="5000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643306" y="5715016"/>
            <a:ext cx="4357718" cy="5715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0" grpId="0" animBg="1"/>
      <p:bldP spid="11" grpId="0" animBg="1"/>
      <p:bldP spid="12" grpId="0" animBg="1"/>
      <p:bldP spid="13" grpId="1" animBg="1"/>
      <p:bldP spid="14" grpId="0" animBg="1"/>
      <p:bldP spid="15" grpId="1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2704664"/>
            <a:ext cx="7772400" cy="4153336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 smtClean="0"/>
              <a:t>«Спряжение глагола»</a:t>
            </a:r>
            <a:endParaRPr lang="ru-RU" sz="6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25110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 smtClean="0"/>
              <a:t>Спряжение</a:t>
            </a:r>
            <a:r>
              <a:rPr lang="ru-RU" dirty="0" smtClean="0"/>
              <a:t> –  </a:t>
            </a:r>
            <a:br>
              <a:rPr lang="ru-RU" dirty="0" smtClean="0"/>
            </a:br>
            <a:r>
              <a:rPr lang="ru-RU" dirty="0" smtClean="0"/>
              <a:t>                                                это изменение глаголов по лицам и числам.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857999"/>
            <a:ext cx="8229600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«Личные окончания глаголов»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389120"/>
          </a:xfrm>
        </p:spPr>
        <p:txBody>
          <a:bodyPr/>
          <a:lstStyle/>
          <a:p>
            <a:pPr marL="514350" indent="-514350" algn="ctr">
              <a:buNone/>
            </a:pPr>
            <a:r>
              <a:rPr lang="ru-RU" dirty="0" smtClean="0"/>
              <a:t>                     ед. ч.                               </a:t>
            </a:r>
          </a:p>
          <a:p>
            <a:pPr marL="514350" indent="-514350">
              <a:buNone/>
            </a:pP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      1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dirty="0" smtClean="0"/>
              <a:t>лицо   </a:t>
            </a:r>
            <a:r>
              <a:rPr lang="en-US" dirty="0" smtClean="0"/>
              <a:t>  </a:t>
            </a:r>
            <a:r>
              <a:rPr lang="ru-RU" dirty="0" smtClean="0"/>
              <a:t> </a:t>
            </a:r>
            <a:r>
              <a:rPr lang="ru-RU" b="1" i="1" dirty="0" smtClean="0"/>
              <a:t>я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  пек</a:t>
            </a:r>
            <a:r>
              <a:rPr lang="ru-RU" b="1" i="1" dirty="0" smtClean="0">
                <a:solidFill>
                  <a:srgbClr val="C00000"/>
                </a:solidFill>
              </a:rPr>
              <a:t>у </a:t>
            </a:r>
            <a:r>
              <a:rPr lang="ru-RU" i="1" dirty="0" smtClean="0"/>
              <a:t> </a:t>
            </a:r>
            <a:r>
              <a:rPr lang="ru-RU" dirty="0" smtClean="0"/>
              <a:t>       леж</a:t>
            </a:r>
            <a:r>
              <a:rPr lang="ru-RU" b="1" i="1" dirty="0" smtClean="0">
                <a:solidFill>
                  <a:srgbClr val="C00000"/>
                </a:solidFill>
              </a:rPr>
              <a:t>у </a:t>
            </a:r>
            <a:r>
              <a:rPr lang="ru-RU" i="1" dirty="0" smtClean="0"/>
              <a:t> </a:t>
            </a:r>
            <a:r>
              <a:rPr lang="ru-RU" dirty="0" smtClean="0"/>
              <a:t>       </a:t>
            </a:r>
            <a:endParaRPr lang="ru-RU" b="1" i="1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    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</a:t>
            </a:r>
            <a:r>
              <a:rPr lang="ru-RU" dirty="0" smtClean="0"/>
              <a:t>лицо</a:t>
            </a:r>
            <a:r>
              <a:rPr lang="en-US" dirty="0" smtClean="0"/>
              <a:t> </a:t>
            </a:r>
            <a:r>
              <a:rPr lang="ru-RU" dirty="0" smtClean="0"/>
              <a:t>   </a:t>
            </a:r>
            <a:r>
              <a:rPr lang="ru-RU" b="1" i="1" dirty="0" smtClean="0"/>
              <a:t>ты</a:t>
            </a:r>
            <a:r>
              <a:rPr lang="en-US" i="1" dirty="0" smtClean="0"/>
              <a:t> </a:t>
            </a:r>
            <a:r>
              <a:rPr lang="ru-RU" dirty="0" smtClean="0"/>
              <a:t> печ</a:t>
            </a:r>
            <a:r>
              <a:rPr lang="ru-RU" b="1" i="1" dirty="0" smtClean="0">
                <a:solidFill>
                  <a:srgbClr val="C00000"/>
                </a:solidFill>
              </a:rPr>
              <a:t>ёшь</a:t>
            </a:r>
            <a:r>
              <a:rPr lang="ru-RU" dirty="0" smtClean="0"/>
              <a:t>    леж</a:t>
            </a:r>
            <a:r>
              <a:rPr lang="ru-RU" b="1" i="1" dirty="0" smtClean="0">
                <a:solidFill>
                  <a:srgbClr val="C00000"/>
                </a:solidFill>
              </a:rPr>
              <a:t>ишь </a:t>
            </a:r>
            <a:r>
              <a:rPr lang="ru-RU" i="1" dirty="0" smtClean="0"/>
              <a:t> </a:t>
            </a:r>
            <a:r>
              <a:rPr lang="ru-RU" dirty="0" smtClean="0"/>
              <a:t>  </a:t>
            </a:r>
            <a:endParaRPr lang="ru-RU" b="1" i="1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      3 </a:t>
            </a:r>
            <a:r>
              <a:rPr lang="ru-RU" dirty="0" smtClean="0"/>
              <a:t>лицо  </a:t>
            </a:r>
            <a:r>
              <a:rPr lang="en-US" dirty="0" smtClean="0"/>
              <a:t>   </a:t>
            </a:r>
            <a:r>
              <a:rPr lang="ru-RU" dirty="0" smtClean="0"/>
              <a:t> </a:t>
            </a:r>
            <a:r>
              <a:rPr lang="ru-RU" b="1" i="1" dirty="0" smtClean="0"/>
              <a:t>он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печ</a:t>
            </a:r>
            <a:r>
              <a:rPr lang="ru-RU" b="1" i="1" dirty="0" smtClean="0">
                <a:solidFill>
                  <a:srgbClr val="C00000"/>
                </a:solidFill>
              </a:rPr>
              <a:t>ёт</a:t>
            </a:r>
            <a:r>
              <a:rPr lang="ru-RU" b="1" i="1" dirty="0" smtClean="0"/>
              <a:t> </a:t>
            </a:r>
            <a:r>
              <a:rPr lang="ru-RU" dirty="0" smtClean="0"/>
              <a:t>     леж</a:t>
            </a:r>
            <a:r>
              <a:rPr lang="ru-RU" b="1" i="1" dirty="0" smtClean="0">
                <a:solidFill>
                  <a:srgbClr val="C00000"/>
                </a:solidFill>
              </a:rPr>
              <a:t>ит </a:t>
            </a:r>
            <a:r>
              <a:rPr lang="ru-RU" dirty="0" smtClean="0"/>
              <a:t>    </a:t>
            </a:r>
            <a:r>
              <a:rPr lang="en-US" b="1" i="1" dirty="0" smtClean="0">
                <a:solidFill>
                  <a:srgbClr val="C00000"/>
                </a:solidFill>
              </a:rPr>
              <a:t>                           		 </a:t>
            </a:r>
            <a:r>
              <a:rPr lang="ru-RU" b="1" i="1" dirty="0" smtClean="0">
                <a:solidFill>
                  <a:srgbClr val="C00000"/>
                </a:solidFill>
              </a:rPr>
              <a:t>                              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мн. ч</a:t>
            </a:r>
          </a:p>
          <a:p>
            <a:pPr marL="514350" indent="-514350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                       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dirty="0" smtClean="0"/>
              <a:t>лицо</a:t>
            </a:r>
            <a:r>
              <a:rPr lang="en-US" b="1" i="1" dirty="0" smtClean="0">
                <a:solidFill>
                  <a:srgbClr val="C00000"/>
                </a:solidFill>
              </a:rPr>
              <a:t>   </a:t>
            </a:r>
            <a:r>
              <a:rPr lang="ru-RU" b="1" i="1" dirty="0" smtClean="0"/>
              <a:t>мы</a:t>
            </a:r>
            <a:r>
              <a:rPr lang="en-US" dirty="0" smtClean="0"/>
              <a:t>  </a:t>
            </a:r>
            <a:r>
              <a:rPr lang="ru-RU" dirty="0" smtClean="0"/>
              <a:t>  печ</a:t>
            </a:r>
            <a:r>
              <a:rPr lang="ru-RU" b="1" i="1" dirty="0" smtClean="0">
                <a:solidFill>
                  <a:srgbClr val="C00000"/>
                </a:solidFill>
              </a:rPr>
              <a:t>ём   </a:t>
            </a:r>
            <a:r>
              <a:rPr lang="ru-RU" dirty="0" smtClean="0"/>
              <a:t>  </a:t>
            </a:r>
            <a:r>
              <a:rPr lang="en-US" dirty="0" smtClean="0"/>
              <a:t>  </a:t>
            </a:r>
            <a:r>
              <a:rPr lang="ru-RU" dirty="0" smtClean="0"/>
              <a:t>леж</a:t>
            </a:r>
            <a:r>
              <a:rPr lang="ru-RU" b="1" i="1" dirty="0" smtClean="0">
                <a:solidFill>
                  <a:srgbClr val="C00000"/>
                </a:solidFill>
              </a:rPr>
              <a:t>им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ru-RU" b="1" i="1" dirty="0" smtClean="0"/>
              <a:t>                          </a:t>
            </a:r>
            <a:r>
              <a:rPr lang="en-US" b="1" i="1" dirty="0" smtClean="0"/>
              <a:t> </a:t>
            </a: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dirty="0" smtClean="0"/>
              <a:t>лицо</a:t>
            </a:r>
            <a:r>
              <a:rPr lang="en-US" dirty="0" smtClean="0"/>
              <a:t>   </a:t>
            </a:r>
            <a:r>
              <a:rPr lang="en-US" b="1" i="1" dirty="0" smtClean="0"/>
              <a:t> </a:t>
            </a:r>
            <a:r>
              <a:rPr lang="ru-RU" b="1" i="1" dirty="0" smtClean="0"/>
              <a:t>вы</a:t>
            </a:r>
            <a:r>
              <a:rPr lang="ru-RU" dirty="0" smtClean="0"/>
              <a:t>    печ</a:t>
            </a:r>
            <a:r>
              <a:rPr lang="ru-RU" b="1" i="1" dirty="0" smtClean="0">
                <a:solidFill>
                  <a:srgbClr val="C00000"/>
                </a:solidFill>
              </a:rPr>
              <a:t>ёте</a:t>
            </a:r>
            <a:r>
              <a:rPr lang="ru-RU" dirty="0" smtClean="0"/>
              <a:t>     леж</a:t>
            </a:r>
            <a:r>
              <a:rPr lang="ru-RU" b="1" i="1" dirty="0" smtClean="0">
                <a:solidFill>
                  <a:srgbClr val="C00000"/>
                </a:solidFill>
              </a:rPr>
              <a:t>ите</a:t>
            </a:r>
            <a:endParaRPr lang="en-US" b="1" i="1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                       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dirty="0" smtClean="0"/>
              <a:t>лицо</a:t>
            </a:r>
            <a:r>
              <a:rPr lang="en-US" dirty="0" smtClean="0"/>
              <a:t>  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/>
              <a:t>они   </a:t>
            </a:r>
            <a:r>
              <a:rPr lang="ru-RU" dirty="0" smtClean="0"/>
              <a:t>пек</a:t>
            </a:r>
            <a:r>
              <a:rPr lang="ru-RU" b="1" i="1" dirty="0" smtClean="0">
                <a:solidFill>
                  <a:srgbClr val="C00000"/>
                </a:solidFill>
              </a:rPr>
              <a:t>ут  </a:t>
            </a:r>
            <a:r>
              <a:rPr lang="ru-RU" dirty="0" smtClean="0"/>
              <a:t> </a:t>
            </a:r>
            <a:r>
              <a:rPr lang="en-US" dirty="0" smtClean="0"/>
              <a:t>   </a:t>
            </a:r>
            <a:r>
              <a:rPr lang="ru-RU" dirty="0" smtClean="0"/>
              <a:t> леж</a:t>
            </a:r>
            <a:r>
              <a:rPr lang="ru-RU" b="1" i="1" dirty="0" smtClean="0">
                <a:solidFill>
                  <a:srgbClr val="C00000"/>
                </a:solidFill>
              </a:rPr>
              <a:t>ат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000" dirty="0" smtClean="0"/>
              <a:t>Если у глагола личные окончания </a:t>
            </a:r>
          </a:p>
          <a:p>
            <a:pPr>
              <a:buNone/>
            </a:pPr>
            <a:r>
              <a:rPr lang="ru-RU" sz="4000" dirty="0" smtClean="0"/>
              <a:t>            -</a:t>
            </a:r>
            <a:r>
              <a:rPr lang="ru-RU" sz="4000" b="1" i="1" dirty="0" smtClean="0">
                <a:solidFill>
                  <a:srgbClr val="C00000"/>
                </a:solidFill>
              </a:rPr>
              <a:t>ешь, -</a:t>
            </a:r>
            <a:r>
              <a:rPr lang="ru-RU" sz="4000" b="1" i="1" dirty="0" err="1" smtClean="0">
                <a:solidFill>
                  <a:srgbClr val="C00000"/>
                </a:solidFill>
              </a:rPr>
              <a:t>ет</a:t>
            </a:r>
            <a:r>
              <a:rPr lang="ru-RU" sz="4000" b="1" i="1" dirty="0" smtClean="0">
                <a:solidFill>
                  <a:srgbClr val="C00000"/>
                </a:solidFill>
              </a:rPr>
              <a:t>, -ем, -</a:t>
            </a:r>
            <a:r>
              <a:rPr lang="ru-RU" sz="4000" b="1" i="1" dirty="0" err="1" smtClean="0">
                <a:solidFill>
                  <a:srgbClr val="C00000"/>
                </a:solidFill>
              </a:rPr>
              <a:t>ете</a:t>
            </a:r>
            <a:r>
              <a:rPr lang="ru-RU" sz="4000" b="1" i="1" dirty="0" smtClean="0">
                <a:solidFill>
                  <a:srgbClr val="C00000"/>
                </a:solidFill>
              </a:rPr>
              <a:t>, -</a:t>
            </a:r>
            <a:r>
              <a:rPr lang="ru-RU" sz="4000" b="1" i="1" dirty="0" err="1" smtClean="0">
                <a:solidFill>
                  <a:srgbClr val="C00000"/>
                </a:solidFill>
              </a:rPr>
              <a:t>ут</a:t>
            </a:r>
            <a:r>
              <a:rPr lang="ru-RU" sz="4000" b="1" i="1" dirty="0" smtClean="0">
                <a:solidFill>
                  <a:srgbClr val="C00000"/>
                </a:solidFill>
              </a:rPr>
              <a:t> (-ют),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то это глаголы </a:t>
            </a:r>
            <a:r>
              <a:rPr lang="ru-RU" sz="4000" b="1" i="1" dirty="0" smtClean="0"/>
              <a:t>1 спряжения.</a:t>
            </a:r>
          </a:p>
          <a:p>
            <a:r>
              <a:rPr lang="ru-RU" sz="4000" dirty="0" smtClean="0"/>
              <a:t>Если у глагола личные окончания </a:t>
            </a:r>
          </a:p>
          <a:p>
            <a:pPr>
              <a:buNone/>
            </a:pPr>
            <a:r>
              <a:rPr lang="ru-RU" sz="4000" dirty="0" smtClean="0"/>
              <a:t>            -</a:t>
            </a:r>
            <a:r>
              <a:rPr lang="ru-RU" sz="4000" b="1" i="1" dirty="0" smtClean="0">
                <a:solidFill>
                  <a:srgbClr val="C00000"/>
                </a:solidFill>
              </a:rPr>
              <a:t>ишь, -</a:t>
            </a:r>
            <a:r>
              <a:rPr lang="ru-RU" sz="4000" b="1" i="1" dirty="0" err="1" smtClean="0">
                <a:solidFill>
                  <a:srgbClr val="C00000"/>
                </a:solidFill>
              </a:rPr>
              <a:t>ит</a:t>
            </a:r>
            <a:r>
              <a:rPr lang="ru-RU" sz="4000" b="1" i="1" dirty="0" smtClean="0">
                <a:solidFill>
                  <a:srgbClr val="C00000"/>
                </a:solidFill>
              </a:rPr>
              <a:t>, -им, -</a:t>
            </a:r>
            <a:r>
              <a:rPr lang="ru-RU" sz="4000" b="1" i="1" dirty="0" err="1" smtClean="0">
                <a:solidFill>
                  <a:srgbClr val="C00000"/>
                </a:solidFill>
              </a:rPr>
              <a:t>ите</a:t>
            </a:r>
            <a:r>
              <a:rPr lang="ru-RU" sz="4000" b="1" i="1" dirty="0" smtClean="0">
                <a:solidFill>
                  <a:srgbClr val="C00000"/>
                </a:solidFill>
              </a:rPr>
              <a:t>, -</a:t>
            </a:r>
            <a:r>
              <a:rPr lang="ru-RU" sz="4000" b="1" i="1" dirty="0" err="1" smtClean="0">
                <a:solidFill>
                  <a:srgbClr val="C00000"/>
                </a:solidFill>
              </a:rPr>
              <a:t>ат</a:t>
            </a:r>
            <a:r>
              <a:rPr lang="ru-RU" sz="4000" b="1" i="1" dirty="0" smtClean="0">
                <a:solidFill>
                  <a:srgbClr val="C00000"/>
                </a:solidFill>
              </a:rPr>
              <a:t> (-</a:t>
            </a:r>
            <a:r>
              <a:rPr lang="ru-RU" sz="4000" b="1" i="1" dirty="0" err="1" smtClean="0">
                <a:solidFill>
                  <a:srgbClr val="C00000"/>
                </a:solidFill>
              </a:rPr>
              <a:t>ят</a:t>
            </a:r>
            <a:r>
              <a:rPr lang="ru-RU" sz="4000" b="1" i="1" dirty="0" smtClean="0">
                <a:solidFill>
                  <a:srgbClr val="C00000"/>
                </a:solidFill>
              </a:rPr>
              <a:t>),</a:t>
            </a:r>
            <a:r>
              <a:rPr lang="ru-RU" sz="4000" dirty="0" smtClean="0"/>
              <a:t> </a:t>
            </a:r>
          </a:p>
          <a:p>
            <a:pPr>
              <a:buNone/>
            </a:pPr>
            <a:r>
              <a:rPr lang="ru-RU" sz="4000" dirty="0" smtClean="0"/>
              <a:t> то это глаголы </a:t>
            </a:r>
            <a:r>
              <a:rPr lang="ru-RU" sz="4000" b="1" i="1" dirty="0" smtClean="0"/>
              <a:t>2 спряжения.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Запишите глаголы в два столбика: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sz="3200" b="1" dirty="0" smtClean="0"/>
              <a:t>глаголы 1-го спряжения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200" b="1" dirty="0" smtClean="0"/>
              <a:t>глаголы 2-го спряжения</a:t>
            </a:r>
          </a:p>
          <a:p>
            <a:pPr marL="514350" indent="-514350">
              <a:buNone/>
            </a:pPr>
            <a:r>
              <a:rPr lang="ru-RU" b="1" dirty="0" smtClean="0"/>
              <a:t>  </a:t>
            </a:r>
          </a:p>
          <a:p>
            <a:pPr marL="514350" indent="-514350">
              <a:buNone/>
            </a:pPr>
            <a:r>
              <a:rPr lang="ru-RU" dirty="0" smtClean="0"/>
              <a:t>      </a:t>
            </a:r>
            <a:r>
              <a:rPr lang="ru-RU" sz="4000" dirty="0" smtClean="0"/>
              <a:t>Ведём, говорят, смотрят, молчат, рассказываете, читаешь, несёте, крикнут, дарим, кормят, любим, уважают, слушаешь, изучим,  </a:t>
            </a:r>
          </a:p>
          <a:p>
            <a:pPr marL="514350" indent="-514350">
              <a:buFont typeface="+mj-lt"/>
              <a:buAutoNum type="arabicParenR"/>
            </a:pPr>
            <a:endParaRPr lang="ru-RU" dirty="0"/>
          </a:p>
        </p:txBody>
      </p:sp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1214422"/>
            <a:ext cx="2139249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1698</TotalTime>
  <Words>613</Words>
  <Application>Microsoft Office PowerPoint</Application>
  <PresentationFormat>Экран (4:3)</PresentationFormat>
  <Paragraphs>184</Paragraphs>
  <Slides>23</Slides>
  <Notes>3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Урок по русскому языку по теме «Спряжение глагола»</vt:lpstr>
      <vt:lpstr>Слайд 2</vt:lpstr>
      <vt:lpstr>О ком идёт речь?</vt:lpstr>
      <vt:lpstr>От данных глаголов образуйте неопределённую форму</vt:lpstr>
      <vt:lpstr>Тема урока:</vt:lpstr>
      <vt:lpstr>Спряжение –                                                   это изменение глаголов по лицам и числам.</vt:lpstr>
      <vt:lpstr>«Личные окончания глаголов»</vt:lpstr>
      <vt:lpstr> Вывод</vt:lpstr>
      <vt:lpstr>Запишите глаголы в два столбика:</vt:lpstr>
      <vt:lpstr>Работа в парах</vt:lpstr>
      <vt:lpstr>Слайд 11</vt:lpstr>
      <vt:lpstr>Слайд 12</vt:lpstr>
      <vt:lpstr>Слайд 13</vt:lpstr>
      <vt:lpstr>Слайд 14</vt:lpstr>
      <vt:lpstr>Слайд 15</vt:lpstr>
      <vt:lpstr>Слайд 16</vt:lpstr>
      <vt:lpstr>Какой приём использовал автор в своём стихотворении, говоря о тучке?</vt:lpstr>
      <vt:lpstr>К глаголам подберите существительные так, чтобы глаголы были употреблены в переносном значении.</vt:lpstr>
      <vt:lpstr>Самостоятельная работа </vt:lpstr>
      <vt:lpstr>Проверьте себя</vt:lpstr>
      <vt:lpstr>       Итог урока. </vt:lpstr>
      <vt:lpstr>Домашнее задание</vt:lpstr>
      <vt:lpstr>Слайд 23</vt:lpstr>
    </vt:vector>
  </TitlesOfParts>
  <Company>HomeLab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 по русскому языку</dc:title>
  <dc:creator>User</dc:creator>
  <cp:lastModifiedBy>Бобина М.Н.</cp:lastModifiedBy>
  <cp:revision>77</cp:revision>
  <dcterms:created xsi:type="dcterms:W3CDTF">2009-11-07T12:36:31Z</dcterms:created>
  <dcterms:modified xsi:type="dcterms:W3CDTF">2012-05-03T12:41:39Z</dcterms:modified>
</cp:coreProperties>
</file>