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7" r:id="rId4"/>
    <p:sldId id="266" r:id="rId5"/>
    <p:sldId id="262" r:id="rId6"/>
    <p:sldId id="263" r:id="rId7"/>
    <p:sldId id="264" r:id="rId8"/>
    <p:sldId id="265" r:id="rId9"/>
    <p:sldId id="257" r:id="rId10"/>
    <p:sldId id="258" r:id="rId11"/>
    <p:sldId id="259" r:id="rId12"/>
    <p:sldId id="269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939EC-8049-41E7-82BA-7FA3EA482193}" type="datetimeFigureOut">
              <a:rPr lang="ru-RU" smtClean="0"/>
              <a:t>17.05.2003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AB49-BBD9-47F7-9232-FD3C3CBF22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DAB49-BBD9-47F7-9232-FD3C3CBF22F5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5/17/2003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0" y="2130425"/>
            <a:ext cx="4267200" cy="1470025"/>
          </a:xfrm>
        </p:spPr>
        <p:txBody>
          <a:bodyPr/>
          <a:lstStyle/>
          <a:p>
            <a:r>
              <a:rPr lang="ru-RU" dirty="0" smtClean="0"/>
              <a:t>Краткая</a:t>
            </a:r>
            <a:br>
              <a:rPr lang="ru-RU" dirty="0" smtClean="0"/>
            </a:br>
            <a:r>
              <a:rPr lang="ru-RU" dirty="0" smtClean="0"/>
              <a:t>история мира: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от Хаоса</a:t>
            </a:r>
          </a:p>
          <a:p>
            <a:r>
              <a:rPr lang="ru-RU" dirty="0" smtClean="0"/>
              <a:t>до практических</a:t>
            </a:r>
          </a:p>
          <a:p>
            <a:r>
              <a:rPr lang="ru-RU" dirty="0" smtClean="0"/>
              <a:t>психологов</a:t>
            </a:r>
          </a:p>
          <a:p>
            <a:r>
              <a:rPr lang="ru-RU" dirty="0" smtClean="0"/>
              <a:t>образования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13239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669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8630" y="1600200"/>
            <a:ext cx="60267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5125" y="2196306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Основные трудности в работе школьной психологической службы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ru-RU" b="1" dirty="0" err="1" smtClean="0"/>
              <a:t>Несформированность</a:t>
            </a:r>
            <a:r>
              <a:rPr lang="ru-RU" b="1" dirty="0" smtClean="0"/>
              <a:t> запроса к школьному психологу со стороны участников образовательного процесса</a:t>
            </a:r>
          </a:p>
          <a:p>
            <a:pPr eaLnBrk="1" hangingPunct="1"/>
            <a:r>
              <a:rPr lang="ru-RU" b="1" dirty="0" smtClean="0"/>
              <a:t>Нет  четких критериев эффективности работы психолога в ОУ</a:t>
            </a:r>
          </a:p>
          <a:p>
            <a:pPr eaLnBrk="1" hangingPunct="1"/>
            <a:r>
              <a:rPr lang="ru-RU" b="1" dirty="0" smtClean="0"/>
              <a:t>Большой объем должностных обязанностей</a:t>
            </a:r>
          </a:p>
          <a:p>
            <a:pPr eaLnBrk="1" hangingPunct="1"/>
            <a:r>
              <a:rPr lang="ru-RU" b="1" dirty="0" smtClean="0"/>
              <a:t>Узко направленная специализация </a:t>
            </a:r>
            <a:br>
              <a:rPr lang="ru-RU" b="1" dirty="0" smtClean="0"/>
            </a:br>
            <a:r>
              <a:rPr lang="ru-RU" b="1" dirty="0" smtClean="0"/>
              <a:t>педагога-психолога при широте запросов к нему</a:t>
            </a:r>
          </a:p>
          <a:p>
            <a:pPr eaLnBrk="1" hangingPunct="1"/>
            <a:r>
              <a:rPr lang="ru-RU" b="1" dirty="0" smtClean="0"/>
              <a:t>В сетке учебных предметов нет отведенного времени для работы психолога  (эпизодичность работы)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Приказом </a:t>
            </a:r>
            <a:r>
              <a:rPr lang="ru-RU" dirty="0" err="1" smtClean="0"/>
              <a:t>Минобрнаукис</a:t>
            </a:r>
            <a:r>
              <a:rPr lang="ru-RU" dirty="0" smtClean="0"/>
              <a:t> 1 сентября 2011 года</a:t>
            </a:r>
          </a:p>
          <a:p>
            <a:r>
              <a:rPr lang="ru-RU" dirty="0" smtClean="0"/>
              <a:t>вводится в действие Федеральный государственный</a:t>
            </a:r>
          </a:p>
          <a:p>
            <a:r>
              <a:rPr lang="ru-RU" dirty="0" smtClean="0"/>
              <a:t>образовательный стандарт начального общего образования</a:t>
            </a:r>
          </a:p>
          <a:p>
            <a:r>
              <a:rPr lang="ru-RU" dirty="0" smtClean="0"/>
              <a:t>(сокращенно ФГОС НОО). В связи с этим наш автор</a:t>
            </a:r>
          </a:p>
          <a:p>
            <a:r>
              <a:rPr lang="ru-RU" dirty="0" smtClean="0"/>
              <a:t>обращает внимание коллег на задачи</a:t>
            </a:r>
          </a:p>
          <a:p>
            <a:r>
              <a:rPr lang="ru-RU" dirty="0" smtClean="0"/>
              <a:t>профессиональной деятельности педагога-психолога школы</a:t>
            </a:r>
          </a:p>
          <a:p>
            <a:r>
              <a:rPr lang="ru-RU" dirty="0" smtClean="0"/>
              <a:t>при переходе к новому стандарту.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сотрудничество</a:t>
            </a:r>
            <a:endParaRPr lang="ru-RU" dirty="0"/>
          </a:p>
        </p:txBody>
      </p:sp>
      <p:pic>
        <p:nvPicPr>
          <p:cNvPr id="4" name="Picture 2" descr="C:\Documents and Settings\Семья.2A08D934E5344E8\Мои документы\Мои рисунки\481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3141287"/>
            <a:ext cx="1428750" cy="1443789"/>
          </a:xfrm>
        </p:spPr>
      </p:pic>
      <p:pic>
        <p:nvPicPr>
          <p:cNvPr id="5" name="Picture 2" descr="C:\Documents and Settings\Семья.2A08D934E5344E8\Мои документы\Мои рисунки\4817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1773238"/>
            <a:ext cx="4895850" cy="4176712"/>
          </a:xfrm>
        </p:spPr>
      </p:pic>
      <p:pic>
        <p:nvPicPr>
          <p:cNvPr id="6" name="Picture 2" descr="C:\Documents and Settings\Семья.2A08D934E5344E8\Мои документы\Мои рисунки\4817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16113" y="1925638"/>
            <a:ext cx="4895850" cy="41767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Основные цели психологической службы ОУ: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Сохранение психологического здоровья учащихся</a:t>
            </a:r>
          </a:p>
          <a:p>
            <a:pPr eaLnBrk="1" hangingPunct="1"/>
            <a:r>
              <a:rPr lang="ru-RU" b="1" dirty="0" smtClean="0"/>
              <a:t>Формирование психологической культуры личности</a:t>
            </a:r>
          </a:p>
          <a:p>
            <a:pPr eaLnBrk="1" hangingPunct="1"/>
            <a:r>
              <a:rPr lang="ru-RU" b="1" dirty="0" smtClean="0"/>
              <a:t> Психологическая поддержка  ребенка на всех этапах возрастного развития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Психологическое сопровождение учебного процесса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Роль школьного психолога (психологической службы) в процессе внедрения новых Федеральных стандартов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Важно наладить в образовательном учреждении эффективное взаимодействие психолога и учителя-предметника по формированию и оценки </a:t>
            </a:r>
            <a:r>
              <a:rPr lang="ru-RU" b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b="1" dirty="0" smtClean="0">
                <a:solidFill>
                  <a:srgbClr val="FF0000"/>
                </a:solidFill>
              </a:rPr>
              <a:t> ключевых у учащихся.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Основные направления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Психологическое сопровождение учебной деятельности</a:t>
            </a:r>
          </a:p>
          <a:p>
            <a:pPr eaLnBrk="1" hangingPunct="1"/>
            <a:r>
              <a:rPr lang="ru-RU" dirty="0" smtClean="0"/>
              <a:t>Коррекционно-развивающее направление</a:t>
            </a:r>
          </a:p>
          <a:p>
            <a:pPr eaLnBrk="1" hangingPunct="1"/>
            <a:r>
              <a:rPr lang="ru-RU" dirty="0" smtClean="0"/>
              <a:t>Социально-психологическое сопровождение процесса социализации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Психологическое сопровождение учебной деятельности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</a:rPr>
              <a:t>Виды деятельности</a:t>
            </a:r>
          </a:p>
          <a:p>
            <a:pPr algn="just" eaLnBrk="1" hangingPunct="1"/>
            <a:r>
              <a:rPr lang="ru-RU" dirty="0" smtClean="0"/>
              <a:t>Консультирование педагогов</a:t>
            </a:r>
          </a:p>
          <a:p>
            <a:pPr algn="just" eaLnBrk="1" hangingPunct="1"/>
            <a:r>
              <a:rPr lang="ru-RU" dirty="0" smtClean="0"/>
              <a:t>Просвещение</a:t>
            </a:r>
          </a:p>
          <a:p>
            <a:pPr algn="just" eaLnBrk="1" hangingPunct="1"/>
            <a:r>
              <a:rPr lang="ru-RU" dirty="0" smtClean="0"/>
              <a:t>Психологическая экспертиза программ</a:t>
            </a:r>
          </a:p>
          <a:p>
            <a:pPr algn="just" eaLnBrk="1" hangingPunct="1"/>
            <a:r>
              <a:rPr lang="ru-RU" dirty="0" smtClean="0"/>
              <a:t>Психологический анализ учебной деятельности</a:t>
            </a:r>
          </a:p>
          <a:p>
            <a:pPr algn="just" eaLnBrk="1" hangingPunct="1"/>
            <a:r>
              <a:rPr lang="ru-RU" dirty="0" smtClean="0"/>
              <a:t>Диагностика педагогических способностей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FF0000"/>
                </a:solidFill>
              </a:rPr>
              <a:t>Отраслевые специалист</a:t>
            </a:r>
            <a:r>
              <a:rPr lang="ru-RU" dirty="0" smtClean="0">
                <a:solidFill>
                  <a:srgbClr val="FFFF00"/>
                </a:solidFill>
              </a:rPr>
              <a:t>ы</a:t>
            </a:r>
          </a:p>
          <a:p>
            <a:pPr algn="just" eaLnBrk="1" hangingPunct="1"/>
            <a:r>
              <a:rPr lang="ru-RU" dirty="0" smtClean="0"/>
              <a:t>Педагогический психолог</a:t>
            </a:r>
          </a:p>
          <a:p>
            <a:pPr algn="just" eaLnBrk="1" hangingPunct="1"/>
            <a:r>
              <a:rPr lang="ru-RU" dirty="0" smtClean="0"/>
              <a:t>Социальный психолог</a:t>
            </a:r>
          </a:p>
          <a:p>
            <a:pPr algn="just" eaLnBrk="1" hangingPunct="1"/>
            <a:r>
              <a:rPr lang="ru-RU" dirty="0" smtClean="0"/>
              <a:t>Возрастной психолог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Роль отраслевых психологов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u="sng" dirty="0" smtClean="0"/>
              <a:t>Линейный (возрастной) психолог</a:t>
            </a:r>
            <a:r>
              <a:rPr lang="ru-RU" u="sng" dirty="0" smtClean="0"/>
              <a:t>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мониторинг психологической атмосферы в ОУ; 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мониторинг психологического здоровья учащихся;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выявление факторов неблагополучного развития детей и подростков;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проведение просветительских и профилактических занятий, направленных на формирование ценностно-нравственной структуры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/>
              <a:t>Педагогический психолог:</a:t>
            </a:r>
            <a:endParaRPr lang="ru-RU" u="sng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просвещение педагогов о методах повышения учебной мотивации детей и подростков;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обучение педагогов методам диагностики и профилактики школьной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повышение мотивации к развитию ценностно-нравственной сферы детей и подростков через учебно-воспитательную деятельность;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обучение педагогов методам психологической поддержки и релаксации;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проведение психологических тренингов и семинаров с участниками образовательного процесса, направленных на внедрение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обучения и эффективных методов межличностного взаимодействия.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/>
              <a:t>Социальный психолог</a:t>
            </a:r>
            <a:r>
              <a:rPr lang="ru-RU" u="sng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изучение малых групп, в которые входят дети и подростки (семья, классный коллектив, </a:t>
            </a:r>
            <a:r>
              <a:rPr lang="ru-RU" dirty="0" err="1" smtClean="0"/>
              <a:t>референтная</a:t>
            </a:r>
            <a:r>
              <a:rPr lang="ru-RU" dirty="0" smtClean="0"/>
              <a:t> группа)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изучение характера отношений групп с окружающим миром, отношение к образовательному учреждению, событиям в стране и т.д.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проведение диагностики уровня социально-психологического развития ученических групп и педагогического коллектива;;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проведение социально-психологическую экспертизы образовательной среды (особенности социально-психологического климата)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10037" y="3272631"/>
            <a:ext cx="923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81002"/>
            <a:ext cx="6019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353</Words>
  <PresentationFormat>Экран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Краткая история мира:</vt:lpstr>
      <vt:lpstr>Основные цели психологической службы ОУ: </vt:lpstr>
      <vt:lpstr>Роль школьного психолога (психологической службы) в процессе внедрения новых Федеральных стандартов</vt:lpstr>
      <vt:lpstr>Основные направления деятельности</vt:lpstr>
      <vt:lpstr>Психологическое сопровождение учебной деятельности</vt:lpstr>
      <vt:lpstr>Роль отраслевых психологов</vt:lpstr>
      <vt:lpstr>Слайд 7</vt:lpstr>
      <vt:lpstr>Слайд 8</vt:lpstr>
      <vt:lpstr>Слайд 9</vt:lpstr>
      <vt:lpstr>Слайд 10</vt:lpstr>
      <vt:lpstr>Слайд 11</vt:lpstr>
      <vt:lpstr>Основные трудности в работе школьной психологической службы</vt:lpstr>
      <vt:lpstr>Слайд 13</vt:lpstr>
      <vt:lpstr>Спасибо за сотрудничество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история мира:</dc:title>
  <cp:lastModifiedBy>FoM</cp:lastModifiedBy>
  <cp:revision>22</cp:revision>
  <dcterms:modified xsi:type="dcterms:W3CDTF">2003-05-16T23:39:38Z</dcterms:modified>
</cp:coreProperties>
</file>