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0" r:id="rId2"/>
    <p:sldId id="293" r:id="rId3"/>
    <p:sldId id="262" r:id="rId4"/>
    <p:sldId id="263" r:id="rId5"/>
    <p:sldId id="264" r:id="rId6"/>
    <p:sldId id="265" r:id="rId7"/>
    <p:sldId id="266" r:id="rId8"/>
    <p:sldId id="296" r:id="rId9"/>
    <p:sldId id="267" r:id="rId10"/>
    <p:sldId id="294" r:id="rId11"/>
    <p:sldId id="28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4.5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marker val="1"/>
        <c:axId val="76396800"/>
        <c:axId val="65273856"/>
      </c:lineChart>
      <c:catAx>
        <c:axId val="76396800"/>
        <c:scaling>
          <c:orientation val="minMax"/>
        </c:scaling>
        <c:delete val="1"/>
        <c:axPos val="b"/>
        <c:tickLblPos val="nextTo"/>
        <c:crossAx val="65273856"/>
        <c:crosses val="autoZero"/>
        <c:auto val="1"/>
        <c:lblAlgn val="ctr"/>
        <c:lblOffset val="100"/>
      </c:catAx>
      <c:valAx>
        <c:axId val="6527385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6396800"/>
        <c:crosses val="autoZero"/>
        <c:crossBetween val="between"/>
      </c:valAx>
      <c:spPr>
        <a:solidFill>
          <a:srgbClr val="4F81BD"/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87AA0-1CCE-405D-BCB9-19CD7C339E4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26FD-29B1-42AC-A097-8190CA82F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26FD-29B1-42AC-A097-8190CA82FCD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Кривая  работоспособности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Вес ребенка как показатель адаптации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5486400" cy="4537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051"/>
                <a:gridCol w="1680949"/>
                <a:gridCol w="1676400"/>
              </a:tblGrid>
              <a:tr h="1186346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детей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r>
                        <a:rPr lang="ru-RU" sz="3200" baseline="0" dirty="0" smtClean="0"/>
                        <a:t> «А» класс</a:t>
                      </a:r>
                      <a:endParaRPr lang="ru-RU" sz="3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 «Б» класс</a:t>
                      </a:r>
                      <a:endParaRPr lang="ru-RU" sz="3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79519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Вес увеличился </a:t>
                      </a:r>
                      <a:r>
                        <a:rPr lang="ru-RU" dirty="0" smtClean="0"/>
                        <a:t>или остался</a:t>
                      </a:r>
                      <a:r>
                        <a:rPr lang="ru-RU" baseline="0" dirty="0" smtClean="0"/>
                        <a:t> на прежнем уровне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24 чел.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22 чел.</a:t>
                      </a:r>
                      <a:endParaRPr lang="ru-RU" sz="3200" dirty="0"/>
                    </a:p>
                  </a:txBody>
                  <a:tcPr/>
                </a:tc>
              </a:tr>
              <a:tr h="1571272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Вес снизился</a:t>
                      </a:r>
                      <a:endParaRPr lang="ru-RU" u="sng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 чел. </a:t>
                      </a:r>
                    </a:p>
                    <a:p>
                      <a:pPr algn="ctr"/>
                      <a:r>
                        <a:rPr lang="ru-RU" sz="3200" dirty="0" smtClean="0"/>
                        <a:t>8 %</a:t>
                      </a:r>
                      <a:endParaRPr lang="ru-RU" sz="3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r>
                        <a:rPr lang="ru-RU" sz="3200" baseline="0" dirty="0" smtClean="0"/>
                        <a:t> чел.</a:t>
                      </a:r>
                    </a:p>
                    <a:p>
                      <a:pPr algn="ctr"/>
                      <a:r>
                        <a:rPr lang="ru-RU" sz="3200" baseline="0" dirty="0" smtClean="0"/>
                        <a:t>5 %</a:t>
                      </a:r>
                      <a:endParaRPr lang="ru-RU" sz="3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590800"/>
            <a:ext cx="2762250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Сила для ума: дыхательные пробы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4114800" cy="54102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Результаты пробы говорят о способности ребенка </a:t>
            </a:r>
            <a:r>
              <a:rPr lang="ru-RU" u="sng" dirty="0" smtClean="0"/>
              <a:t>использовать дыхание для обеспечения учебных потребностей</a:t>
            </a:r>
            <a:r>
              <a:rPr lang="ru-RU" dirty="0" smtClean="0"/>
              <a:t>: лучшее интеллектуальное развитие будет у школьников с хорошо развитыми двигательными навыками.    Дети 7- 8 лет, занимающиеся спортом, демонстрируют более высокий уровень развития способностей.</a:t>
            </a:r>
          </a:p>
        </p:txBody>
      </p:sp>
      <p:pic>
        <p:nvPicPr>
          <p:cNvPr id="4" name="Рисунок 3" descr="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752600"/>
            <a:ext cx="4724400" cy="354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7201" y="5181600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prstClr val="white"/>
                </a:solidFill>
              </a:rPr>
              <a:t>Нормы</a:t>
            </a:r>
            <a:r>
              <a:rPr lang="ru-RU" sz="3200" dirty="0" smtClean="0">
                <a:solidFill>
                  <a:prstClr val="white"/>
                </a:solidFill>
              </a:rPr>
              <a:t>: </a:t>
            </a:r>
          </a:p>
          <a:p>
            <a:r>
              <a:rPr lang="ru-RU" sz="3200" dirty="0" smtClean="0">
                <a:solidFill>
                  <a:prstClr val="white"/>
                </a:solidFill>
              </a:rPr>
              <a:t>проба Штанге – от 25 сек проба </a:t>
            </a:r>
            <a:r>
              <a:rPr lang="ru-RU" sz="3200" dirty="0" err="1" smtClean="0">
                <a:solidFill>
                  <a:prstClr val="white"/>
                </a:solidFill>
              </a:rPr>
              <a:t>Генчи</a:t>
            </a:r>
            <a:r>
              <a:rPr lang="ru-RU" sz="3200" dirty="0" smtClean="0">
                <a:solidFill>
                  <a:prstClr val="white"/>
                </a:solidFill>
              </a:rPr>
              <a:t> – от 12 сек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04800"/>
            <a:ext cx="6705600" cy="6096000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sz="3600" b="1" dirty="0" smtClean="0"/>
              <a:t>7. Возраст начала обучения </a:t>
            </a:r>
            <a:r>
              <a:rPr lang="ru-RU" sz="3600" dirty="0" smtClean="0"/>
              <a:t>(</a:t>
            </a:r>
            <a:r>
              <a:rPr lang="ru-RU" sz="3600" dirty="0" err="1" smtClean="0"/>
              <a:t>недостижение</a:t>
            </a:r>
            <a:r>
              <a:rPr lang="ru-RU" sz="3600" dirty="0" smtClean="0"/>
              <a:t> ребенком  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7 лет </a:t>
            </a:r>
          </a:p>
          <a:p>
            <a:r>
              <a:rPr lang="ru-RU" sz="3600" dirty="0" smtClean="0"/>
              <a:t>на 1 сентября)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Что делать?  </a:t>
            </a:r>
            <a:r>
              <a:rPr lang="ru-RU" dirty="0" smtClean="0"/>
              <a:t>– </a:t>
            </a:r>
          </a:p>
          <a:p>
            <a:r>
              <a:rPr lang="ru-RU" u="sng" dirty="0" smtClean="0"/>
              <a:t>«щадящий педагогический режим»</a:t>
            </a:r>
            <a:r>
              <a:rPr lang="ru-RU" dirty="0" smtClean="0"/>
              <a:t> (больше внимания, поддержки, помощи)</a:t>
            </a:r>
          </a:p>
          <a:p>
            <a:endParaRPr lang="ru-RU" dirty="0"/>
          </a:p>
        </p:txBody>
      </p:sp>
      <p:pic>
        <p:nvPicPr>
          <p:cNvPr id="5122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05000"/>
            <a:ext cx="2485931" cy="2643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Работоспособность наших первоклассников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2001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детей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 «а» класс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1 «б» класс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Высокий уровень работоспособности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21 чел.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14 чел</a:t>
                      </a:r>
                      <a:endParaRPr lang="ru-RU" sz="3600" dirty="0"/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Средний уровень работоспособности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 чел.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 чел.</a:t>
                      </a:r>
                      <a:endParaRPr lang="ru-RU" sz="3600" dirty="0"/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Низкий уровень работоспособности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 чел.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-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001000" cy="114299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Причины отклонений в адаптации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61722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Нарушение психоневрологической сферы </a:t>
            </a:r>
            <a:r>
              <a:rPr lang="ru-RU" dirty="0" smtClean="0"/>
              <a:t>(проблемы периодов беременности, родов, раннего развития, органические поражения головного мозга, наследственность)</a:t>
            </a:r>
          </a:p>
          <a:p>
            <a:pPr marL="514350" indent="-514350"/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Что делать? </a:t>
            </a:r>
            <a:r>
              <a:rPr lang="ru-RU" dirty="0" smtClean="0"/>
              <a:t>– </a:t>
            </a:r>
          </a:p>
          <a:p>
            <a:pPr marL="514350" indent="-514350"/>
            <a:r>
              <a:rPr lang="ru-RU" u="sng" dirty="0" smtClean="0"/>
              <a:t>специальное лечение, </a:t>
            </a:r>
          </a:p>
          <a:p>
            <a:pPr marL="514350" indent="-514350"/>
            <a:r>
              <a:rPr lang="ru-RU" u="sng" dirty="0" smtClean="0"/>
              <a:t>консультация невролога</a:t>
            </a:r>
            <a:endParaRPr lang="ru-RU" u="sng" dirty="0"/>
          </a:p>
        </p:txBody>
      </p:sp>
      <p:pic>
        <p:nvPicPr>
          <p:cNvPr id="5" name="Рисунок 4" descr="зззз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495800"/>
            <a:ext cx="2466975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4038600" cy="5943600"/>
          </a:xfrm>
        </p:spPr>
        <p:txBody>
          <a:bodyPr>
            <a:normAutofit fontScale="92500"/>
          </a:bodyPr>
          <a:lstStyle/>
          <a:p>
            <a:endParaRPr lang="ru-RU" b="1" dirty="0" smtClean="0"/>
          </a:p>
          <a:p>
            <a:r>
              <a:rPr lang="ru-RU" b="1" dirty="0" smtClean="0"/>
              <a:t>2. Неблагополучные семейные условия</a:t>
            </a:r>
          </a:p>
          <a:p>
            <a:r>
              <a:rPr lang="ru-RU" dirty="0" smtClean="0"/>
              <a:t> (асоциальная семья, </a:t>
            </a:r>
          </a:p>
          <a:p>
            <a:r>
              <a:rPr lang="ru-RU" dirty="0" smtClean="0"/>
              <a:t>поведение родителей без учета появления в семье первоклассника)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Что делать</a:t>
            </a:r>
            <a:r>
              <a:rPr lang="ru-RU" sz="4000" dirty="0" smtClean="0">
                <a:solidFill>
                  <a:srgbClr val="FF0000"/>
                </a:solidFill>
              </a:rPr>
              <a:t>? </a:t>
            </a:r>
            <a:r>
              <a:rPr lang="ru-RU" dirty="0" smtClean="0"/>
              <a:t>– </a:t>
            </a:r>
          </a:p>
          <a:p>
            <a:r>
              <a:rPr lang="ru-RU" u="sng" dirty="0" smtClean="0"/>
              <a:t>Изменить   уклад жизни  семьи</a:t>
            </a:r>
            <a:endParaRPr lang="ru-RU" u="sng" dirty="0"/>
          </a:p>
        </p:txBody>
      </p:sp>
      <p:pic>
        <p:nvPicPr>
          <p:cNvPr id="3074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124200"/>
            <a:ext cx="1765910" cy="1700896"/>
          </a:xfrm>
          <a:prstGeom prst="rect">
            <a:avLst/>
          </a:prstGeom>
          <a:noFill/>
        </p:spPr>
      </p:pic>
      <p:pic>
        <p:nvPicPr>
          <p:cNvPr id="4" name="Рисунок 3" descr="семь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81200"/>
            <a:ext cx="4724400" cy="33348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0"/>
            <a:ext cx="3886200" cy="5867400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3. Психологическая неготовность к школьному обучению</a:t>
            </a:r>
          </a:p>
          <a:p>
            <a:r>
              <a:rPr lang="ru-RU" dirty="0" smtClean="0"/>
              <a:t> (низкий уровень развития познавательных функций, </a:t>
            </a:r>
          </a:p>
          <a:p>
            <a:r>
              <a:rPr lang="ru-RU" dirty="0" err="1" smtClean="0"/>
              <a:t>неуспешность</a:t>
            </a:r>
            <a:r>
              <a:rPr lang="ru-RU" dirty="0" smtClean="0"/>
              <a:t> в обучении)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Что делать?</a:t>
            </a:r>
            <a:r>
              <a:rPr lang="ru-RU" b="1" dirty="0" smtClean="0"/>
              <a:t>  </a:t>
            </a:r>
            <a:r>
              <a:rPr lang="ru-RU" dirty="0" smtClean="0"/>
              <a:t>– </a:t>
            </a:r>
          </a:p>
          <a:p>
            <a:r>
              <a:rPr lang="ru-RU" u="sng" dirty="0" smtClean="0"/>
              <a:t>коррекция развития ребенка</a:t>
            </a:r>
            <a:endParaRPr lang="ru-RU" u="sng" dirty="0"/>
          </a:p>
        </p:txBody>
      </p:sp>
      <p:pic>
        <p:nvPicPr>
          <p:cNvPr id="4" name="Содержимое 3" descr="P10308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981200"/>
            <a:ext cx="4748900" cy="35623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7239000" cy="25908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4. Неадекватная самооценка ребенка </a:t>
            </a:r>
          </a:p>
          <a:p>
            <a:r>
              <a:rPr lang="ru-RU" dirty="0" smtClean="0"/>
              <a:t>(эгоцентризм, замкнутость, тревожность и т.п.)</a:t>
            </a:r>
          </a:p>
          <a:p>
            <a:r>
              <a:rPr lang="ru-RU" sz="4300" dirty="0" smtClean="0">
                <a:solidFill>
                  <a:srgbClr val="FF0000"/>
                </a:solidFill>
              </a:rPr>
              <a:t>Что делать?</a:t>
            </a:r>
            <a:r>
              <a:rPr lang="ru-RU" dirty="0" smtClean="0"/>
              <a:t>– </a:t>
            </a:r>
            <a:r>
              <a:rPr lang="ru-RU" u="sng" dirty="0" smtClean="0"/>
              <a:t>коррекция самооценки</a:t>
            </a:r>
            <a:endParaRPr lang="ru-RU" u="sng" dirty="0"/>
          </a:p>
        </p:txBody>
      </p:sp>
      <p:pic>
        <p:nvPicPr>
          <p:cNvPr id="4" name="Рисунок 3" descr="мсссс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4035425" cy="2952750"/>
          </a:xfrm>
          <a:prstGeom prst="rect">
            <a:avLst/>
          </a:prstGeom>
        </p:spPr>
      </p:pic>
      <p:pic>
        <p:nvPicPr>
          <p:cNvPr id="6" name="Рисунок 5" descr="main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874" y="3276600"/>
            <a:ext cx="4237752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4572000" cy="6400800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5. Негативное отношение к школе </a:t>
            </a:r>
          </a:p>
          <a:p>
            <a:r>
              <a:rPr lang="ru-RU" dirty="0" smtClean="0"/>
              <a:t>(нежелание/протест ходить в школу, жалобы на различные боли по утрам, негативные эмоции)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Что делать</a:t>
            </a:r>
            <a:r>
              <a:rPr lang="ru-RU" sz="4000" dirty="0" smtClean="0">
                <a:solidFill>
                  <a:srgbClr val="FF0000"/>
                </a:solidFill>
              </a:rPr>
              <a:t>? </a:t>
            </a:r>
            <a:r>
              <a:rPr lang="ru-RU" dirty="0" smtClean="0"/>
              <a:t>– </a:t>
            </a:r>
          </a:p>
          <a:p>
            <a:r>
              <a:rPr lang="ru-RU" u="sng" dirty="0" smtClean="0"/>
              <a:t>выявление и устранение причин сложившейся ситуации</a:t>
            </a:r>
            <a:endParaRPr lang="ru-RU" u="sng" dirty="0"/>
          </a:p>
        </p:txBody>
      </p:sp>
      <p:pic>
        <p:nvPicPr>
          <p:cNvPr id="1029" name="Picture 5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038600"/>
            <a:ext cx="2514600" cy="2517091"/>
          </a:xfrm>
          <a:prstGeom prst="rect">
            <a:avLst/>
          </a:prstGeom>
          <a:noFill/>
        </p:spPr>
      </p:pic>
      <p:pic>
        <p:nvPicPr>
          <p:cNvPr id="4" name="Рисунок 3" descr="IMG_0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33400"/>
            <a:ext cx="4191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Наши первоклассники рисуют школу</a:t>
            </a:r>
            <a:endParaRPr lang="ru-RU" dirty="0"/>
          </a:p>
        </p:txBody>
      </p:sp>
      <p:pic>
        <p:nvPicPr>
          <p:cNvPr id="4" name="Содержимое 3" descr="IMG_0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3779308" cy="2834481"/>
          </a:xfrm>
        </p:spPr>
      </p:pic>
      <p:pic>
        <p:nvPicPr>
          <p:cNvPr id="5" name="Рисунок 4" descr="IMG_0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3403600" cy="2552700"/>
          </a:xfrm>
          <a:prstGeom prst="rect">
            <a:avLst/>
          </a:prstGeom>
        </p:spPr>
      </p:pic>
      <p:pic>
        <p:nvPicPr>
          <p:cNvPr id="8" name="Рисунок 7" descr="IMG_0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962400"/>
            <a:ext cx="3556000" cy="2667000"/>
          </a:xfrm>
          <a:prstGeom prst="rect">
            <a:avLst/>
          </a:prstGeom>
        </p:spPr>
      </p:pic>
      <p:pic>
        <p:nvPicPr>
          <p:cNvPr id="9" name="Рисунок 8" descr="IMG_0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581400"/>
            <a:ext cx="41148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6858000" cy="32766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6. Проблемы со здоровьем </a:t>
            </a:r>
          </a:p>
          <a:p>
            <a:r>
              <a:rPr lang="ru-RU" dirty="0" smtClean="0"/>
              <a:t>(реакция организма на «школьный перегруз» болезнями, нервно-психическими отклонениями)        </a:t>
            </a:r>
            <a:r>
              <a:rPr lang="ru-RU" sz="4000" b="1" dirty="0" smtClean="0">
                <a:solidFill>
                  <a:srgbClr val="FF0000"/>
                </a:solidFill>
              </a:rPr>
              <a:t>Что делать?  </a:t>
            </a:r>
            <a:r>
              <a:rPr lang="ru-RU" dirty="0" smtClean="0"/>
              <a:t>– </a:t>
            </a:r>
          </a:p>
          <a:p>
            <a:r>
              <a:rPr lang="ru-RU" u="sng" dirty="0" smtClean="0"/>
              <a:t>консультация невролога</a:t>
            </a:r>
            <a:endParaRPr lang="ru-RU" u="sng" dirty="0"/>
          </a:p>
        </p:txBody>
      </p:sp>
      <p:pic>
        <p:nvPicPr>
          <p:cNvPr id="4" name="Рисунок 3" descr="podgotovka-k-shkol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488" y="3581400"/>
            <a:ext cx="4663062" cy="3086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342</Words>
  <PresentationFormat>Экран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Кривая  работоспособности</vt:lpstr>
      <vt:lpstr>Работоспособность наших первоклассников</vt:lpstr>
      <vt:lpstr>Причины отклонений в адаптации</vt:lpstr>
      <vt:lpstr>Слайд 4</vt:lpstr>
      <vt:lpstr>Слайд 5</vt:lpstr>
      <vt:lpstr>Слайд 6</vt:lpstr>
      <vt:lpstr>Слайд 7</vt:lpstr>
      <vt:lpstr>Наши первоклассники рисуют школу</vt:lpstr>
      <vt:lpstr>Слайд 9</vt:lpstr>
      <vt:lpstr>Вес ребенка как показатель адаптации</vt:lpstr>
      <vt:lpstr>Сила для ума: дыхательные пробы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первоклассника</dc:title>
  <cp:lastModifiedBy>1</cp:lastModifiedBy>
  <cp:revision>100</cp:revision>
  <dcterms:modified xsi:type="dcterms:W3CDTF">2014-11-29T18:18:37Z</dcterms:modified>
</cp:coreProperties>
</file>