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7" r:id="rId2"/>
    <p:sldId id="256" r:id="rId3"/>
    <p:sldId id="275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87AA0-1CCE-405D-BCB9-19CD7C339E4D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726FD-29B1-42AC-A097-8190CA82FC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01000" cy="15239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480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smtClean="0">
                <a:solidFill>
                  <a:schemeClr val="bg2">
                    <a:lumMod val="50000"/>
                  </a:schemeClr>
                </a:solidFill>
              </a:rPr>
              <a:t>Адаптация первоклассника</a:t>
            </a:r>
            <a:br>
              <a:rPr lang="ru-RU" sz="480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800" smtClean="0">
                <a:solidFill>
                  <a:schemeClr val="bg2">
                    <a:lumMod val="50000"/>
                  </a:schemeClr>
                </a:solidFill>
              </a:rPr>
              <a:t> к школе – </a:t>
            </a:r>
            <a:br>
              <a:rPr lang="ru-RU" sz="480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 descr="фотографии 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00"/>
            <a:ext cx="5648960" cy="3962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5400" y="60198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презентации использованы фотографии первоклассников МОУ СОШ № 2 с 2011-2012 учебного года.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Адаптация первоклассника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к школе -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2286000"/>
            <a:ext cx="3657600" cy="4191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ru-RU" b="1" dirty="0" smtClean="0"/>
              <a:t>приспособление организма и психики ребенка к изменению привычного образа жизни, сопровождающееся специфическими их реакциями</a:t>
            </a:r>
            <a:endParaRPr lang="ru-RU" b="1" dirty="0"/>
          </a:p>
        </p:txBody>
      </p:sp>
      <p:pic>
        <p:nvPicPr>
          <p:cNvPr id="4" name="Рисунок 3" descr="фотографии 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438400"/>
            <a:ext cx="5201920" cy="39014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001000" cy="22097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Итоги адаптационного периода у первоклассников МОУ СОШ № 2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50000"/>
                  </a:schemeClr>
                </a:solidFill>
              </a:rPr>
              <a:t>2013-2014 учебный год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Рисунок 6" descr="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2819400"/>
            <a:ext cx="5257800" cy="3943350"/>
          </a:xfrm>
          <a:prstGeom prst="rect">
            <a:avLst/>
          </a:prstGeom>
        </p:spPr>
      </p:pic>
      <p:pic>
        <p:nvPicPr>
          <p:cNvPr id="8" name="Рисунок 7" descr="006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828800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Показатели первичной психологической адаптации ребенка </a:t>
            </a:r>
            <a:r>
              <a:rPr lang="ru-RU" sz="3100" dirty="0" smtClean="0">
                <a:solidFill>
                  <a:schemeClr val="bg2">
                    <a:lumMod val="50000"/>
                  </a:schemeClr>
                </a:solidFill>
              </a:rPr>
              <a:t>(сентябрь-октябрь)</a:t>
            </a:r>
            <a:endParaRPr lang="ru-RU" sz="31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057400"/>
            <a:ext cx="3276600" cy="38862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1.Адекватное поведение</a:t>
            </a:r>
          </a:p>
          <a:p>
            <a:r>
              <a:rPr lang="ru-RU" dirty="0" smtClean="0"/>
              <a:t>(«внутренняя позиция ученика»):</a:t>
            </a:r>
          </a:p>
          <a:p>
            <a:r>
              <a:rPr lang="ru-RU" dirty="0" smtClean="0"/>
              <a:t>-выполнение школьных правил;</a:t>
            </a:r>
          </a:p>
          <a:p>
            <a:r>
              <a:rPr lang="ru-RU" dirty="0" smtClean="0"/>
              <a:t>-признание авторитета учителя;</a:t>
            </a:r>
          </a:p>
          <a:p>
            <a:r>
              <a:rPr lang="ru-RU" dirty="0" smtClean="0"/>
              <a:t>-желание учиться</a:t>
            </a:r>
            <a:endParaRPr lang="ru-RU" dirty="0"/>
          </a:p>
        </p:txBody>
      </p:sp>
      <p:pic>
        <p:nvPicPr>
          <p:cNvPr id="4" name="Рисунок 3" descr="фотографии 0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362200"/>
            <a:ext cx="48768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57200"/>
            <a:ext cx="3962400" cy="27432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2. Установление контактов с учителем и одноклассниками:</a:t>
            </a:r>
          </a:p>
          <a:p>
            <a:r>
              <a:rPr lang="ru-RU" dirty="0" smtClean="0"/>
              <a:t>-желание общаться;</a:t>
            </a:r>
          </a:p>
          <a:p>
            <a:r>
              <a:rPr lang="ru-RU" dirty="0" smtClean="0"/>
              <a:t>-умение общаться</a:t>
            </a:r>
            <a:endParaRPr lang="ru-RU" dirty="0"/>
          </a:p>
        </p:txBody>
      </p:sp>
      <p:pic>
        <p:nvPicPr>
          <p:cNvPr id="4" name="Рисунок 3" descr="фотографии 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4343400" cy="3102429"/>
          </a:xfrm>
          <a:prstGeom prst="rect">
            <a:avLst/>
          </a:prstGeom>
        </p:spPr>
      </p:pic>
      <p:pic>
        <p:nvPicPr>
          <p:cNvPr id="5" name="Рисунок 4" descr="014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4572000" cy="3429000"/>
          </a:xfrm>
          <a:prstGeom prst="rect">
            <a:avLst/>
          </a:prstGeom>
        </p:spPr>
      </p:pic>
      <p:pic>
        <p:nvPicPr>
          <p:cNvPr id="6" name="Рисунок 5" descr="01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286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" y="533400"/>
            <a:ext cx="4114800" cy="56388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3. Овладение навыками учебной деятельности:</a:t>
            </a:r>
          </a:p>
          <a:p>
            <a:r>
              <a:rPr lang="ru-RU" dirty="0" smtClean="0"/>
              <a:t>-посадка за партой;</a:t>
            </a:r>
          </a:p>
          <a:p>
            <a:r>
              <a:rPr lang="ru-RU" dirty="0" smtClean="0"/>
              <a:t>-удерживание ручки;</a:t>
            </a:r>
          </a:p>
          <a:p>
            <a:r>
              <a:rPr lang="ru-RU" dirty="0" smtClean="0"/>
              <a:t>-ориентация на строку;</a:t>
            </a:r>
          </a:p>
          <a:p>
            <a:r>
              <a:rPr lang="ru-RU" dirty="0" smtClean="0"/>
              <a:t>-умение слышать инструкцию;</a:t>
            </a:r>
          </a:p>
          <a:p>
            <a:r>
              <a:rPr lang="ru-RU" dirty="0" smtClean="0"/>
              <a:t>-умение выполнять инструкцию</a:t>
            </a:r>
          </a:p>
        </p:txBody>
      </p:sp>
      <p:pic>
        <p:nvPicPr>
          <p:cNvPr id="5" name="Рисунок 4" descr="004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600" y="3124200"/>
            <a:ext cx="4775200" cy="3581400"/>
          </a:xfrm>
          <a:prstGeom prst="rect">
            <a:avLst/>
          </a:prstGeom>
        </p:spPr>
      </p:pic>
      <p:pic>
        <p:nvPicPr>
          <p:cNvPr id="7" name="Рисунок 6" descr="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28600"/>
            <a:ext cx="4470400" cy="3352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717</TotalTime>
  <Words>114</Words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Адаптация первоклассника  к школе –  </vt:lpstr>
      <vt:lpstr>Адаптация первоклассника  к школе - </vt:lpstr>
      <vt:lpstr>Итоги адаптационного периода у первоклассников МОУ СОШ № 2 2013-2014 учебный год</vt:lpstr>
      <vt:lpstr>Показатели первичной психологической адаптации ребенка (сентябрь-октябрь)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первоклассника</dc:title>
  <cp:lastModifiedBy>1</cp:lastModifiedBy>
  <cp:revision>102</cp:revision>
  <dcterms:modified xsi:type="dcterms:W3CDTF">2014-11-29T18:22:42Z</dcterms:modified>
</cp:coreProperties>
</file>