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7" r:id="rId7"/>
    <p:sldId id="279" r:id="rId8"/>
    <p:sldId id="265" r:id="rId9"/>
    <p:sldId id="260" r:id="rId10"/>
    <p:sldId id="268" r:id="rId11"/>
    <p:sldId id="269" r:id="rId12"/>
    <p:sldId id="280" r:id="rId13"/>
    <p:sldId id="264" r:id="rId14"/>
    <p:sldId id="284" r:id="rId15"/>
    <p:sldId id="270" r:id="rId16"/>
    <p:sldId id="273" r:id="rId17"/>
    <p:sldId id="274" r:id="rId18"/>
    <p:sldId id="275" r:id="rId19"/>
    <p:sldId id="278" r:id="rId20"/>
    <p:sldId id="281" r:id="rId21"/>
    <p:sldId id="282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CFAB-57AE-4819-A8E2-CED438E2C3F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259B-7505-427C-8086-D16FC8AA4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Г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зета</a:t>
            </a:r>
            <a:endParaRPr lang="ru-RU" sz="7200" dirty="0"/>
          </a:p>
        </p:txBody>
      </p:sp>
      <p:pic>
        <p:nvPicPr>
          <p:cNvPr id="8" name="Содержимое 7" descr="newspap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9624" y="332656"/>
            <a:ext cx="3384376" cy="2789110"/>
          </a:xfrm>
        </p:spPr>
      </p:pic>
      <p:pic>
        <p:nvPicPr>
          <p:cNvPr id="9" name="Содержимое 3" descr="417f7636230c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 l="-1540" t="32934" r="60449" b="10200"/>
          <a:stretch>
            <a:fillRect/>
          </a:stretch>
        </p:blipFill>
        <p:spPr>
          <a:xfrm>
            <a:off x="4283968" y="908720"/>
            <a:ext cx="1224136" cy="1355293"/>
          </a:xfrm>
          <a:prstGeom prst="trapezoid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2420888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случилось тут у нас?</a:t>
            </a:r>
          </a:p>
          <a:p>
            <a:r>
              <a:rPr lang="ru-RU" sz="3200" dirty="0" smtClean="0"/>
              <a:t>Из 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зеты вышел 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з!</a:t>
            </a:r>
          </a:p>
          <a:p>
            <a:r>
              <a:rPr lang="ru-RU" sz="3200" dirty="0" smtClean="0"/>
              <a:t>Словно снег 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зета тает </a:t>
            </a:r>
          </a:p>
          <a:p>
            <a:r>
              <a:rPr lang="ru-RU" sz="3200" dirty="0" smtClean="0"/>
              <a:t>И по ветру не летает!</a:t>
            </a:r>
          </a:p>
          <a:p>
            <a:r>
              <a:rPr lang="ru-RU" sz="3200" dirty="0" smtClean="0"/>
              <a:t>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зированной 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зете</a:t>
            </a:r>
          </a:p>
          <a:p>
            <a:r>
              <a:rPr lang="ru-RU" sz="3200" dirty="0" smtClean="0"/>
              <a:t>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з нужней всего на свете?</a:t>
            </a:r>
          </a:p>
          <a:p>
            <a:r>
              <a:rPr lang="ru-RU" sz="3200" dirty="0" smtClean="0"/>
              <a:t>Нет, сказать я должен ей</a:t>
            </a:r>
          </a:p>
          <a:p>
            <a:r>
              <a:rPr lang="ru-RU" sz="3200" dirty="0" smtClean="0"/>
              <a:t>Буква </a:t>
            </a:r>
            <a:r>
              <a:rPr lang="ru-RU" sz="3200" b="1" dirty="0" smtClean="0">
                <a:solidFill>
                  <a:srgbClr val="FF0000"/>
                </a:solidFill>
              </a:rPr>
              <a:t>«А»</a:t>
            </a:r>
            <a:r>
              <a:rPr lang="ru-RU" sz="3200" dirty="0" smtClean="0"/>
              <a:t> всего нужней!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картинки 1 класс\картинки для первоклассников\игрушки\1195968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467544"/>
            <a:ext cx="5568430" cy="650569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79613" y="4724400"/>
            <a:ext cx="5113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к   рова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3348038" y="5300663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3357554" y="5157788"/>
            <a:ext cx="642942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8212" name="Picture 20" descr="118985208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0" r="21208"/>
          <a:stretch>
            <a:fillRect/>
          </a:stretch>
        </p:blipFill>
        <p:spPr bwMode="auto">
          <a:xfrm>
            <a:off x="1691680" y="764704"/>
            <a:ext cx="2160240" cy="2811198"/>
          </a:xfrm>
          <a:prstGeom prst="rect">
            <a:avLst/>
          </a:prstGeom>
          <a:noFill/>
        </p:spPr>
      </p:pic>
      <p:sp>
        <p:nvSpPr>
          <p:cNvPr id="17" name="Кольцо 16"/>
          <p:cNvSpPr/>
          <p:nvPr/>
        </p:nvSpPr>
        <p:spPr>
          <a:xfrm>
            <a:off x="971600" y="3789040"/>
            <a:ext cx="1008112" cy="108012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2555776" y="3501008"/>
            <a:ext cx="1008112" cy="108012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88640"/>
            <a:ext cx="5004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ва на корабль взошла –</a:t>
            </a:r>
          </a:p>
          <a:p>
            <a:r>
              <a:rPr lang="ru-RU" sz="2800" dirty="0" smtClean="0"/>
              <a:t>Корабль перевернулся!</a:t>
            </a:r>
          </a:p>
          <a:p>
            <a:r>
              <a:rPr lang="ru-RU" sz="2800" dirty="0" smtClean="0"/>
              <a:t>Но буква </a:t>
            </a:r>
            <a:r>
              <a:rPr lang="ru-RU" sz="2800" b="1" dirty="0" smtClean="0">
                <a:solidFill>
                  <a:srgbClr val="FF0000"/>
                </a:solidFill>
              </a:rPr>
              <a:t>«О» </a:t>
            </a:r>
            <a:r>
              <a:rPr lang="ru-RU" sz="2800" dirty="0" smtClean="0"/>
              <a:t>им помогла</a:t>
            </a:r>
          </a:p>
          <a:p>
            <a:r>
              <a:rPr lang="ru-RU" sz="2800" dirty="0" smtClean="0"/>
              <a:t>Живыми в порт вернуться.</a:t>
            </a:r>
          </a:p>
          <a:p>
            <a:r>
              <a:rPr lang="ru-RU" sz="2800" dirty="0" smtClean="0"/>
              <a:t>Как круг спасательный, </a:t>
            </a:r>
            <a:r>
              <a:rPr lang="ru-RU" sz="2800" dirty="0"/>
              <a:t>о</a:t>
            </a:r>
            <a:r>
              <a:rPr lang="ru-RU" sz="2800" dirty="0" smtClean="0"/>
              <a:t>на</a:t>
            </a:r>
          </a:p>
          <a:p>
            <a:r>
              <a:rPr lang="ru-RU" sz="2800" dirty="0" smtClean="0"/>
              <a:t>Спасла корабль с к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вой,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И</a:t>
            </a:r>
            <a:r>
              <a:rPr lang="ru-RU" sz="2800" dirty="0" smtClean="0"/>
              <a:t>м помогла всем, чем могла, -</a:t>
            </a:r>
          </a:p>
          <a:p>
            <a:r>
              <a:rPr lang="ru-RU" sz="2800" dirty="0" smtClean="0"/>
              <a:t>И оба эти слова </a:t>
            </a:r>
          </a:p>
          <a:p>
            <a:r>
              <a:rPr lang="ru-RU" sz="2800" dirty="0" smtClean="0"/>
              <a:t>Со дня несчастного того</a:t>
            </a:r>
          </a:p>
          <a:p>
            <a:r>
              <a:rPr lang="ru-RU" sz="2800" dirty="0" smtClean="0"/>
              <a:t>Не расстаются с буквой </a:t>
            </a:r>
            <a:r>
              <a:rPr lang="ru-RU" sz="2800" b="1" dirty="0" smtClean="0">
                <a:solidFill>
                  <a:srgbClr val="FF0000"/>
                </a:solidFill>
              </a:rPr>
              <a:t>«О»!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 flipH="1">
            <a:off x="6877050" y="7245424"/>
            <a:ext cx="359246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009900"/>
                </a:solidFill>
              </a:rPr>
              <a:t>в   робей</a:t>
            </a: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987675" y="5300663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 rot="16924533" flipH="1">
            <a:off x="9599088" y="5245857"/>
            <a:ext cx="170958" cy="110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1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6167" name="Picture 23" descr="275px-Passer_domesticus_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9707" y="2564904"/>
            <a:ext cx="3744293" cy="27500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332656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Склюнул жемчуг в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бей,</a:t>
            </a:r>
          </a:p>
          <a:p>
            <a:r>
              <a:rPr lang="ru-RU" sz="3600" dirty="0" smtClean="0"/>
              <a:t>Все кричали : «В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р!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! Бей!»</a:t>
            </a:r>
          </a:p>
          <a:p>
            <a:r>
              <a:rPr lang="ru-RU" sz="3600" dirty="0" smtClean="0"/>
              <a:t>Глядь, а в клюве у него</a:t>
            </a:r>
          </a:p>
          <a:p>
            <a:r>
              <a:rPr lang="ru-RU" sz="3600" dirty="0" smtClean="0"/>
              <a:t>Две чудесных буквы </a:t>
            </a:r>
            <a:r>
              <a:rPr lang="ru-RU" sz="3600" b="1" dirty="0" smtClean="0">
                <a:solidFill>
                  <a:srgbClr val="FF0000"/>
                </a:solidFill>
              </a:rPr>
              <a:t>«О»!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4932040" y="2420888"/>
            <a:ext cx="648072" cy="720080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5292080" y="3068960"/>
            <a:ext cx="639688" cy="711696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43608" y="4149080"/>
            <a:ext cx="720080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75656" y="3789040"/>
            <a:ext cx="720080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79712" y="3501008"/>
            <a:ext cx="720080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27784" y="3356992"/>
            <a:ext cx="720080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75856" y="3068960"/>
            <a:ext cx="720080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051495" y="2827606"/>
            <a:ext cx="367243" cy="492369"/>
          </a:xfrm>
          <a:custGeom>
            <a:avLst/>
            <a:gdLst>
              <a:gd name="connsiteX0" fmla="*/ 0 w 367243"/>
              <a:gd name="connsiteY0" fmla="*/ 492369 h 492369"/>
              <a:gd name="connsiteX1" fmla="*/ 14068 w 367243"/>
              <a:gd name="connsiteY1" fmla="*/ 365760 h 492369"/>
              <a:gd name="connsiteX2" fmla="*/ 42203 w 367243"/>
              <a:gd name="connsiteY2" fmla="*/ 281354 h 492369"/>
              <a:gd name="connsiteX3" fmla="*/ 84407 w 367243"/>
              <a:gd name="connsiteY3" fmla="*/ 267286 h 492369"/>
              <a:gd name="connsiteX4" fmla="*/ 126610 w 367243"/>
              <a:gd name="connsiteY4" fmla="*/ 239151 h 492369"/>
              <a:gd name="connsiteX5" fmla="*/ 182880 w 367243"/>
              <a:gd name="connsiteY5" fmla="*/ 225083 h 492369"/>
              <a:gd name="connsiteX6" fmla="*/ 225083 w 367243"/>
              <a:gd name="connsiteY6" fmla="*/ 211016 h 492369"/>
              <a:gd name="connsiteX7" fmla="*/ 267287 w 367243"/>
              <a:gd name="connsiteY7" fmla="*/ 182880 h 492369"/>
              <a:gd name="connsiteX8" fmla="*/ 337625 w 367243"/>
              <a:gd name="connsiteY8" fmla="*/ 98474 h 492369"/>
              <a:gd name="connsiteX9" fmla="*/ 365760 w 367243"/>
              <a:gd name="connsiteY9" fmla="*/ 0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243" h="492369">
                <a:moveTo>
                  <a:pt x="0" y="492369"/>
                </a:moveTo>
                <a:cubicBezTo>
                  <a:pt x="4689" y="450166"/>
                  <a:pt x="5740" y="407398"/>
                  <a:pt x="14068" y="365760"/>
                </a:cubicBezTo>
                <a:cubicBezTo>
                  <a:pt x="19884" y="336679"/>
                  <a:pt x="14068" y="290732"/>
                  <a:pt x="42203" y="281354"/>
                </a:cubicBezTo>
                <a:cubicBezTo>
                  <a:pt x="56271" y="276665"/>
                  <a:pt x="71144" y="273918"/>
                  <a:pt x="84407" y="267286"/>
                </a:cubicBezTo>
                <a:cubicBezTo>
                  <a:pt x="99529" y="259725"/>
                  <a:pt x="111070" y="245811"/>
                  <a:pt x="126610" y="239151"/>
                </a:cubicBezTo>
                <a:cubicBezTo>
                  <a:pt x="144381" y="231535"/>
                  <a:pt x="164290" y="230394"/>
                  <a:pt x="182880" y="225083"/>
                </a:cubicBezTo>
                <a:cubicBezTo>
                  <a:pt x="197138" y="221009"/>
                  <a:pt x="211015" y="215705"/>
                  <a:pt x="225083" y="211016"/>
                </a:cubicBezTo>
                <a:cubicBezTo>
                  <a:pt x="239151" y="201637"/>
                  <a:pt x="254298" y="193704"/>
                  <a:pt x="267287" y="182880"/>
                </a:cubicBezTo>
                <a:cubicBezTo>
                  <a:pt x="290672" y="163392"/>
                  <a:pt x="324606" y="127766"/>
                  <a:pt x="337625" y="98474"/>
                </a:cubicBezTo>
                <a:cubicBezTo>
                  <a:pt x="367243" y="31833"/>
                  <a:pt x="365760" y="40213"/>
                  <a:pt x="365760" y="0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62708" y="4695310"/>
            <a:ext cx="548640" cy="897067"/>
          </a:xfrm>
          <a:custGeom>
            <a:avLst/>
            <a:gdLst>
              <a:gd name="connsiteX0" fmla="*/ 548640 w 548640"/>
              <a:gd name="connsiteY0" fmla="*/ 31435 h 897067"/>
              <a:gd name="connsiteX1" fmla="*/ 506437 w 548640"/>
              <a:gd name="connsiteY1" fmla="*/ 3299 h 897067"/>
              <a:gd name="connsiteX2" fmla="*/ 407963 w 548640"/>
              <a:gd name="connsiteY2" fmla="*/ 17367 h 897067"/>
              <a:gd name="connsiteX3" fmla="*/ 323557 w 548640"/>
              <a:gd name="connsiteY3" fmla="*/ 115841 h 897067"/>
              <a:gd name="connsiteX4" fmla="*/ 281354 w 548640"/>
              <a:gd name="connsiteY4" fmla="*/ 200247 h 897067"/>
              <a:gd name="connsiteX5" fmla="*/ 267286 w 548640"/>
              <a:gd name="connsiteY5" fmla="*/ 242450 h 897067"/>
              <a:gd name="connsiteX6" fmla="*/ 253218 w 548640"/>
              <a:gd name="connsiteY6" fmla="*/ 340924 h 897067"/>
              <a:gd name="connsiteX7" fmla="*/ 239150 w 548640"/>
              <a:gd name="connsiteY7" fmla="*/ 580075 h 897067"/>
              <a:gd name="connsiteX8" fmla="*/ 211015 w 548640"/>
              <a:gd name="connsiteY8" fmla="*/ 664481 h 897067"/>
              <a:gd name="connsiteX9" fmla="*/ 168812 w 548640"/>
              <a:gd name="connsiteY9" fmla="*/ 748887 h 897067"/>
              <a:gd name="connsiteX10" fmla="*/ 112541 w 548640"/>
              <a:gd name="connsiteY10" fmla="*/ 777022 h 897067"/>
              <a:gd name="connsiteX11" fmla="*/ 0 w 548640"/>
              <a:gd name="connsiteY11" fmla="*/ 889564 h 8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40" h="897067">
                <a:moveTo>
                  <a:pt x="548640" y="31435"/>
                </a:moveTo>
                <a:cubicBezTo>
                  <a:pt x="534572" y="22056"/>
                  <a:pt x="523260" y="4981"/>
                  <a:pt x="506437" y="3299"/>
                </a:cubicBezTo>
                <a:cubicBezTo>
                  <a:pt x="473444" y="0"/>
                  <a:pt x="438749" y="5052"/>
                  <a:pt x="407963" y="17367"/>
                </a:cubicBezTo>
                <a:cubicBezTo>
                  <a:pt x="386969" y="25765"/>
                  <a:pt x="333163" y="103033"/>
                  <a:pt x="323557" y="115841"/>
                </a:cubicBezTo>
                <a:cubicBezTo>
                  <a:pt x="288197" y="221920"/>
                  <a:pt x="335895" y="91165"/>
                  <a:pt x="281354" y="200247"/>
                </a:cubicBezTo>
                <a:cubicBezTo>
                  <a:pt x="274722" y="213510"/>
                  <a:pt x="271975" y="228382"/>
                  <a:pt x="267286" y="242450"/>
                </a:cubicBezTo>
                <a:cubicBezTo>
                  <a:pt x="262597" y="275275"/>
                  <a:pt x="255972" y="307881"/>
                  <a:pt x="253218" y="340924"/>
                </a:cubicBezTo>
                <a:cubicBezTo>
                  <a:pt x="246586" y="420503"/>
                  <a:pt x="249478" y="500891"/>
                  <a:pt x="239150" y="580075"/>
                </a:cubicBezTo>
                <a:cubicBezTo>
                  <a:pt x="235314" y="609483"/>
                  <a:pt x="220393" y="636346"/>
                  <a:pt x="211015" y="664481"/>
                </a:cubicBezTo>
                <a:cubicBezTo>
                  <a:pt x="201414" y="693285"/>
                  <a:pt x="193984" y="727911"/>
                  <a:pt x="168812" y="748887"/>
                </a:cubicBezTo>
                <a:cubicBezTo>
                  <a:pt x="152702" y="762312"/>
                  <a:pt x="131298" y="767644"/>
                  <a:pt x="112541" y="777022"/>
                </a:cubicBezTo>
                <a:cubicBezTo>
                  <a:pt x="22508" y="897067"/>
                  <a:pt x="75027" y="889564"/>
                  <a:pt x="0" y="889564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03848" y="5157192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в     </a:t>
            </a:r>
            <a:r>
              <a:rPr lang="ru-RU" sz="6600" b="1" dirty="0" err="1" smtClean="0">
                <a:solidFill>
                  <a:srgbClr val="00B050"/>
                </a:solidFill>
              </a:rPr>
              <a:t>р</a:t>
            </a:r>
            <a:r>
              <a:rPr lang="ru-RU" sz="6600" b="1" dirty="0" smtClean="0">
                <a:solidFill>
                  <a:srgbClr val="00B050"/>
                </a:solidFill>
              </a:rPr>
              <a:t>     бей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779912" y="5445224"/>
            <a:ext cx="648072" cy="72008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5220072" y="5445224"/>
            <a:ext cx="648072" cy="72008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</p:childTnLst>
        </p:cTn>
      </p:par>
    </p:tnLst>
    <p:bldLst>
      <p:bldP spid="6159" grpId="0" animBg="1"/>
      <p:bldP spid="6158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4572000" cy="61261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Стояло когда-то в дремучем лесу 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рево. Стояло много лет, а потом засохло. Тогда пришли люди и построили дома из 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рева. Красивые дома! И решили они в память о том 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реве назвать  это место 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РЕВНЕЙ. Поэтому слово 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РЕВНЯ пишется с буквой </a:t>
            </a:r>
            <a:r>
              <a:rPr lang="ru-RU" b="1" dirty="0" smtClean="0">
                <a:solidFill>
                  <a:srgbClr val="FF0000"/>
                </a:solidFill>
              </a:rPr>
              <a:t>«Е» </a:t>
            </a:r>
            <a:r>
              <a:rPr lang="ru-RU" dirty="0" smtClean="0"/>
              <a:t>, как  слово «Д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РЕВО»!</a:t>
            </a:r>
            <a:endParaRPr lang="ru-RU" dirty="0"/>
          </a:p>
        </p:txBody>
      </p:sp>
      <p:pic>
        <p:nvPicPr>
          <p:cNvPr id="1026" name="Picture 2" descr="G:\наша родина\derev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548680"/>
            <a:ext cx="4608512" cy="34563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4048" y="386104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д    </a:t>
            </a:r>
            <a:r>
              <a:rPr lang="ru-RU" sz="6000" b="1" dirty="0" err="1" smtClean="0">
                <a:solidFill>
                  <a:srgbClr val="00B050"/>
                </a:solidFill>
              </a:rPr>
              <a:t>ревня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789040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187450" y="332656"/>
            <a:ext cx="61928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 err="1">
                <a:solidFill>
                  <a:srgbClr val="009900"/>
                </a:solidFill>
              </a:rPr>
              <a:t>Ро</a:t>
            </a:r>
            <a:r>
              <a:rPr lang="ru-RU" sz="8000" b="1" dirty="0">
                <a:solidFill>
                  <a:srgbClr val="009900"/>
                </a:solidFill>
              </a:rPr>
              <a:t>   </a:t>
            </a:r>
            <a:r>
              <a:rPr lang="ru-RU" sz="8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 dirty="0" err="1">
                <a:solidFill>
                  <a:srgbClr val="009900"/>
                </a:solidFill>
              </a:rPr>
              <a:t>ия</a:t>
            </a:r>
            <a:endParaRPr lang="ru-RU" sz="8000" b="1" dirty="0">
              <a:solidFill>
                <a:srgbClr val="009900"/>
              </a:solidFill>
            </a:endParaRPr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4067175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0" name="WordArt 12"/>
          <p:cNvSpPr>
            <a:spLocks noChangeArrowheads="1" noChangeShapeType="1" noTextEdit="1"/>
          </p:cNvSpPr>
          <p:nvPr/>
        </p:nvSpPr>
        <p:spPr bwMode="auto">
          <a:xfrm>
            <a:off x="3851275" y="476672"/>
            <a:ext cx="936625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02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сс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pic>
        <p:nvPicPr>
          <p:cNvPr id="58384" name="Picture 16" descr="j0426394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/>
          <a:stretch>
            <a:fillRect/>
          </a:stretch>
        </p:blipFill>
        <p:spPr bwMode="auto">
          <a:xfrm>
            <a:off x="1403648" y="620688"/>
            <a:ext cx="5832647" cy="35276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07704" y="1700808"/>
            <a:ext cx="19442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осква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3861048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Рос – Ро</a:t>
            </a:r>
            <a:r>
              <a:rPr lang="ru-RU" sz="4000" b="1" dirty="0" smtClean="0">
                <a:solidFill>
                  <a:srgbClr val="FF0000"/>
                </a:solidFill>
              </a:rPr>
              <a:t>сс</a:t>
            </a:r>
            <a:r>
              <a:rPr lang="ru-RU" sz="4000" dirty="0" smtClean="0"/>
              <a:t>ия,</a:t>
            </a:r>
          </a:p>
          <a:p>
            <a:r>
              <a:rPr lang="ru-RU" sz="4000" dirty="0" err="1" smtClean="0"/>
              <a:t>Мос</a:t>
            </a:r>
            <a:r>
              <a:rPr lang="ru-RU" sz="4000" dirty="0" smtClean="0"/>
              <a:t> – М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сква.</a:t>
            </a:r>
          </a:p>
          <a:p>
            <a:r>
              <a:rPr lang="ru-RU" sz="4000" dirty="0" smtClean="0"/>
              <a:t>Это главные слова.</a:t>
            </a:r>
            <a:endParaRPr lang="ru-RU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9"/>
                  </p:tgtEl>
                </p:cond>
              </p:nextCondLst>
            </p:seq>
          </p:childTnLst>
        </p:cTn>
      </p:par>
    </p:tnLst>
    <p:bldLst>
      <p:bldP spid="58379" grpId="0" animBg="1"/>
      <p:bldP spid="58380" grpId="0" animBg="1"/>
      <p:bldP spid="5838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/>
          <a:lstStyle/>
          <a:p>
            <a:r>
              <a:rPr lang="ru-RU" dirty="0" smtClean="0"/>
              <a:t>Запиши и проверь себя.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632848" cy="40820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5400" dirty="0" smtClean="0">
                <a:solidFill>
                  <a:srgbClr val="002060"/>
                </a:solidFill>
              </a:rPr>
              <a:t>   </a:t>
            </a:r>
            <a:r>
              <a:rPr lang="ru-RU" sz="6600" dirty="0" err="1" smtClean="0">
                <a:solidFill>
                  <a:srgbClr val="002060"/>
                </a:solidFill>
              </a:rPr>
              <a:t>Ру</a:t>
            </a:r>
            <a:r>
              <a:rPr lang="ru-RU" sz="6600" dirty="0" smtClean="0">
                <a:solidFill>
                  <a:srgbClr val="002060"/>
                </a:solidFill>
              </a:rPr>
              <a:t>  . .  кий   . зык, </a:t>
            </a:r>
          </a:p>
          <a:p>
            <a:pPr algn="l"/>
            <a:r>
              <a:rPr lang="ru-RU" sz="6600" dirty="0" smtClean="0">
                <a:solidFill>
                  <a:srgbClr val="002060"/>
                </a:solidFill>
              </a:rPr>
              <a:t>б . рёза, к . </a:t>
            </a:r>
            <a:r>
              <a:rPr lang="ru-RU" sz="6600" dirty="0" err="1" smtClean="0">
                <a:solidFill>
                  <a:srgbClr val="002060"/>
                </a:solidFill>
              </a:rPr>
              <a:t>рова</a:t>
            </a:r>
            <a:r>
              <a:rPr lang="ru-RU" sz="6600" dirty="0" smtClean="0">
                <a:solidFill>
                  <a:srgbClr val="002060"/>
                </a:solidFill>
              </a:rPr>
              <a:t>, </a:t>
            </a:r>
          </a:p>
          <a:p>
            <a:pPr algn="l"/>
            <a:r>
              <a:rPr lang="ru-RU" sz="6600" dirty="0" smtClean="0">
                <a:solidFill>
                  <a:srgbClr val="002060"/>
                </a:solidFill>
              </a:rPr>
              <a:t>в . </a:t>
            </a:r>
            <a:r>
              <a:rPr lang="ru-RU" sz="6600" dirty="0" err="1" smtClean="0">
                <a:solidFill>
                  <a:srgbClr val="002060"/>
                </a:solidFill>
              </a:rPr>
              <a:t>р</a:t>
            </a:r>
            <a:r>
              <a:rPr lang="ru-RU" sz="6600" dirty="0" smtClean="0">
                <a:solidFill>
                  <a:srgbClr val="002060"/>
                </a:solidFill>
              </a:rPr>
              <a:t> . бей, </a:t>
            </a:r>
            <a:r>
              <a:rPr lang="ru-RU" sz="6600" dirty="0" err="1" smtClean="0">
                <a:solidFill>
                  <a:srgbClr val="002060"/>
                </a:solidFill>
              </a:rPr>
              <a:t>д</a:t>
            </a:r>
            <a:r>
              <a:rPr lang="ru-RU" sz="6600" dirty="0" smtClean="0">
                <a:solidFill>
                  <a:srgbClr val="002060"/>
                </a:solidFill>
              </a:rPr>
              <a:t> . </a:t>
            </a:r>
            <a:r>
              <a:rPr lang="ru-RU" sz="6600" dirty="0" err="1" smtClean="0">
                <a:solidFill>
                  <a:srgbClr val="002060"/>
                </a:solidFill>
              </a:rPr>
              <a:t>ревня</a:t>
            </a:r>
            <a:r>
              <a:rPr lang="ru-RU" sz="6600" dirty="0" smtClean="0">
                <a:solidFill>
                  <a:srgbClr val="002060"/>
                </a:solidFill>
              </a:rPr>
              <a:t>,</a:t>
            </a:r>
          </a:p>
          <a:p>
            <a:pPr algn="l"/>
            <a:r>
              <a:rPr lang="ru-RU" sz="6600" dirty="0" smtClean="0">
                <a:solidFill>
                  <a:srgbClr val="002060"/>
                </a:solidFill>
              </a:rPr>
              <a:t> </a:t>
            </a:r>
            <a:r>
              <a:rPr lang="ru-RU" sz="6600" dirty="0" err="1" smtClean="0">
                <a:solidFill>
                  <a:srgbClr val="002060"/>
                </a:solidFill>
              </a:rPr>
              <a:t>Ро</a:t>
            </a:r>
            <a:r>
              <a:rPr lang="ru-RU" sz="6600" dirty="0" smtClean="0">
                <a:solidFill>
                  <a:srgbClr val="002060"/>
                </a:solidFill>
              </a:rPr>
              <a:t> . . </a:t>
            </a:r>
            <a:r>
              <a:rPr lang="ru-RU" sz="6600" dirty="0" err="1" smtClean="0">
                <a:solidFill>
                  <a:srgbClr val="002060"/>
                </a:solidFill>
              </a:rPr>
              <a:t>ия</a:t>
            </a:r>
            <a:r>
              <a:rPr lang="ru-RU" sz="6600" dirty="0" smtClean="0">
                <a:solidFill>
                  <a:srgbClr val="002060"/>
                </a:solidFill>
              </a:rPr>
              <a:t>.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484784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сс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412776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я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492896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420888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64502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   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3501008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509120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сс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ловарь\87523_640x414_5230_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</a:blip>
          <a:srcRect l="34106" t="27027" b="12162"/>
          <a:stretch>
            <a:fillRect/>
          </a:stretch>
        </p:blipFill>
        <p:spPr bwMode="auto">
          <a:xfrm>
            <a:off x="1547664" y="2780928"/>
            <a:ext cx="5428030" cy="31683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00B050"/>
                </a:solidFill>
              </a:rPr>
              <a:t>п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dirty="0" smtClean="0">
                <a:solidFill>
                  <a:srgbClr val="00B050"/>
                </a:solidFill>
              </a:rPr>
              <a:t>льто</a:t>
            </a:r>
            <a:endParaRPr lang="ru-RU" sz="8000" dirty="0">
              <a:solidFill>
                <a:srgbClr val="00B05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31540" y="2528900"/>
            <a:ext cx="3024336" cy="180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087724" y="2600908"/>
            <a:ext cx="2952328" cy="15841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23728" y="2996952"/>
            <a:ext cx="12961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84168" y="8367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476672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Павлу очень тяжело:</a:t>
            </a:r>
          </a:p>
          <a:p>
            <a:r>
              <a:rPr lang="ru-RU" sz="2800" dirty="0" smtClean="0"/>
              <a:t>От него  п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льто ушло!</a:t>
            </a:r>
          </a:p>
          <a:p>
            <a:r>
              <a:rPr lang="ru-RU" sz="2800" dirty="0" smtClean="0"/>
              <a:t>В лифте он его догнал</a:t>
            </a:r>
          </a:p>
          <a:p>
            <a:r>
              <a:rPr lang="ru-RU" sz="2800" dirty="0" smtClean="0"/>
              <a:t> И вернуться приказал.</a:t>
            </a:r>
          </a:p>
          <a:p>
            <a:r>
              <a:rPr lang="ru-RU" sz="2800" dirty="0" smtClean="0"/>
              <a:t>А п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льто кричит: «Сперва</a:t>
            </a:r>
          </a:p>
          <a:p>
            <a:r>
              <a:rPr lang="ru-RU" sz="2800" dirty="0" smtClean="0"/>
              <a:t>Позови-ка букву </a:t>
            </a:r>
            <a:r>
              <a:rPr lang="ru-RU" sz="2800" b="1" dirty="0" smtClean="0">
                <a:solidFill>
                  <a:srgbClr val="FF0000"/>
                </a:solidFill>
              </a:rPr>
              <a:t>«А»!</a:t>
            </a:r>
          </a:p>
          <a:p>
            <a:r>
              <a:rPr lang="ru-RU" sz="2800" dirty="0" smtClean="0"/>
              <a:t>Эту букву моль не любит,</a:t>
            </a:r>
          </a:p>
          <a:p>
            <a:r>
              <a:rPr lang="ru-RU" sz="2800" dirty="0" smtClean="0"/>
              <a:t>Буква </a:t>
            </a:r>
            <a:r>
              <a:rPr lang="ru-RU" sz="2800" b="1" dirty="0" smtClean="0">
                <a:solidFill>
                  <a:srgbClr val="FF0000"/>
                </a:solidFill>
              </a:rPr>
              <a:t>«А» </a:t>
            </a:r>
            <a:r>
              <a:rPr lang="ru-RU" sz="2800" dirty="0" smtClean="0"/>
              <a:t>её погубит!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Oval 18"/>
          <p:cNvSpPr>
            <a:spLocks noChangeArrowheads="1"/>
          </p:cNvSpPr>
          <p:nvPr/>
        </p:nvSpPr>
        <p:spPr bwMode="auto">
          <a:xfrm rot="-2421843">
            <a:off x="1090700" y="2009228"/>
            <a:ext cx="1582737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 rot="-1556127">
            <a:off x="1128035" y="1474653"/>
            <a:ext cx="1008062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55875" y="4724400"/>
            <a:ext cx="4248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с   рока</a:t>
            </a:r>
          </a:p>
        </p:txBody>
      </p:sp>
      <p:pic>
        <p:nvPicPr>
          <p:cNvPr id="5133" name="Picture 13" descr="Картинка 89 из 169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20688"/>
            <a:ext cx="2549525" cy="4679950"/>
          </a:xfrm>
          <a:prstGeom prst="rect">
            <a:avLst/>
          </a:prstGeom>
          <a:noFill/>
        </p:spPr>
      </p:pic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35639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34925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1880" y="908720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роке нынче сорок лет,</a:t>
            </a:r>
          </a:p>
          <a:p>
            <a:r>
              <a:rPr lang="ru-RU" sz="2800" dirty="0" smtClean="0"/>
              <a:t>Она для всех даёт обед.</a:t>
            </a:r>
          </a:p>
          <a:p>
            <a:r>
              <a:rPr lang="ru-RU" sz="2800" dirty="0" smtClean="0"/>
              <a:t>Потом она даёт обет</a:t>
            </a:r>
          </a:p>
          <a:p>
            <a:r>
              <a:rPr lang="ru-RU" sz="2800" dirty="0" smtClean="0"/>
              <a:t>Не кушать целых с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рок лет!..</a:t>
            </a:r>
          </a:p>
          <a:p>
            <a:r>
              <a:rPr lang="ru-RU" sz="2800" dirty="0" smtClean="0"/>
              <a:t>Да, быть </a:t>
            </a:r>
            <a:r>
              <a:rPr lang="ru-RU" sz="2800" dirty="0" err="1" smtClean="0"/>
              <a:t>обжорою</a:t>
            </a:r>
            <a:r>
              <a:rPr lang="ru-RU" sz="2800" dirty="0" smtClean="0"/>
              <a:t> – беда!</a:t>
            </a:r>
          </a:p>
          <a:p>
            <a:r>
              <a:rPr lang="ru-RU" sz="2800" dirty="0" smtClean="0"/>
              <a:t>Зато вам хватит срока,</a:t>
            </a:r>
          </a:p>
          <a:p>
            <a:r>
              <a:rPr lang="ru-RU" sz="2800" dirty="0" smtClean="0"/>
              <a:t> Чтобы запомнить навсегда,</a:t>
            </a:r>
          </a:p>
          <a:p>
            <a:r>
              <a:rPr lang="ru-RU" sz="2800" dirty="0" smtClean="0"/>
              <a:t> Как пишется «С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РОКА»!</a:t>
            </a:r>
            <a:endParaRPr lang="ru-RU" sz="2800" dirty="0"/>
          </a:p>
        </p:txBody>
      </p:sp>
      <p:sp>
        <p:nvSpPr>
          <p:cNvPr id="18" name="Цилиндр 17"/>
          <p:cNvSpPr/>
          <p:nvPr/>
        </p:nvSpPr>
        <p:spPr>
          <a:xfrm>
            <a:off x="1331640" y="3356992"/>
            <a:ext cx="1872208" cy="1368152"/>
          </a:xfrm>
          <a:prstGeom prst="can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03649" y="2492896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40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Блок-схема: ИЛИ 19"/>
          <p:cNvSpPr/>
          <p:nvPr/>
        </p:nvSpPr>
        <p:spPr>
          <a:xfrm>
            <a:off x="1331640" y="3356992"/>
            <a:ext cx="1872208" cy="648072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</p:childTnLst>
        </p:cTn>
      </p:par>
    </p:tnLst>
    <p:bldLst>
      <p:bldP spid="5135" grpId="0" animBg="1"/>
      <p:bldP spid="5136" grpId="0" animBg="1"/>
      <p:bldP spid="51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19250" y="4724400"/>
            <a:ext cx="6192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к   р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ндаш</a:t>
            </a:r>
          </a:p>
        </p:txBody>
      </p:sp>
      <p:sp>
        <p:nvSpPr>
          <p:cNvPr id="11271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1277" name="Picture 13" descr="Картинка 45 из 216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042" y="1340768"/>
            <a:ext cx="3024336" cy="3024336"/>
          </a:xfrm>
          <a:prstGeom prst="rect">
            <a:avLst/>
          </a:prstGeom>
          <a:noFill/>
        </p:spPr>
      </p:pic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27003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4140200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4067175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2857489" y="5157788"/>
            <a:ext cx="571504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5896" y="119675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р! Вернулся ворон наш!</a:t>
            </a:r>
          </a:p>
          <a:p>
            <a:r>
              <a:rPr lang="ru-RU" sz="3600" dirty="0" smtClean="0"/>
              <a:t>К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р! Верните к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ндаш!</a:t>
            </a:r>
            <a:endParaRPr lang="ru-RU" sz="3600" dirty="0"/>
          </a:p>
        </p:txBody>
      </p:sp>
      <p:pic>
        <p:nvPicPr>
          <p:cNvPr id="18" name="Picture 35" descr="voro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476672"/>
            <a:ext cx="1440160" cy="1285798"/>
          </a:xfrm>
          <a:prstGeom prst="rect">
            <a:avLst/>
          </a:prstGeom>
          <a:noFill/>
        </p:spPr>
      </p:pic>
      <p:pic>
        <p:nvPicPr>
          <p:cNvPr id="21" name="Picture 13" descr="Картинка 45 из 216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86368">
            <a:off x="2091794" y="2028914"/>
            <a:ext cx="3024336" cy="3024336"/>
          </a:xfrm>
          <a:prstGeom prst="rect">
            <a:avLst/>
          </a:prstGeom>
          <a:noFill/>
        </p:spPr>
      </p:pic>
      <p:pic>
        <p:nvPicPr>
          <p:cNvPr id="22" name="Picture 13" descr="Картинка 45 из 216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93255">
            <a:off x="1037224" y="2126472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1280" grpId="0" animBg="1"/>
      <p:bldP spid="11280" grpId="1"/>
      <p:bldP spid="11281" grpId="0" animBg="1"/>
      <p:bldP spid="1128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55776" y="4797152"/>
            <a:ext cx="43926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 err="1">
                <a:solidFill>
                  <a:srgbClr val="009900"/>
                </a:solidFill>
              </a:rPr>
              <a:t>р</a:t>
            </a:r>
            <a:r>
              <a:rPr lang="ru-RU" sz="8000" b="1" dirty="0">
                <a:solidFill>
                  <a:srgbClr val="009900"/>
                </a:solidFill>
              </a:rPr>
              <a:t> </a:t>
            </a:r>
            <a:r>
              <a:rPr lang="ru-RU" sz="8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 dirty="0">
                <a:solidFill>
                  <a:srgbClr val="009900"/>
                </a:solidFill>
              </a:rPr>
              <a:t> </a:t>
            </a:r>
            <a:r>
              <a:rPr lang="ru-RU" sz="8000" b="1" dirty="0" err="1">
                <a:solidFill>
                  <a:srgbClr val="009900"/>
                </a:solidFill>
              </a:rPr>
              <a:t>бята</a:t>
            </a:r>
            <a:endParaRPr lang="ru-RU" sz="8000" b="1" dirty="0">
              <a:solidFill>
                <a:srgbClr val="009900"/>
              </a:solidFill>
            </a:endParaRPr>
          </a:p>
        </p:txBody>
      </p:sp>
      <p:pic>
        <p:nvPicPr>
          <p:cNvPr id="32779" name="Picture 11" descr="j0343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768346" cy="2736031"/>
          </a:xfrm>
          <a:prstGeom prst="rect">
            <a:avLst/>
          </a:prstGeom>
          <a:noFill/>
        </p:spPr>
      </p:pic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635375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714743" y="5157788"/>
            <a:ext cx="642943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856" y="476672"/>
            <a:ext cx="5472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Все р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бята на Земле</a:t>
            </a:r>
          </a:p>
          <a:p>
            <a:r>
              <a:rPr lang="ru-RU" sz="3200" dirty="0" smtClean="0"/>
              <a:t> Знают цену букве</a:t>
            </a:r>
            <a:r>
              <a:rPr lang="ru-RU" sz="3200" b="1" dirty="0" smtClean="0">
                <a:solidFill>
                  <a:srgbClr val="FF0000"/>
                </a:solidFill>
              </a:rPr>
              <a:t> «Е»,</a:t>
            </a:r>
          </a:p>
          <a:p>
            <a:r>
              <a:rPr lang="ru-RU" sz="3200" dirty="0" smtClean="0"/>
              <a:t>В нотах МИ, ФА, СОЛЬ, ЛЯ, СИ</a:t>
            </a:r>
          </a:p>
          <a:p>
            <a:r>
              <a:rPr lang="ru-RU" sz="3200" dirty="0" smtClean="0"/>
              <a:t>Эту букву не ищи!</a:t>
            </a:r>
          </a:p>
          <a:p>
            <a:r>
              <a:rPr lang="ru-RU" sz="3200" dirty="0" smtClean="0"/>
              <a:t>У </a:t>
            </a:r>
            <a:r>
              <a:rPr lang="ru-RU" sz="3200" b="1" dirty="0" smtClean="0">
                <a:solidFill>
                  <a:srgbClr val="FF0000"/>
                </a:solidFill>
              </a:rPr>
              <a:t>ре</a:t>
            </a:r>
            <a:r>
              <a:rPr lang="ru-RU" sz="3200" dirty="0" smtClean="0"/>
              <a:t>бят её найдёшь,</a:t>
            </a:r>
          </a:p>
          <a:p>
            <a:r>
              <a:rPr lang="ru-RU" sz="3200" dirty="0" smtClean="0"/>
              <a:t>Если первый слог споёшь.</a:t>
            </a:r>
          </a:p>
          <a:p>
            <a:r>
              <a:rPr lang="ru-RU" sz="3200" dirty="0" smtClean="0"/>
              <a:t> </a:t>
            </a:r>
          </a:p>
          <a:p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0"/>
                  </p:tgtEl>
                </p:cond>
              </p:nextCondLst>
            </p:seq>
          </p:childTnLst>
        </p:cTn>
      </p:par>
    </p:tnLst>
    <p:bldLst>
      <p:bldP spid="32780" grpId="0" animBg="1"/>
      <p:bldP spid="32781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19250" y="5085184"/>
            <a:ext cx="61928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009900"/>
                </a:solidFill>
              </a:rPr>
              <a:t>м   </a:t>
            </a:r>
            <a:r>
              <a:rPr lang="ru-RU" sz="8000" b="1" dirty="0" err="1">
                <a:solidFill>
                  <a:srgbClr val="009900"/>
                </a:solidFill>
              </a:rPr>
              <a:t>дведь</a:t>
            </a:r>
            <a:endParaRPr lang="ru-RU" sz="8000" b="1" dirty="0">
              <a:solidFill>
                <a:srgbClr val="009900"/>
              </a:solidFill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571868" y="5286388"/>
            <a:ext cx="27940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3428991" y="5445224"/>
            <a:ext cx="638953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pic>
        <p:nvPicPr>
          <p:cNvPr id="6146" name="Picture 2" descr="G:\жизнь животных\0_4850d_c300f00a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925440" cy="362783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2276872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dirty="0"/>
          </a:p>
        </p:txBody>
      </p:sp>
      <p:pic>
        <p:nvPicPr>
          <p:cNvPr id="6147" name="Picture 3" descr="G:\картинки 1 класс\картинки 1 классу\902488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41168"/>
            <a:ext cx="938478" cy="576064"/>
          </a:xfrm>
          <a:prstGeom prst="rect">
            <a:avLst/>
          </a:prstGeom>
          <a:noFill/>
        </p:spPr>
      </p:pic>
      <p:pic>
        <p:nvPicPr>
          <p:cNvPr id="6148" name="Picture 4" descr="G:\картинки 1 класс\картинки 1 классу\902488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77301" flipV="1">
            <a:off x="3797266" y="4827664"/>
            <a:ext cx="751322" cy="6808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332657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Жил-был в лесу добродушный, огромный зверь.  Больше всего он любил … мёд. Как почует запах мёда, так голову теряет. А перед друзьями оправдывается: - Так мёд ведь! Мёд ведь! Так и прозвали его  «м</a:t>
            </a:r>
            <a:r>
              <a:rPr lang="ru-RU" sz="2800" b="1" dirty="0" smtClean="0"/>
              <a:t>ё</a:t>
            </a:r>
            <a:r>
              <a:rPr lang="ru-RU" sz="2800" dirty="0" smtClean="0"/>
              <a:t>дведь». Стал он своё новое имя носить, но точки над буквой Ё, жалили его, как пчёлы. Смахнул он их лапой. И с тех пор стал называться «</a:t>
            </a:r>
            <a:r>
              <a:rPr lang="ru-RU" sz="2800" b="1" dirty="0" smtClean="0"/>
              <a:t>м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/>
              <a:t>дведь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</p:childTnLst>
        </p:cTn>
      </p:par>
    </p:tnLst>
    <p:bldLst>
      <p:bldP spid="11278" grpId="0" animBg="1"/>
      <p:bldP spid="11278" grpId="1" animBg="1"/>
      <p:bldP spid="112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50"/>
                </a:solidFill>
              </a:rPr>
              <a:t>Уч</a:t>
            </a:r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8000" dirty="0" smtClean="0">
                <a:solidFill>
                  <a:srgbClr val="00B050"/>
                </a:solidFill>
              </a:rPr>
              <a:t>ник</a:t>
            </a:r>
            <a:endParaRPr lang="ru-RU" sz="8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boy_desk_thin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2677" y="1772816"/>
            <a:ext cx="3281323" cy="4525963"/>
          </a:xfrm>
        </p:spPr>
      </p:pic>
      <p:pic>
        <p:nvPicPr>
          <p:cNvPr id="5" name="Содержимое 3" descr="f_11292293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 l="76152" t="35634"/>
          <a:stretch>
            <a:fillRect/>
          </a:stretch>
        </p:blipFill>
        <p:spPr>
          <a:xfrm>
            <a:off x="5940152" y="1484784"/>
            <a:ext cx="732434" cy="1412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56792"/>
            <a:ext cx="60841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 партой уч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ник скучал.</a:t>
            </a:r>
          </a:p>
          <a:p>
            <a:r>
              <a:rPr lang="ru-RU" sz="3200" dirty="0" smtClean="0"/>
              <a:t>Вдруг мудреца он услыхал:</a:t>
            </a:r>
          </a:p>
          <a:p>
            <a:pPr>
              <a:buFontTx/>
              <a:buChar char="-"/>
            </a:pPr>
            <a:r>
              <a:rPr lang="ru-RU" sz="3200" dirty="0" smtClean="0"/>
              <a:t>Уч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нье – свет! – сказал мудрец.</a:t>
            </a:r>
          </a:p>
          <a:p>
            <a:r>
              <a:rPr lang="ru-RU" sz="3200" dirty="0" smtClean="0"/>
              <a:t>И скуке вмиг пришёл конец!</a:t>
            </a:r>
          </a:p>
          <a:p>
            <a:r>
              <a:rPr lang="ru-RU" sz="3200" dirty="0" smtClean="0"/>
              <a:t>С тех пор ни дня не жил без дела,</a:t>
            </a:r>
          </a:p>
          <a:p>
            <a:r>
              <a:rPr lang="ru-RU" sz="3200" dirty="0" smtClean="0"/>
              <a:t> Открытий очень много сделал</a:t>
            </a:r>
          </a:p>
          <a:p>
            <a:r>
              <a:rPr lang="ru-RU" sz="3200" dirty="0" smtClean="0"/>
              <a:t>И даже в слове «УЧ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НИК»</a:t>
            </a:r>
          </a:p>
          <a:p>
            <a:r>
              <a:rPr lang="ru-RU" sz="3200" dirty="0" smtClean="0"/>
              <a:t>Писать он букву </a:t>
            </a:r>
            <a:r>
              <a:rPr lang="ru-RU" sz="3200" b="1" dirty="0" smtClean="0">
                <a:solidFill>
                  <a:srgbClr val="FF0000"/>
                </a:solidFill>
              </a:rPr>
              <a:t>«Е» </a:t>
            </a:r>
            <a:r>
              <a:rPr lang="ru-RU" sz="3200" dirty="0" smtClean="0"/>
              <a:t>привык!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95513" y="4724400"/>
            <a:ext cx="4968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>
                <a:solidFill>
                  <a:srgbClr val="009900"/>
                </a:solidFill>
              </a:rPr>
              <a:t>м   л</a:t>
            </a:r>
            <a:r>
              <a:rPr lang="ru-RU" sz="8000" b="1" dirty="0">
                <a:solidFill>
                  <a:srgbClr val="FF0000"/>
                </a:solidFill>
              </a:rPr>
              <a:t>о</a:t>
            </a:r>
            <a:r>
              <a:rPr lang="ru-RU" sz="8000" b="1" dirty="0">
                <a:solidFill>
                  <a:srgbClr val="009900"/>
                </a:solidFill>
              </a:rPr>
              <a:t>ко</a:t>
            </a: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35639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3786182" y="5157788"/>
            <a:ext cx="500066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31767" name="Picture 23" descr="j0300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91471">
            <a:off x="6699128" y="4493935"/>
            <a:ext cx="1419755" cy="2259209"/>
          </a:xfrm>
          <a:prstGeom prst="rect">
            <a:avLst/>
          </a:prstGeom>
          <a:noFill/>
        </p:spPr>
      </p:pic>
      <p:pic>
        <p:nvPicPr>
          <p:cNvPr id="31766" name="Picture 22" descr="j0412558"/>
          <p:cNvPicPr>
            <a:picLocks noChangeAspect="1" noChangeArrowheads="1"/>
          </p:cNvPicPr>
          <p:nvPr/>
        </p:nvPicPr>
        <p:blipFill>
          <a:blip r:embed="rId3" cstate="print"/>
          <a:srcRect r="46927" b="20520"/>
          <a:stretch>
            <a:fillRect/>
          </a:stretch>
        </p:blipFill>
        <p:spPr bwMode="auto">
          <a:xfrm>
            <a:off x="755576" y="4653136"/>
            <a:ext cx="935360" cy="1248293"/>
          </a:xfrm>
          <a:prstGeom prst="rect">
            <a:avLst/>
          </a:prstGeom>
          <a:noFill/>
        </p:spPr>
      </p:pic>
      <p:sp>
        <p:nvSpPr>
          <p:cNvPr id="16" name="Двойная волна 15"/>
          <p:cNvSpPr/>
          <p:nvPr/>
        </p:nvSpPr>
        <p:spPr>
          <a:xfrm>
            <a:off x="0" y="2564904"/>
            <a:ext cx="9144000" cy="1872208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ольцо 16"/>
          <p:cNvSpPr/>
          <p:nvPr/>
        </p:nvSpPr>
        <p:spPr>
          <a:xfrm>
            <a:off x="1331640" y="3140968"/>
            <a:ext cx="1440160" cy="86409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3851920" y="3068960"/>
            <a:ext cx="1440160" cy="86409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6372200" y="3212976"/>
            <a:ext cx="1440160" cy="86409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3768" y="0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Вот м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л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чная река –</a:t>
            </a:r>
          </a:p>
          <a:p>
            <a:r>
              <a:rPr lang="ru-RU" sz="2800" b="1" dirty="0" smtClean="0"/>
              <a:t>Прямо вся из м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л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ка!</a:t>
            </a:r>
          </a:p>
          <a:p>
            <a:r>
              <a:rPr lang="ru-RU" sz="2800" b="1" dirty="0" smtClean="0"/>
              <a:t>Посмотри-ка, а вот тут</a:t>
            </a:r>
          </a:p>
          <a:p>
            <a:r>
              <a:rPr lang="ru-RU" sz="2800" b="1" dirty="0" smtClean="0"/>
              <a:t>К нам три бублика плывут,</a:t>
            </a:r>
          </a:p>
          <a:p>
            <a:r>
              <a:rPr lang="ru-RU" sz="2800" b="1" dirty="0" smtClean="0"/>
              <a:t> Словно это буквы</a:t>
            </a:r>
            <a:r>
              <a:rPr lang="ru-RU" sz="2800" b="1" dirty="0" smtClean="0">
                <a:solidFill>
                  <a:srgbClr val="FF0000"/>
                </a:solidFill>
              </a:rPr>
              <a:t> «О»</a:t>
            </a:r>
          </a:p>
          <a:p>
            <a:r>
              <a:rPr lang="ru-RU" sz="2800" b="1" dirty="0" smtClean="0"/>
              <a:t>В трудном слове «М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Л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К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7"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8" grpId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что дает природа человеку\45e59409-7100-46ed-83dd-f1a3f2c311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8820472" cy="70563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87220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>
                <a:solidFill>
                  <a:srgbClr val="00B050"/>
                </a:solidFill>
              </a:rPr>
              <a:t>РОЗ</a:t>
            </a:r>
            <a:endParaRPr lang="ru-RU" sz="66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261679255_443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967597"/>
            <a:ext cx="2087513" cy="2890403"/>
          </a:xfrm>
        </p:spPr>
      </p:pic>
      <p:sp>
        <p:nvSpPr>
          <p:cNvPr id="6" name="TextBox 5"/>
          <p:cNvSpPr txBox="1"/>
          <p:nvPr/>
        </p:nvSpPr>
        <p:spPr>
          <a:xfrm>
            <a:off x="1403648" y="24208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Шёл по лесу Дед М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роз,</a:t>
            </a:r>
          </a:p>
          <a:p>
            <a:r>
              <a:rPr lang="ru-RU" sz="4800" dirty="0" smtClean="0"/>
              <a:t>Отм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розил себе нос.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 и проверь себя.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    П . </a:t>
            </a:r>
            <a:r>
              <a:rPr lang="ru-RU" sz="6600" dirty="0" err="1" smtClean="0">
                <a:solidFill>
                  <a:srgbClr val="002060"/>
                </a:solidFill>
              </a:rPr>
              <a:t>льто</a:t>
            </a:r>
            <a:r>
              <a:rPr lang="ru-RU" sz="6600" dirty="0" smtClean="0">
                <a:solidFill>
                  <a:srgbClr val="002060"/>
                </a:solidFill>
              </a:rPr>
              <a:t>, с .рока,</a:t>
            </a:r>
          </a:p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к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dirty="0" smtClean="0">
                <a:solidFill>
                  <a:srgbClr val="002060"/>
                </a:solidFill>
              </a:rPr>
              <a:t>. </a:t>
            </a:r>
            <a:r>
              <a:rPr lang="ru-RU" sz="6600" dirty="0" err="1" smtClean="0">
                <a:solidFill>
                  <a:srgbClr val="002060"/>
                </a:solidFill>
              </a:rPr>
              <a:t>р</a:t>
            </a:r>
            <a:r>
              <a:rPr lang="ru-RU" sz="6600" dirty="0" smtClean="0">
                <a:solidFill>
                  <a:srgbClr val="002060"/>
                </a:solidFill>
              </a:rPr>
              <a:t> . </a:t>
            </a:r>
            <a:r>
              <a:rPr lang="ru-RU" sz="6600" dirty="0" err="1" smtClean="0">
                <a:solidFill>
                  <a:srgbClr val="002060"/>
                </a:solidFill>
              </a:rPr>
              <a:t>даш</a:t>
            </a:r>
            <a:r>
              <a:rPr lang="ru-RU" sz="6600" dirty="0" smtClean="0">
                <a:solidFill>
                  <a:srgbClr val="002060"/>
                </a:solidFill>
              </a:rPr>
              <a:t>, </a:t>
            </a:r>
            <a:r>
              <a:rPr lang="ru-RU" sz="6600" dirty="0" err="1" smtClean="0">
                <a:solidFill>
                  <a:srgbClr val="002060"/>
                </a:solidFill>
              </a:rPr>
              <a:t>р</a:t>
            </a:r>
            <a:r>
              <a:rPr lang="ru-RU" sz="6600" dirty="0" smtClean="0">
                <a:solidFill>
                  <a:srgbClr val="002060"/>
                </a:solidFill>
              </a:rPr>
              <a:t> . </a:t>
            </a:r>
            <a:r>
              <a:rPr lang="ru-RU" sz="6600" dirty="0" err="1" smtClean="0">
                <a:solidFill>
                  <a:srgbClr val="002060"/>
                </a:solidFill>
              </a:rPr>
              <a:t>бята</a:t>
            </a:r>
            <a:r>
              <a:rPr lang="ru-RU" sz="6600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м . </a:t>
            </a:r>
            <a:r>
              <a:rPr lang="ru-RU" sz="6600" dirty="0" err="1" smtClean="0">
                <a:solidFill>
                  <a:srgbClr val="002060"/>
                </a:solidFill>
              </a:rPr>
              <a:t>дведь</a:t>
            </a:r>
            <a:r>
              <a:rPr lang="ru-RU" sz="6600" dirty="0" smtClean="0">
                <a:solidFill>
                  <a:srgbClr val="002060"/>
                </a:solidFill>
              </a:rPr>
              <a:t>, м . л  .к о,</a:t>
            </a:r>
          </a:p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м . роз.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484784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484784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564904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564904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636912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717032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717032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3717032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4869160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484438" y="4724400"/>
            <a:ext cx="47513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уч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ница</a:t>
            </a:r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39957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9" name="WordArt 13"/>
          <p:cNvSpPr>
            <a:spLocks noChangeArrowheads="1" noChangeShapeType="1" noTextEdit="1"/>
          </p:cNvSpPr>
          <p:nvPr/>
        </p:nvSpPr>
        <p:spPr bwMode="auto">
          <a:xfrm>
            <a:off x="39243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pic>
        <p:nvPicPr>
          <p:cNvPr id="60435" name="Picture 19" descr="j0398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0689"/>
            <a:ext cx="2283669" cy="2342406"/>
          </a:xfrm>
          <a:prstGeom prst="rect">
            <a:avLst/>
          </a:prstGeom>
          <a:noFill/>
        </p:spPr>
      </p:pic>
      <p:pic>
        <p:nvPicPr>
          <p:cNvPr id="15" name="Содержимое 3" descr="f_11292293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 l="76152" t="35634"/>
          <a:stretch>
            <a:fillRect/>
          </a:stretch>
        </p:blipFill>
        <p:spPr>
          <a:xfrm>
            <a:off x="5508104" y="332656"/>
            <a:ext cx="790221" cy="1524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560" y="188640"/>
            <a:ext cx="5832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Уч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ница не скучала</a:t>
            </a:r>
          </a:p>
          <a:p>
            <a:r>
              <a:rPr lang="ru-RU" sz="3600" dirty="0" smtClean="0"/>
              <a:t>И уменья применяла.</a:t>
            </a:r>
          </a:p>
          <a:p>
            <a:r>
              <a:rPr lang="ru-RU" sz="3600" dirty="0" smtClean="0"/>
              <a:t>Если даже уч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ник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В</a:t>
            </a:r>
            <a:r>
              <a:rPr lang="ru-RU" sz="3600" dirty="0" smtClean="0"/>
              <a:t> слове </a:t>
            </a:r>
            <a:r>
              <a:rPr lang="ru-RU" sz="3600" b="1" dirty="0" smtClean="0">
                <a:solidFill>
                  <a:srgbClr val="FF0000"/>
                </a:solidFill>
              </a:rPr>
              <a:t>«е» </a:t>
            </a:r>
            <a:r>
              <a:rPr lang="ru-RU" sz="3600" dirty="0" smtClean="0"/>
              <a:t>писать привык,</a:t>
            </a:r>
          </a:p>
          <a:p>
            <a:r>
              <a:rPr lang="ru-RU" sz="3600" dirty="0" smtClean="0"/>
              <a:t> То конечно уч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ница,</a:t>
            </a:r>
          </a:p>
          <a:p>
            <a:r>
              <a:rPr lang="ru-RU" sz="3600" dirty="0" smtClean="0"/>
              <a:t> Очень умная девица,</a:t>
            </a:r>
          </a:p>
          <a:p>
            <a:r>
              <a:rPr lang="ru-RU" sz="3600" dirty="0" smtClean="0"/>
              <a:t> Букву</a:t>
            </a:r>
            <a:r>
              <a:rPr lang="ru-RU" sz="3600" b="1" dirty="0" smtClean="0">
                <a:solidFill>
                  <a:srgbClr val="FF0000"/>
                </a:solidFill>
              </a:rPr>
              <a:t> «е» </a:t>
            </a:r>
            <a:r>
              <a:rPr lang="ru-RU" sz="3600" dirty="0" smtClean="0"/>
              <a:t>не забывала,</a:t>
            </a:r>
          </a:p>
          <a:p>
            <a:r>
              <a:rPr lang="ru-RU" sz="3600" dirty="0" smtClean="0"/>
              <a:t> В слове этом повторяла.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8"/>
                  </p:tgtEl>
                </p:cond>
              </p:nextCondLst>
            </p:seq>
          </p:childTnLst>
        </p:cTn>
      </p:par>
    </p:tnLst>
    <p:bldLst>
      <p:bldP spid="60428" grpId="0" animBg="1"/>
      <p:bldP spid="60429" grpId="0" animBg="1"/>
      <p:bldP spid="604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ловарь\lip_vor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076564" cy="4632515"/>
          </a:xfrm>
          <a:prstGeom prst="rect">
            <a:avLst/>
          </a:prstGeom>
          <a:noFill/>
        </p:spPr>
      </p:pic>
      <p:pic>
        <p:nvPicPr>
          <p:cNvPr id="3" name="Содержимое 3" descr="1237836281_18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 l="58200" r="16028"/>
          <a:stretch>
            <a:fillRect/>
          </a:stretch>
        </p:blipFill>
        <p:spPr>
          <a:xfrm>
            <a:off x="2483768" y="2060848"/>
            <a:ext cx="979275" cy="2797771"/>
          </a:xfrm>
          <a:prstGeom prst="ellipse">
            <a:avLst/>
          </a:prstGeom>
        </p:spPr>
      </p:pic>
      <p:pic>
        <p:nvPicPr>
          <p:cNvPr id="4" name="Содержимое 3" descr="1237836281_18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 l="58200" r="16028"/>
          <a:stretch>
            <a:fillRect/>
          </a:stretch>
        </p:blipFill>
        <p:spPr>
          <a:xfrm>
            <a:off x="6300192" y="1988840"/>
            <a:ext cx="979275" cy="2797771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0"/>
            <a:ext cx="554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B050"/>
                </a:solidFill>
              </a:rPr>
              <a:t>Г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dirty="0" smtClean="0">
                <a:solidFill>
                  <a:srgbClr val="00B050"/>
                </a:solidFill>
              </a:rPr>
              <a:t>Р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dirty="0" smtClean="0">
                <a:solidFill>
                  <a:srgbClr val="00B050"/>
                </a:solidFill>
              </a:rPr>
              <a:t>Д</a:t>
            </a:r>
            <a:endParaRPr lang="ru-RU" sz="8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4581128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 воротах у него</a:t>
            </a:r>
          </a:p>
          <a:p>
            <a:r>
              <a:rPr lang="ru-RU" sz="3600" dirty="0" smtClean="0"/>
              <a:t>Две огромных буквы </a:t>
            </a:r>
            <a:r>
              <a:rPr lang="ru-RU" sz="3600" b="1" dirty="0" smtClean="0">
                <a:solidFill>
                  <a:srgbClr val="FF0000"/>
                </a:solidFill>
              </a:rPr>
              <a:t>«О».</a:t>
            </a:r>
          </a:p>
          <a:p>
            <a:r>
              <a:rPr lang="ru-RU" sz="3600" dirty="0" smtClean="0"/>
              <a:t>Они ворота открывают,</a:t>
            </a:r>
          </a:p>
          <a:p>
            <a:r>
              <a:rPr lang="ru-RU" sz="3600" dirty="0" smtClean="0"/>
              <a:t>Гостя в Г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Д приглашают.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55875" y="4581128"/>
            <a:ext cx="3816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 err="1">
                <a:solidFill>
                  <a:srgbClr val="009900"/>
                </a:solidFill>
              </a:rPr>
              <a:t>кла</a:t>
            </a:r>
            <a:r>
              <a:rPr lang="ru-RU" sz="8000" b="1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5580063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3" name="WordArt 13"/>
          <p:cNvSpPr>
            <a:spLocks noChangeArrowheads="1" noChangeShapeType="1" noTextEdit="1"/>
          </p:cNvSpPr>
          <p:nvPr/>
        </p:nvSpPr>
        <p:spPr bwMode="auto">
          <a:xfrm>
            <a:off x="5364163" y="5084763"/>
            <a:ext cx="936625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сс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62068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Вот это слово! Просто КЛА</a:t>
            </a:r>
            <a:r>
              <a:rPr lang="ru-RU" sz="3600" b="1" dirty="0" smtClean="0">
                <a:solidFill>
                  <a:srgbClr val="FF0000"/>
                </a:solidFill>
              </a:rPr>
              <a:t>СС</a:t>
            </a:r>
            <a:r>
              <a:rPr lang="ru-RU" sz="3600" dirty="0" smtClean="0"/>
              <a:t>!</a:t>
            </a:r>
          </a:p>
          <a:p>
            <a:r>
              <a:rPr lang="ru-RU" sz="3600" dirty="0" smtClean="0"/>
              <a:t>Две буквы </a:t>
            </a:r>
            <a:r>
              <a:rPr lang="ru-RU" sz="3600" b="1" dirty="0" smtClean="0">
                <a:solidFill>
                  <a:srgbClr val="FF0000"/>
                </a:solidFill>
              </a:rPr>
              <a:t>«С» </a:t>
            </a:r>
            <a:r>
              <a:rPr lang="ru-RU" sz="3600" dirty="0" smtClean="0"/>
              <a:t>стоят у нас!</a:t>
            </a:r>
          </a:p>
        </p:txBody>
      </p:sp>
      <p:pic>
        <p:nvPicPr>
          <p:cNvPr id="16" name="Содержимое 3" descr="ucheniki_w450_h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3131840" cy="3257114"/>
          </a:xfrm>
          <a:prstGeom prst="rect">
            <a:avLst/>
          </a:prstGeom>
        </p:spPr>
      </p:pic>
      <p:pic>
        <p:nvPicPr>
          <p:cNvPr id="17" name="Содержимое 5" descr="1237836224_15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 t="2223" r="70801"/>
          <a:stretch>
            <a:fillRect/>
          </a:stretch>
        </p:blipFill>
        <p:spPr>
          <a:xfrm>
            <a:off x="3419872" y="2348880"/>
            <a:ext cx="1065771" cy="2592288"/>
          </a:xfrm>
          <a:prstGeom prst="rect">
            <a:avLst/>
          </a:prstGeom>
        </p:spPr>
      </p:pic>
      <p:pic>
        <p:nvPicPr>
          <p:cNvPr id="18" name="Содержимое 5" descr="1237836224_15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 t="2223" r="70801"/>
          <a:stretch>
            <a:fillRect/>
          </a:stretch>
        </p:blipFill>
        <p:spPr>
          <a:xfrm>
            <a:off x="4499992" y="2420888"/>
            <a:ext cx="1036167" cy="25202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2"/>
                  </p:tgtEl>
                </p:cond>
              </p:nextCondLst>
            </p:seq>
          </p:childTnLst>
        </p:cTn>
      </p:par>
    </p:tnLst>
    <p:bldLst>
      <p:bldP spid="35852" grpId="0" animBg="1"/>
      <p:bldP spid="35853" grpId="0" animBg="1"/>
      <p:bldP spid="358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ловарь\1234382320_handwrite_page_08.jpg"/>
          <p:cNvPicPr>
            <a:picLocks noChangeAspect="1" noChangeArrowheads="1"/>
          </p:cNvPicPr>
          <p:nvPr/>
        </p:nvPicPr>
        <p:blipFill>
          <a:blip r:embed="rId2" cstate="print"/>
          <a:srcRect t="11361" b="23120"/>
          <a:stretch>
            <a:fillRect/>
          </a:stretch>
        </p:blipFill>
        <p:spPr bwMode="auto">
          <a:xfrm>
            <a:off x="3563888" y="2132856"/>
            <a:ext cx="5187462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548680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B050"/>
                </a:solidFill>
              </a:rPr>
              <a:t>д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dirty="0" smtClean="0">
                <a:solidFill>
                  <a:srgbClr val="00B050"/>
                </a:solidFill>
              </a:rPr>
              <a:t>р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dirty="0" smtClean="0">
                <a:solidFill>
                  <a:srgbClr val="00B050"/>
                </a:solidFill>
              </a:rPr>
              <a:t>га</a:t>
            </a:r>
            <a:endParaRPr lang="ru-RU" sz="8800" dirty="0">
              <a:solidFill>
                <a:srgbClr val="00B050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7668344" y="1700808"/>
            <a:ext cx="1224136" cy="1296144"/>
          </a:xfrm>
          <a:prstGeom prst="donut">
            <a:avLst>
              <a:gd name="adj" fmla="val 100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3779912" y="1916832"/>
            <a:ext cx="1368152" cy="1296144"/>
          </a:xfrm>
          <a:prstGeom prst="donut">
            <a:avLst>
              <a:gd name="adj" fmla="val 100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6" idx="4"/>
          </p:cNvCxnSpPr>
          <p:nvPr/>
        </p:nvCxnSpPr>
        <p:spPr>
          <a:xfrm rot="5400000">
            <a:off x="7470322" y="3771038"/>
            <a:ext cx="1584176" cy="360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7" idx="4"/>
          </p:cNvCxnSpPr>
          <p:nvPr/>
        </p:nvCxnSpPr>
        <p:spPr>
          <a:xfrm rot="16200000" flipH="1">
            <a:off x="3761910" y="3915054"/>
            <a:ext cx="1440160" cy="360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995936" y="2060848"/>
            <a:ext cx="1008112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3212976"/>
            <a:ext cx="4032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 Если водишь ты АВТО, Посмотри на буквы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«О»</a:t>
            </a:r>
            <a:r>
              <a:rPr lang="ru-RU" sz="2800" b="1" dirty="0" smtClean="0"/>
              <a:t>.</a:t>
            </a:r>
          </a:p>
          <a:p>
            <a:r>
              <a:rPr lang="ru-RU" sz="2800" dirty="0" smtClean="0"/>
              <a:t>На д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ге эти знаки, Запрещающие знаки,</a:t>
            </a:r>
          </a:p>
          <a:p>
            <a:r>
              <a:rPr lang="ru-RU" sz="2800" dirty="0" smtClean="0"/>
              <a:t> Знать тебе пора давно!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/>
          <a:lstStyle/>
          <a:p>
            <a:r>
              <a:rPr lang="ru-RU" dirty="0" smtClean="0"/>
              <a:t>Запиши и проверь себя.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3793976"/>
          </a:xfrm>
        </p:spPr>
        <p:txBody>
          <a:bodyPr>
            <a:normAutofit/>
          </a:bodyPr>
          <a:lstStyle/>
          <a:p>
            <a:pPr algn="l"/>
            <a:r>
              <a:rPr lang="ru-RU" sz="6600" dirty="0" smtClean="0"/>
              <a:t>    </a:t>
            </a:r>
            <a:r>
              <a:rPr lang="ru-RU" sz="6600" dirty="0" smtClean="0">
                <a:solidFill>
                  <a:srgbClr val="002060"/>
                </a:solidFill>
              </a:rPr>
              <a:t>Г</a:t>
            </a:r>
            <a:r>
              <a:rPr lang="ru-RU" sz="6600" dirty="0" smtClean="0"/>
              <a:t> . </a:t>
            </a:r>
            <a:r>
              <a:rPr lang="ru-RU" sz="6600" dirty="0" smtClean="0">
                <a:solidFill>
                  <a:srgbClr val="002060"/>
                </a:solidFill>
              </a:rPr>
              <a:t>зета</a:t>
            </a:r>
            <a:r>
              <a:rPr lang="ru-RU" sz="6600" dirty="0" smtClean="0"/>
              <a:t>, </a:t>
            </a:r>
            <a:r>
              <a:rPr lang="ru-RU" sz="6600" dirty="0" err="1" smtClean="0">
                <a:solidFill>
                  <a:srgbClr val="002060"/>
                </a:solidFill>
              </a:rPr>
              <a:t>уч</a:t>
            </a:r>
            <a:r>
              <a:rPr lang="ru-RU" sz="6600" dirty="0" smtClean="0"/>
              <a:t> . </a:t>
            </a:r>
            <a:r>
              <a:rPr lang="ru-RU" sz="6600" dirty="0" smtClean="0">
                <a:solidFill>
                  <a:srgbClr val="002060"/>
                </a:solidFill>
              </a:rPr>
              <a:t>ник</a:t>
            </a:r>
            <a:r>
              <a:rPr lang="ru-RU" sz="6600" dirty="0" smtClean="0"/>
              <a:t>, </a:t>
            </a:r>
          </a:p>
          <a:p>
            <a:pPr algn="l"/>
            <a:r>
              <a:rPr lang="ru-RU" sz="6600" dirty="0" smtClean="0"/>
              <a:t> </a:t>
            </a:r>
            <a:r>
              <a:rPr lang="ru-RU" sz="6600" dirty="0" err="1" smtClean="0">
                <a:solidFill>
                  <a:srgbClr val="002060"/>
                </a:solidFill>
              </a:rPr>
              <a:t>уч</a:t>
            </a:r>
            <a:r>
              <a:rPr lang="ru-RU" sz="6600" dirty="0" smtClean="0"/>
              <a:t> . </a:t>
            </a:r>
            <a:r>
              <a:rPr lang="ru-RU" sz="6600" dirty="0" err="1" smtClean="0">
                <a:solidFill>
                  <a:srgbClr val="002060"/>
                </a:solidFill>
              </a:rPr>
              <a:t>ница</a:t>
            </a:r>
            <a:r>
              <a:rPr lang="ru-RU" sz="6600" dirty="0" smtClean="0"/>
              <a:t>, </a:t>
            </a:r>
            <a:r>
              <a:rPr lang="ru-RU" sz="6600" dirty="0" smtClean="0">
                <a:solidFill>
                  <a:srgbClr val="002060"/>
                </a:solidFill>
              </a:rPr>
              <a:t>гор</a:t>
            </a:r>
            <a:r>
              <a:rPr lang="ru-RU" sz="6600" dirty="0" smtClean="0"/>
              <a:t> . </a:t>
            </a:r>
            <a:r>
              <a:rPr lang="ru-RU" sz="6600" dirty="0" err="1" smtClean="0">
                <a:solidFill>
                  <a:srgbClr val="002060"/>
                </a:solidFill>
              </a:rPr>
              <a:t>д</a:t>
            </a:r>
            <a:r>
              <a:rPr lang="ru-RU" sz="6600" dirty="0" smtClean="0"/>
              <a:t>, </a:t>
            </a:r>
            <a:r>
              <a:rPr lang="ru-RU" sz="6600" dirty="0" err="1" smtClean="0">
                <a:solidFill>
                  <a:srgbClr val="002060"/>
                </a:solidFill>
              </a:rPr>
              <a:t>кла</a:t>
            </a:r>
            <a:r>
              <a:rPr lang="ru-RU" sz="6600" dirty="0" smtClean="0"/>
              <a:t> . .,   </a:t>
            </a:r>
            <a:r>
              <a:rPr lang="ru-RU" sz="6600" dirty="0" err="1" smtClean="0">
                <a:solidFill>
                  <a:srgbClr val="002060"/>
                </a:solidFill>
              </a:rPr>
              <a:t>д</a:t>
            </a:r>
            <a:r>
              <a:rPr lang="ru-RU" sz="6600" dirty="0" smtClean="0"/>
              <a:t> . </a:t>
            </a:r>
            <a:r>
              <a:rPr lang="ru-RU" sz="6600" dirty="0" smtClean="0">
                <a:solidFill>
                  <a:srgbClr val="002060"/>
                </a:solidFill>
              </a:rPr>
              <a:t>рога</a:t>
            </a:r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44824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844824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068960"/>
            <a:ext cx="122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068960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3068960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сс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07707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303748" y="173681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643736" y="1853208"/>
            <a:ext cx="368424" cy="207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275584" y="3077344"/>
            <a:ext cx="368424" cy="207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259360" y="3077344"/>
            <a:ext cx="368424" cy="207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827312" y="4085456"/>
            <a:ext cx="368424" cy="207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39750" y="4724400"/>
            <a:ext cx="77771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 err="1">
                <a:solidFill>
                  <a:srgbClr val="009900"/>
                </a:solidFill>
              </a:rPr>
              <a:t>ру</a:t>
            </a:r>
            <a:r>
              <a:rPr lang="ru-RU" sz="8000" b="1" dirty="0">
                <a:solidFill>
                  <a:srgbClr val="009900"/>
                </a:solidFill>
              </a:rPr>
              <a:t> </a:t>
            </a:r>
            <a:r>
              <a:rPr lang="ru-RU" sz="8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 dirty="0">
                <a:solidFill>
                  <a:srgbClr val="009900"/>
                </a:solidFill>
              </a:rPr>
              <a:t> кий     зык</a:t>
            </a: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2500298" y="5286388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5429256" y="5286388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4" name="WordArt 12"/>
          <p:cNvSpPr>
            <a:spLocks noChangeArrowheads="1" noChangeShapeType="1" noTextEdit="1"/>
          </p:cNvSpPr>
          <p:nvPr/>
        </p:nvSpPr>
        <p:spPr bwMode="auto">
          <a:xfrm>
            <a:off x="5286380" y="5157788"/>
            <a:ext cx="57150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я</a:t>
            </a:r>
          </a:p>
        </p:txBody>
      </p:sp>
      <p:sp>
        <p:nvSpPr>
          <p:cNvPr id="59408" name="WordArt 16"/>
          <p:cNvSpPr>
            <a:spLocks noChangeArrowheads="1" noChangeShapeType="1" noTextEdit="1"/>
          </p:cNvSpPr>
          <p:nvPr/>
        </p:nvSpPr>
        <p:spPr bwMode="auto">
          <a:xfrm>
            <a:off x="2357422" y="5143512"/>
            <a:ext cx="78581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сс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pic>
        <p:nvPicPr>
          <p:cNvPr id="59410" name="Picture 18" descr="j04234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3875087" cy="38893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7"/>
                  </p:tgtEl>
                </p:cond>
              </p:nextCondLst>
            </p:seq>
          </p:childTnLst>
        </p:cTn>
      </p:par>
    </p:tnLst>
    <p:bldLst>
      <p:bldP spid="59403" grpId="0" animBg="1"/>
      <p:bldP spid="59407" grpId="0" animBg="1"/>
      <p:bldP spid="59404" grpId="0" animBg="1"/>
      <p:bldP spid="59404" grpId="1"/>
      <p:bldP spid="59408" grpId="0" animBg="1"/>
      <p:bldP spid="594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411413" y="4652963"/>
            <a:ext cx="4465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б   рёза</a:t>
            </a:r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3563938" y="5157788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3643306" y="5013325"/>
            <a:ext cx="496894" cy="703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 useBgFill="1">
        <p:nvSpPr>
          <p:cNvPr id="2086" name="Rectangle 38"/>
          <p:cNvSpPr>
            <a:spLocks noChangeArrowheads="1"/>
          </p:cNvSpPr>
          <p:nvPr/>
        </p:nvSpPr>
        <p:spPr bwMode="auto">
          <a:xfrm>
            <a:off x="755650" y="4076700"/>
            <a:ext cx="720725" cy="2159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8" name="AutoShape 40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0" name="AutoShape 42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2" name="AutoShape 44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4" name="AutoShape 46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6" name="AutoShape 48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8" name="AutoShape 50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2" name="Содержимое 3" descr="_1_~1.PNG"/>
          <p:cNvPicPr>
            <a:picLocks noChangeAspect="1"/>
          </p:cNvPicPr>
          <p:nvPr/>
        </p:nvPicPr>
        <p:blipFill>
          <a:blip r:embed="rId2" cstate="print"/>
          <a:srcRect l="22584" r="20467" b="6188"/>
          <a:stretch>
            <a:fillRect/>
          </a:stretch>
        </p:blipFill>
        <p:spPr>
          <a:xfrm>
            <a:off x="0" y="0"/>
            <a:ext cx="2648533" cy="6309320"/>
          </a:xfrm>
          <a:prstGeom prst="rect">
            <a:avLst/>
          </a:prstGeom>
        </p:spPr>
      </p:pic>
      <p:pic>
        <p:nvPicPr>
          <p:cNvPr id="23" name="Содержимое 3" descr="f_11292293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 l="76152" t="35634"/>
          <a:stretch>
            <a:fillRect/>
          </a:stretch>
        </p:blipFill>
        <p:spPr>
          <a:xfrm>
            <a:off x="1835696" y="4221088"/>
            <a:ext cx="821294" cy="15841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71800" y="1988840"/>
            <a:ext cx="63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рёза так была б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ла,</a:t>
            </a:r>
          </a:p>
          <a:p>
            <a:r>
              <a:rPr lang="ru-RU" sz="3600" dirty="0" smtClean="0"/>
              <a:t>Что буква </a:t>
            </a:r>
            <a:r>
              <a:rPr lang="ru-RU" sz="3600" b="1" dirty="0" smtClean="0">
                <a:solidFill>
                  <a:srgbClr val="FF0000"/>
                </a:solidFill>
              </a:rPr>
              <a:t>«Е» </a:t>
            </a:r>
            <a:r>
              <a:rPr lang="ru-RU" sz="3600" dirty="0" smtClean="0"/>
              <a:t>из слова «Б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ЛЫЙ»</a:t>
            </a:r>
          </a:p>
          <a:p>
            <a:r>
              <a:rPr lang="ru-RU" sz="3600" dirty="0" smtClean="0"/>
              <a:t>К ней незаметно перешла</a:t>
            </a:r>
          </a:p>
          <a:p>
            <a:r>
              <a:rPr lang="ru-RU" sz="3600" dirty="0" smtClean="0"/>
              <a:t>И уходить не захотела.</a:t>
            </a:r>
            <a:endParaRPr lang="ru-RU" sz="3600" dirty="0"/>
          </a:p>
        </p:txBody>
      </p:sp>
      <p:sp>
        <p:nvSpPr>
          <p:cNvPr id="25" name="Облако 24"/>
          <p:cNvSpPr/>
          <p:nvPr/>
        </p:nvSpPr>
        <p:spPr>
          <a:xfrm>
            <a:off x="2915816" y="332656"/>
            <a:ext cx="3816424" cy="151216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Б   </a:t>
            </a:r>
            <a:r>
              <a:rPr lang="ru-RU" sz="5400" b="1" dirty="0" err="1" smtClean="0">
                <a:solidFill>
                  <a:srgbClr val="00B0F0"/>
                </a:solidFill>
              </a:rPr>
              <a:t>лый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</p:childTnLst>
        </p:cTn>
      </p:par>
    </p:tnLst>
    <p:bldLst>
      <p:bldP spid="2072" grpId="0" animBg="1"/>
      <p:bldP spid="2074" grpId="0" animBg="1"/>
      <p:bldP spid="207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813</Words>
  <Application>Microsoft Office PowerPoint</Application>
  <PresentationFormat>Экран (4:3)</PresentationFormat>
  <Paragraphs>164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Газета</vt:lpstr>
      <vt:lpstr>Ученик</vt:lpstr>
      <vt:lpstr>Слайд 3</vt:lpstr>
      <vt:lpstr>Слайд 4</vt:lpstr>
      <vt:lpstr>Слайд 5</vt:lpstr>
      <vt:lpstr>Слайд 6</vt:lpstr>
      <vt:lpstr>Запиши и проверь себя.</vt:lpstr>
      <vt:lpstr>Слайд 8</vt:lpstr>
      <vt:lpstr>Слайд 9</vt:lpstr>
      <vt:lpstr>Слайд 10</vt:lpstr>
      <vt:lpstr>Слайд 11</vt:lpstr>
      <vt:lpstr>Слайд 12</vt:lpstr>
      <vt:lpstr>Слайд 13</vt:lpstr>
      <vt:lpstr>Запиши и проверь себя.</vt:lpstr>
      <vt:lpstr>Слайд 15</vt:lpstr>
      <vt:lpstr>Слайд 16</vt:lpstr>
      <vt:lpstr>Слайд 17</vt:lpstr>
      <vt:lpstr>Слайд 18</vt:lpstr>
      <vt:lpstr>Слайд 19</vt:lpstr>
      <vt:lpstr>Слайд 20</vt:lpstr>
      <vt:lpstr>МОРОЗ</vt:lpstr>
      <vt:lpstr>Запиши и проверь себя.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Чечёткина Д. Ю.</dc:creator>
  <cp:lastModifiedBy>Чечёткина Д. Ю.</cp:lastModifiedBy>
  <cp:revision>39</cp:revision>
  <dcterms:created xsi:type="dcterms:W3CDTF">2011-03-06T12:49:58Z</dcterms:created>
  <dcterms:modified xsi:type="dcterms:W3CDTF">2014-11-29T19:33:29Z</dcterms:modified>
</cp:coreProperties>
</file>